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9144000"/>
  <p:notesSz cx="6858000" cy="9144000"/>
  <p:embeddedFontLst>
    <p:embeddedFont>
      <p:font typeface="Libre Franklin"/>
      <p:regular r:id="rId40"/>
      <p:bold r:id="rId41"/>
      <p:italic r:id="rId42"/>
      <p:boldItalic r:id="rId43"/>
    </p:embeddedFont>
    <p:embeddedFont>
      <p:font typeface="Libre Franklin Thin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48" roundtripDataSignature="AMtx7mge9w4D6yZQjBqxb+oTOBcs5vXb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breFranklin-regular.fntdata"/><Relationship Id="rId20" Type="http://schemas.openxmlformats.org/officeDocument/2006/relationships/slide" Target="slides/slide14.xml"/><Relationship Id="rId42" Type="http://schemas.openxmlformats.org/officeDocument/2006/relationships/font" Target="fonts/LibreFranklin-italic.fntdata"/><Relationship Id="rId41" Type="http://schemas.openxmlformats.org/officeDocument/2006/relationships/font" Target="fonts/LibreFranklin-bold.fntdata"/><Relationship Id="rId22" Type="http://schemas.openxmlformats.org/officeDocument/2006/relationships/slide" Target="slides/slide16.xml"/><Relationship Id="rId44" Type="http://schemas.openxmlformats.org/officeDocument/2006/relationships/font" Target="fonts/LibreFranklinThin-regular.fntdata"/><Relationship Id="rId21" Type="http://schemas.openxmlformats.org/officeDocument/2006/relationships/slide" Target="slides/slide15.xml"/><Relationship Id="rId43" Type="http://schemas.openxmlformats.org/officeDocument/2006/relationships/font" Target="fonts/LibreFranklin-boldItalic.fntdata"/><Relationship Id="rId24" Type="http://schemas.openxmlformats.org/officeDocument/2006/relationships/slide" Target="slides/slide18.xml"/><Relationship Id="rId46" Type="http://schemas.openxmlformats.org/officeDocument/2006/relationships/font" Target="fonts/LibreFranklinThin-italic.fntdata"/><Relationship Id="rId23" Type="http://schemas.openxmlformats.org/officeDocument/2006/relationships/slide" Target="slides/slide17.xml"/><Relationship Id="rId45" Type="http://schemas.openxmlformats.org/officeDocument/2006/relationships/font" Target="fonts/LibreFranklinThin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customschemas.google.com/relationships/presentationmetadata" Target="metadata"/><Relationship Id="rId25" Type="http://schemas.openxmlformats.org/officeDocument/2006/relationships/slide" Target="slides/slide19.xml"/><Relationship Id="rId47" Type="http://schemas.openxmlformats.org/officeDocument/2006/relationships/font" Target="fonts/LibreFranklinThin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278312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>
            <p:ph idx="2" type="sldImg"/>
          </p:nvPr>
        </p:nvSpPr>
        <p:spPr>
          <a:xfrm>
            <a:off x="1106487" y="812800"/>
            <a:ext cx="5337175" cy="40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n"/>
          <p:cNvSpPr txBox="1"/>
          <p:nvPr>
            <p:ph idx="1" type="body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n"/>
          <p:cNvSpPr txBox="1"/>
          <p:nvPr>
            <p:ph idx="3" type="hdr"/>
          </p:nvPr>
        </p:nvSpPr>
        <p:spPr>
          <a:xfrm>
            <a:off x="0" y="0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n"/>
          <p:cNvSpPr txBox="1"/>
          <p:nvPr>
            <p:ph idx="10" type="dt"/>
          </p:nvPr>
        </p:nvSpPr>
        <p:spPr>
          <a:xfrm>
            <a:off x="4278312" y="0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n"/>
          <p:cNvSpPr txBox="1"/>
          <p:nvPr>
            <p:ph idx="11" type="ftr"/>
          </p:nvPr>
        </p:nvSpPr>
        <p:spPr>
          <a:xfrm>
            <a:off x="0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n"/>
          <p:cNvSpPr txBox="1"/>
          <p:nvPr>
            <p:ph idx="4" type="sldNum"/>
          </p:nvPr>
        </p:nvSpPr>
        <p:spPr>
          <a:xfrm>
            <a:off x="4278312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" name="Google Shape;3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3" name="Google Shape;9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Cuando ejecuta la aplicación Slim, los objetos Request y Response atraviesan la estructura middleware desde el exterior hacia adentro.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rial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Primero ingresan el middleware más externo, luego al middleware externo más próximo, y así sucesivamente, hasta que finalmente llegan a la aplicación Slim en sí.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rial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Después de que la aplicación Slim distribuya la ruta adecuada, el objeto Response resultante sale de la aplicación Slim y atraviesa la estructura de middleware de adentro hacia afuera.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rial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En última instancia, un objeto de respuesta final sale del middleware más externo, se serializa en una respuesta HTTP sin procesar y se devuelve al cliente HTTP.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" name="Google Shape;1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0" name="Google Shape;12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1" name="Google Shape;1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5" name="Google Shape;1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1" name="Google Shape;1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8" name="Google Shape;14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4" name="Google Shape;1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0" name="Google Shape;1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0" name="Google Shape;18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1" name="Google Shape;19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2" name="Google Shape;20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8" name="Google Shape;20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9" name="Google Shape;20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6" name="Google Shape;21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7" name="Google Shape;2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4" name="Google Shape;22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0" name="Google Shape;23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8" name="Google Shape;23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7" name="Google Shape;24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0" name="Google Shape;26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6" name="Google Shape;26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2" name="Google Shape;27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8" name="Google Shape;27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" name="Google Shape;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" name="Google Shape;5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" name="Google Shape;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" name="Google Shape;6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07961" lvl="0" marL="215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3" name="Google Shape;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9" name="Google Shape;7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" name="Google Shape;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15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4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4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4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4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7"/>
          <p:cNvSpPr txBox="1"/>
          <p:nvPr>
            <p:ph type="title"/>
          </p:nvPr>
        </p:nvSpPr>
        <p:spPr>
          <a:xfrm>
            <a:off x="381000" y="228600"/>
            <a:ext cx="8385175" cy="74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7"/>
          <p:cNvSpPr txBox="1"/>
          <p:nvPr>
            <p:ph idx="1" type="body"/>
          </p:nvPr>
        </p:nvSpPr>
        <p:spPr>
          <a:xfrm>
            <a:off x="381000" y="1416050"/>
            <a:ext cx="8380412" cy="150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84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84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84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8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8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8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84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4"/>
          <p:cNvSpPr txBox="1"/>
          <p:nvPr>
            <p:ph type="title"/>
          </p:nvPr>
        </p:nvSpPr>
        <p:spPr>
          <a:xfrm>
            <a:off x="647700" y="2233612"/>
            <a:ext cx="7764462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4"/>
          <p:cNvSpPr txBox="1"/>
          <p:nvPr>
            <p:ph idx="1" type="body"/>
          </p:nvPr>
        </p:nvSpPr>
        <p:spPr>
          <a:xfrm>
            <a:off x="457200" y="1604962"/>
            <a:ext cx="8221662" cy="4518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15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indent="-228600" lvl="2" marL="1371600" marR="0" rtl="0" algn="l">
              <a:lnSpc>
                <a:spcPct val="84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28600" lvl="3" marL="1828800" marR="0" rtl="0" algn="l">
              <a:lnSpc>
                <a:spcPct val="84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28600" lvl="4" marL="2286000" marR="0" rtl="0" algn="l">
              <a:lnSpc>
                <a:spcPct val="84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28600" lvl="5" marL="2743200" marR="0" rtl="0" algn="l">
              <a:lnSpc>
                <a:spcPct val="8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28600" lvl="6" marL="3200400" marR="0" rtl="0" algn="l">
              <a:lnSpc>
                <a:spcPct val="8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28600" lvl="7" marL="3657600" marR="0" rtl="0" algn="l">
              <a:lnSpc>
                <a:spcPct val="8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28600" lvl="8" marL="4114800" marR="0" rtl="0" algn="l">
              <a:lnSpc>
                <a:spcPct val="84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1" i="0" sz="20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/>
          <p:nvPr>
            <p:ph type="title"/>
          </p:nvPr>
        </p:nvSpPr>
        <p:spPr>
          <a:xfrm>
            <a:off x="381000" y="228600"/>
            <a:ext cx="8385175" cy="74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6"/>
          <p:cNvSpPr txBox="1"/>
          <p:nvPr>
            <p:ph idx="1" type="body"/>
          </p:nvPr>
        </p:nvSpPr>
        <p:spPr>
          <a:xfrm>
            <a:off x="381000" y="1416050"/>
            <a:ext cx="8380412" cy="150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indent="-228600" lvl="2" marL="1371600" marR="0" rtl="0" algn="l">
              <a:lnSpc>
                <a:spcPct val="84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28600" lvl="3" marL="1828800" marR="0" rtl="0" algn="l">
              <a:lnSpc>
                <a:spcPct val="84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28600" lvl="4" marL="2286000" marR="0" rtl="0" algn="l">
              <a:lnSpc>
                <a:spcPct val="84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28600" lvl="5" marL="2743200" marR="0" rtl="0" algn="l">
              <a:lnSpc>
                <a:spcPct val="8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28600" lvl="6" marL="3200400" marR="0" rtl="0" algn="l">
              <a:lnSpc>
                <a:spcPct val="8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28600" lvl="7" marL="3657600" marR="0" rtl="0" algn="l">
              <a:lnSpc>
                <a:spcPct val="8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28600" lvl="8" marL="4114800" marR="0" rtl="0" algn="l">
              <a:lnSpc>
                <a:spcPct val="84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1" i="0" sz="20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Relationship Id="rId7" Type="http://schemas.openxmlformats.org/officeDocument/2006/relationships/image" Target="../media/image10.png"/><Relationship Id="rId8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Relationship Id="rId4" Type="http://schemas.openxmlformats.org/officeDocument/2006/relationships/image" Target="../media/image23.png"/><Relationship Id="rId10" Type="http://schemas.openxmlformats.org/officeDocument/2006/relationships/image" Target="../media/image29.png"/><Relationship Id="rId9" Type="http://schemas.openxmlformats.org/officeDocument/2006/relationships/image" Target="../media/image27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Relationship Id="rId4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hyperlink" Target="http://www.php-fig.org/psr/psr-7/" TargetMode="External"/><Relationship Id="rId5" Type="http://schemas.openxmlformats.org/officeDocument/2006/relationships/hyperlink" Target="https://www.php-fig.org/psr/psr-15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>
            <p:ph idx="4294967295" type="title"/>
          </p:nvPr>
        </p:nvSpPr>
        <p:spPr>
          <a:xfrm>
            <a:off x="201612" y="3706812"/>
            <a:ext cx="8697912" cy="2085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Thin"/>
              <a:buNone/>
            </a:pPr>
            <a:r>
              <a:t/>
            </a:r>
            <a:endParaRPr/>
          </a:p>
        </p:txBody>
      </p:sp>
      <p:sp>
        <p:nvSpPr>
          <p:cNvPr id="38" name="Google Shape;38;p1"/>
          <p:cNvSpPr txBox="1"/>
          <p:nvPr/>
        </p:nvSpPr>
        <p:spPr>
          <a:xfrm>
            <a:off x="328612" y="319087"/>
            <a:ext cx="8588375" cy="272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Libre Franklin Thin"/>
              <a:buNone/>
            </a:pPr>
            <a:r>
              <a:rPr b="1" i="0" lang="en-US" sz="4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Programación III</a:t>
            </a:r>
            <a:br>
              <a:rPr b="1" i="0" lang="en-US" sz="4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</a:br>
            <a:r>
              <a:rPr b="1" i="0" lang="en-US" sz="4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API REST - SLIM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Libre Franklin Thin"/>
              <a:buNone/>
            </a:pPr>
            <a:br>
              <a:rPr b="1" i="0" lang="en-US" sz="4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</a:br>
            <a:r>
              <a:rPr b="1" i="0" lang="en-US" sz="4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Clase 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 txBox="1"/>
          <p:nvPr>
            <p:ph type="title"/>
          </p:nvPr>
        </p:nvSpPr>
        <p:spPr>
          <a:xfrm>
            <a:off x="381000" y="228600"/>
            <a:ext cx="8534400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Thin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en Slim 4 </a:t>
            </a:r>
            <a:r>
              <a:rPr b="0" i="0" lang="en-US" sz="32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(3/3)</a:t>
            </a:r>
            <a:endParaRPr/>
          </a:p>
        </p:txBody>
      </p:sp>
      <p:sp>
        <p:nvSpPr>
          <p:cNvPr id="97" name="Google Shape;97;p10"/>
          <p:cNvSpPr txBox="1"/>
          <p:nvPr/>
        </p:nvSpPr>
        <p:spPr>
          <a:xfrm>
            <a:off x="6096000" y="1416050"/>
            <a:ext cx="2895600" cy="5137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50862" lvl="0" marL="5508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Libre Franklin Thin"/>
              <a:buChar char="•"/>
            </a:pPr>
            <a:r>
              <a:rPr b="0" i="0" lang="en-US" sz="3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Entrada: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6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3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6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2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6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1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6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 API</a:t>
            </a:r>
            <a:endParaRPr/>
          </a:p>
          <a:p>
            <a:pPr indent="-550862" lvl="0" marL="5508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Libre Franklin Thin"/>
              <a:buChar char="•"/>
            </a:pPr>
            <a:r>
              <a:rPr b="0" i="0" lang="en-US" sz="3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Salida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6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 API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6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1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6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2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6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3</a:t>
            </a:r>
            <a:endParaRPr/>
          </a:p>
        </p:txBody>
      </p:sp>
      <p:sp>
        <p:nvSpPr>
          <p:cNvPr id="98" name="Google Shape;98;p10"/>
          <p:cNvSpPr txBox="1"/>
          <p:nvPr/>
        </p:nvSpPr>
        <p:spPr>
          <a:xfrm>
            <a:off x="3787775" y="3995737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bre Franklin Thin"/>
              <a:buNone/>
            </a:pPr>
            <a:r>
              <a:rPr b="0" i="0" lang="en-US" sz="1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 API</a:t>
            </a:r>
            <a:endParaRPr/>
          </a:p>
        </p:txBody>
      </p:sp>
      <p:sp>
        <p:nvSpPr>
          <p:cNvPr id="99" name="Google Shape;99;p10"/>
          <p:cNvSpPr txBox="1"/>
          <p:nvPr/>
        </p:nvSpPr>
        <p:spPr>
          <a:xfrm>
            <a:off x="3489325" y="3048000"/>
            <a:ext cx="15763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bre Franklin Thin"/>
              <a:buNone/>
            </a:pPr>
            <a:r>
              <a:rPr b="0" i="0" lang="en-US" sz="1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1-Verificardor Origen</a:t>
            </a:r>
            <a:endParaRPr/>
          </a:p>
        </p:txBody>
      </p:sp>
      <p:sp>
        <p:nvSpPr>
          <p:cNvPr id="100" name="Google Shape;100;p10"/>
          <p:cNvSpPr/>
          <p:nvPr/>
        </p:nvSpPr>
        <p:spPr>
          <a:xfrm>
            <a:off x="571500" y="1831975"/>
            <a:ext cx="4229100" cy="4038600"/>
          </a:xfrm>
          <a:prstGeom prst="donut">
            <a:avLst>
              <a:gd fmla="val 5400" name="adj"/>
            </a:avLst>
          </a:prstGeom>
          <a:solidFill>
            <a:srgbClr val="6666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/>
          <p:nvPr/>
        </p:nvSpPr>
        <p:spPr>
          <a:xfrm>
            <a:off x="1466850" y="2803525"/>
            <a:ext cx="2438400" cy="2362200"/>
          </a:xfrm>
          <a:prstGeom prst="donut">
            <a:avLst>
              <a:gd fmla="val 5400" name="adj"/>
            </a:avLst>
          </a:prstGeom>
          <a:solidFill>
            <a:srgbClr val="153C8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0"/>
          <p:cNvSpPr/>
          <p:nvPr/>
        </p:nvSpPr>
        <p:spPr>
          <a:xfrm>
            <a:off x="1466850" y="2800350"/>
            <a:ext cx="2438400" cy="2362200"/>
          </a:xfrm>
          <a:prstGeom prst="donut">
            <a:avLst>
              <a:gd fmla="val 4857" name="adj"/>
            </a:avLst>
          </a:prstGeom>
          <a:solidFill>
            <a:srgbClr val="00CC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0"/>
          <p:cNvSpPr txBox="1"/>
          <p:nvPr/>
        </p:nvSpPr>
        <p:spPr>
          <a:xfrm>
            <a:off x="2286000" y="381000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bre Franklin Thin"/>
              <a:buNone/>
            </a:pPr>
            <a:r>
              <a:rPr b="0" i="0" lang="en-US" sz="1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 API</a:t>
            </a:r>
            <a:endParaRPr/>
          </a:p>
        </p:txBody>
      </p:sp>
      <p:sp>
        <p:nvSpPr>
          <p:cNvPr id="104" name="Google Shape;104;p10"/>
          <p:cNvSpPr txBox="1"/>
          <p:nvPr/>
        </p:nvSpPr>
        <p:spPr>
          <a:xfrm>
            <a:off x="1905000" y="4659312"/>
            <a:ext cx="1695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bre Franklin Thin"/>
              <a:buNone/>
            </a:pPr>
            <a:r>
              <a:rPr b="0" i="0" lang="en-US" sz="1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1</a:t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>
            <a:off x="188912" y="1514475"/>
            <a:ext cx="5067300" cy="4960937"/>
          </a:xfrm>
          <a:prstGeom prst="donut">
            <a:avLst>
              <a:gd fmla="val 2647" name="adj"/>
            </a:avLst>
          </a:prstGeom>
          <a:solidFill>
            <a:srgbClr val="0066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 rot="4200000">
            <a:off x="4449762" y="1654175"/>
            <a:ext cx="663575" cy="3124200"/>
          </a:xfrm>
          <a:prstGeom prst="downArrow">
            <a:avLst>
              <a:gd fmla="val 16200" name="adj1"/>
              <a:gd fmla="val 54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 txBox="1"/>
          <p:nvPr/>
        </p:nvSpPr>
        <p:spPr>
          <a:xfrm rot="-1260000">
            <a:off x="3952875" y="2914650"/>
            <a:ext cx="21859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bre Franklin Thin"/>
              <a:buNone/>
            </a:pPr>
            <a:r>
              <a:rPr b="0" i="0" lang="en-US" sz="1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Entrada HTTP</a:t>
            </a:r>
            <a:endParaRPr/>
          </a:p>
        </p:txBody>
      </p:sp>
      <p:sp>
        <p:nvSpPr>
          <p:cNvPr id="108" name="Google Shape;108;p10"/>
          <p:cNvSpPr txBox="1"/>
          <p:nvPr/>
        </p:nvSpPr>
        <p:spPr>
          <a:xfrm rot="1380000">
            <a:off x="4111625" y="4835525"/>
            <a:ext cx="14446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bre Franklin Thin"/>
              <a:buNone/>
            </a:pPr>
            <a:r>
              <a:rPr b="0" i="0" lang="en-US" sz="1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Salida</a:t>
            </a:r>
            <a:endParaRPr/>
          </a:p>
        </p:txBody>
      </p:sp>
      <p:sp>
        <p:nvSpPr>
          <p:cNvPr id="109" name="Google Shape;109;p10"/>
          <p:cNvSpPr txBox="1"/>
          <p:nvPr/>
        </p:nvSpPr>
        <p:spPr>
          <a:xfrm>
            <a:off x="1905000" y="5268912"/>
            <a:ext cx="1622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bre Franklin Thin"/>
              <a:buNone/>
            </a:pPr>
            <a:r>
              <a:rPr b="0" i="0" lang="en-US" sz="1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2</a:t>
            </a:r>
            <a:endParaRPr/>
          </a:p>
        </p:txBody>
      </p:sp>
      <p:sp>
        <p:nvSpPr>
          <p:cNvPr id="110" name="Google Shape;110;p10"/>
          <p:cNvSpPr txBox="1"/>
          <p:nvPr/>
        </p:nvSpPr>
        <p:spPr>
          <a:xfrm>
            <a:off x="1905000" y="5954712"/>
            <a:ext cx="1695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bre Franklin Thin"/>
              <a:buNone/>
            </a:pPr>
            <a:r>
              <a:rPr b="0" i="0" lang="en-US" sz="1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3</a:t>
            </a:r>
            <a:endParaRPr/>
          </a:p>
        </p:txBody>
      </p:sp>
      <p:sp>
        <p:nvSpPr>
          <p:cNvPr id="111" name="Google Shape;111;p10"/>
          <p:cNvSpPr/>
          <p:nvPr/>
        </p:nvSpPr>
        <p:spPr>
          <a:xfrm rot="-3900000">
            <a:off x="4367212" y="3379787"/>
            <a:ext cx="709612" cy="3230562"/>
          </a:xfrm>
          <a:prstGeom prst="downArrow">
            <a:avLst>
              <a:gd fmla="val 16200" name="adj1"/>
              <a:gd fmla="val 54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400"/>
              <a:buFont typeface="Libre Franklin Thin"/>
              <a:buNone/>
            </a:pPr>
            <a:r>
              <a:rPr b="0" i="0" lang="en-US" sz="44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Temas a Tratar</a:t>
            </a:r>
            <a:endParaRPr/>
          </a:p>
        </p:txBody>
      </p:sp>
      <p:sp>
        <p:nvSpPr>
          <p:cNvPr id="117" name="Google Shape;117;p11"/>
          <p:cNvSpPr txBox="1"/>
          <p:nvPr/>
        </p:nvSpPr>
        <p:spPr>
          <a:xfrm>
            <a:off x="381000" y="1416050"/>
            <a:ext cx="8388350" cy="3649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50862" lvl="0" marL="5508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Libre Franklin Thin"/>
              <a:buChar char="•"/>
            </a:pPr>
            <a:r>
              <a:rPr b="0" i="0" lang="en-US" sz="3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Definición de Middleware (PSR7 PSR15</a:t>
            </a:r>
            <a:endParaRPr/>
          </a:p>
          <a:p>
            <a:pPr indent="-550862" lvl="0" marL="5508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ibre Franklin Thin"/>
              <a:buChar char="•"/>
            </a:pPr>
            <a:r>
              <a:rPr b="0" i="0" lang="en-US" sz="36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en Slim 4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CEB98"/>
              </a:buClr>
              <a:buSzPts val="1680"/>
              <a:buFont typeface="Noto Sans Symbols"/>
              <a:buChar char="●"/>
            </a:pPr>
            <a:r>
              <a:rPr b="1" i="0" lang="en-US" sz="2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Funciones middleware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6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Route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6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Group y Map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6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con POO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6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Utilidades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type="title"/>
          </p:nvPr>
        </p:nvSpPr>
        <p:spPr>
          <a:xfrm>
            <a:off x="401637" y="228600"/>
            <a:ext cx="8666162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Thin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Funciones Middleware </a:t>
            </a:r>
            <a:endParaRPr/>
          </a:p>
        </p:txBody>
      </p:sp>
      <p:sp>
        <p:nvSpPr>
          <p:cNvPr id="124" name="Google Shape;124;p12"/>
          <p:cNvSpPr txBox="1"/>
          <p:nvPr/>
        </p:nvSpPr>
        <p:spPr>
          <a:xfrm>
            <a:off x="381000" y="1371600"/>
            <a:ext cx="8604250" cy="5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50862" lvl="0" marL="5508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Para definir la función se debe respetar la firma de la estandarización PSR15.</a:t>
            </a:r>
            <a:endParaRPr/>
          </a:p>
          <a:p>
            <a:pPr indent="-550862" lvl="0" marL="55086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50862" lvl="0" marL="55086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50862" lvl="0" marL="55086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50862" lvl="0" marL="55086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50862" lvl="0" marL="55086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50862" lvl="0" marL="55086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50862" lvl="0" marL="55086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50862" lvl="0" marL="55086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50862" lvl="0" marL="55086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50862" lvl="0" marL="55086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Para agregarla, se hace con el método de instancia add(), de application, route, map o group.</a:t>
            </a:r>
            <a:endParaRPr/>
          </a:p>
        </p:txBody>
      </p:sp>
      <p:pic>
        <p:nvPicPr>
          <p:cNvPr id="125" name="Google Shape;12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2450" y="6443662"/>
            <a:ext cx="1381125" cy="36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7212" y="2160587"/>
            <a:ext cx="5676900" cy="3522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400"/>
              <a:buFont typeface="Libre Franklin Thin"/>
              <a:buNone/>
            </a:pPr>
            <a:r>
              <a:rPr b="0" i="0" lang="en-US" sz="44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Temas a Tratar</a:t>
            </a:r>
            <a:endParaRPr/>
          </a:p>
        </p:txBody>
      </p:sp>
      <p:sp>
        <p:nvSpPr>
          <p:cNvPr id="132" name="Google Shape;132;p13"/>
          <p:cNvSpPr txBox="1"/>
          <p:nvPr/>
        </p:nvSpPr>
        <p:spPr>
          <a:xfrm>
            <a:off x="381000" y="1416050"/>
            <a:ext cx="8388350" cy="3649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50862" lvl="0" marL="5508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Libre Franklin Thin"/>
              <a:buChar char="•"/>
            </a:pPr>
            <a:r>
              <a:rPr b="0" i="0" lang="en-US" sz="3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Definición de Middleware (PSR7 PSR15)</a:t>
            </a:r>
            <a:endParaRPr/>
          </a:p>
          <a:p>
            <a:pPr indent="-550862" lvl="0" marL="5508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ibre Franklin Thin"/>
              <a:buChar char="•"/>
            </a:pPr>
            <a:r>
              <a:rPr b="0" i="0" lang="en-US" sz="36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en Slim 4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6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Funciones middleware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CEB98"/>
              </a:buClr>
              <a:buSzPts val="1680"/>
              <a:buFont typeface="Noto Sans Symbols"/>
              <a:buChar char="●"/>
            </a:pPr>
            <a:r>
              <a:rPr b="1" i="0" lang="en-US" sz="2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Route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6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Group y Map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6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con POO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6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Utilidades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381000" y="228600"/>
            <a:ext cx="83931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Thin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- Route </a:t>
            </a:r>
            <a:r>
              <a:rPr b="0" i="0" lang="en-US" sz="32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(1/2)</a:t>
            </a:r>
            <a:endParaRPr/>
          </a:p>
        </p:txBody>
      </p:sp>
      <p:sp>
        <p:nvSpPr>
          <p:cNvPr id="138" name="Google Shape;138;p14"/>
          <p:cNvSpPr txBox="1"/>
          <p:nvPr/>
        </p:nvSpPr>
        <p:spPr>
          <a:xfrm>
            <a:off x="381000" y="1371600"/>
            <a:ext cx="8763000" cy="415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50862" lvl="0" marL="5508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El ‘middleware de ruta’ solo se invoca si su ruta coincide con el método de solicitud HTTP actual y la URI. </a:t>
            </a:r>
            <a:endParaRPr/>
          </a:p>
          <a:p>
            <a:pPr indent="-550862" lvl="0" marL="5508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50862" lvl="0" marL="5508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Este middleware es ejecutado inmediatamente después de invocar cualquiera de los métodos de enrutamiento de la aplicación Slim (por ejemplo, get o post). </a:t>
            </a:r>
            <a:endParaRPr/>
          </a:p>
          <a:p>
            <a:pPr indent="-550862" lvl="0" marL="5508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50862" lvl="0" marL="5508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El middleware se agrega con el método add() de la instancia Route.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Thin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- Route </a:t>
            </a:r>
            <a:r>
              <a:rPr b="0" i="0" lang="en-US" sz="32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(2/2)</a:t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381000" y="1416050"/>
            <a:ext cx="838835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4750" y="1635125"/>
            <a:ext cx="69818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400"/>
              <a:buFont typeface="Libre Franklin Thin"/>
              <a:buNone/>
            </a:pPr>
            <a:r>
              <a:rPr b="0" i="0" lang="en-US" sz="44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Temas a Tratar</a:t>
            </a:r>
            <a:endParaRPr/>
          </a:p>
        </p:txBody>
      </p:sp>
      <p:sp>
        <p:nvSpPr>
          <p:cNvPr id="151" name="Google Shape;151;p16"/>
          <p:cNvSpPr txBox="1"/>
          <p:nvPr/>
        </p:nvSpPr>
        <p:spPr>
          <a:xfrm>
            <a:off x="381000" y="1416050"/>
            <a:ext cx="8388350" cy="3649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50862" lvl="0" marL="5508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Libre Franklin Thin"/>
              <a:buChar char="•"/>
            </a:pPr>
            <a:r>
              <a:rPr b="0" i="0" lang="en-US" sz="3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Definición de Middleware en PSR7 PSR15</a:t>
            </a:r>
            <a:endParaRPr/>
          </a:p>
          <a:p>
            <a:pPr indent="-550862" lvl="0" marL="5508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ibre Franklin Thin"/>
              <a:buChar char="•"/>
            </a:pPr>
            <a:r>
              <a:rPr b="0" i="0" lang="en-US" sz="36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en Slim 4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6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Funciones middleware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6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Route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CEB98"/>
              </a:buClr>
              <a:buSzPts val="1680"/>
              <a:buFont typeface="Noto Sans Symbols"/>
              <a:buChar char="●"/>
            </a:pPr>
            <a:r>
              <a:rPr b="1" i="0" lang="en-US" sz="2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Group y Map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6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con POO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6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Utilidades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Thin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- Group </a:t>
            </a:r>
            <a:r>
              <a:rPr b="0" i="0" lang="en-US" sz="32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(1/2)</a:t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381000" y="1416050"/>
            <a:ext cx="8763000" cy="4538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50862" lvl="0" marL="5508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Los middlewares, además de poder agregarse a la aplicación y a las rutas, pueden también agregarse a los métodos de grupos, como a las rutas individuales internas. </a:t>
            </a:r>
            <a:endParaRPr/>
          </a:p>
          <a:p>
            <a:pPr indent="-550862" lvl="0" marL="5508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50862" lvl="0" marL="5508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El ‘middleware de grupo’ solo se invoca si su ruta coincide con uno de los métodos de solicitud HTTP definidos y los URI del grupo. </a:t>
            </a:r>
            <a:endParaRPr/>
          </a:p>
          <a:p>
            <a:pPr indent="-550862" lvl="0" marL="5508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50862" lvl="0" marL="5508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Para agregar el middleware dentro de un </a:t>
            </a:r>
            <a:r>
              <a:rPr b="0" i="1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callback</a:t>
            </a: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individual o para todo el grupo, se establecerá mediante el método de instancia add().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Thin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- Group </a:t>
            </a:r>
            <a:r>
              <a:rPr b="0" i="0" lang="en-US" sz="32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(2/2)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381000" y="1416050"/>
            <a:ext cx="838835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0937" y="1428750"/>
            <a:ext cx="7029450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Thin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- Map</a:t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381000" y="1416050"/>
            <a:ext cx="838835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287" y="1208087"/>
            <a:ext cx="8286750" cy="54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400"/>
              <a:buFont typeface="Libre Franklin Thin"/>
              <a:buNone/>
            </a:pPr>
            <a:r>
              <a:rPr b="0" i="0" lang="en-US" sz="44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Temas a Tratar</a:t>
            </a:r>
            <a:endParaRPr/>
          </a:p>
        </p:txBody>
      </p:sp>
      <p:sp>
        <p:nvSpPr>
          <p:cNvPr id="44" name="Google Shape;44;p2"/>
          <p:cNvSpPr txBox="1"/>
          <p:nvPr/>
        </p:nvSpPr>
        <p:spPr>
          <a:xfrm>
            <a:off x="381000" y="1416050"/>
            <a:ext cx="8388350" cy="110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50862" lvl="0" marL="5508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Libre Franklin Thin"/>
              <a:buChar char="•"/>
            </a:pPr>
            <a:r>
              <a:rPr b="0" i="0" lang="en-US" sz="3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Definición de Middleware (PSR7 PSR15)</a:t>
            </a:r>
            <a:endParaRPr/>
          </a:p>
          <a:p>
            <a:pPr indent="-550862" lvl="0" marL="5508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Libre Franklin Thin"/>
              <a:buChar char="•"/>
            </a:pPr>
            <a:r>
              <a:rPr b="0" i="0" lang="en-US" sz="3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en Slim 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381000" y="3733800"/>
            <a:ext cx="8388350" cy="53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Libre Franklin Thin"/>
              <a:buNone/>
            </a:pPr>
            <a:r>
              <a:rPr b="0" i="0" lang="en-US" sz="3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EJERCICIOS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Thin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Ejercicio </a:t>
            </a:r>
            <a:r>
              <a:rPr b="0" i="0" lang="en-US" sz="32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(1/4)</a:t>
            </a:r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381000" y="1416050"/>
            <a:ext cx="8763000" cy="4538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ibre Franklin Thin"/>
              <a:buNone/>
            </a:pPr>
            <a:r>
              <a:rPr b="0" i="0" lang="en-US" sz="2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AGREGAR EL GRUPO /CREDENCIALES CON LOS VERBOS GET Y POST (MOSTRAR QUE VERBO ES).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ibre Franklin Thin"/>
              <a:buNone/>
            </a:pPr>
            <a:r>
              <a:rPr b="0" i="0" lang="en-US" sz="2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AL GRUPO, AGREGARLE UN MW QUE, DE ACUERDO EL VERBO, VERIFIQUE CREDENCIALES O NO.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ibre Franklin Thin"/>
              <a:buNone/>
            </a:pPr>
            <a:r>
              <a:rPr b="0" i="0" lang="en-US" sz="2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GET -&gt; NO VERIFICA. ACCEDE AL VERBO.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ibre Franklin Thin"/>
              <a:buNone/>
            </a:pPr>
            <a:r>
              <a:rPr b="0" i="0" lang="en-US" sz="2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POST-&gt; VERIFICA; SE ENVIA: NOMBRE Y PERFIL.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ibre Franklin Thin"/>
              <a:buNone/>
            </a:pPr>
            <a:r>
              <a:rPr b="0" i="0" lang="en-US" sz="2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*- SI EL PERFIL ES 'ADMINISTRADOR', MUESTRA EL NOMBRE Y ACCEDE AL VERBO.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ibre Franklin Thin"/>
              <a:buNone/>
            </a:pPr>
            <a:r>
              <a:rPr b="0" i="0" lang="en-US" sz="2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*- SI NO, MUESTRA MENSAJE DE ERROR.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ibre Franklin Thin"/>
              <a:buNone/>
            </a:pPr>
            <a:r>
              <a:rPr b="0" i="0" lang="en-US" sz="2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NO ACCEDE AL VERBO.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5862" y="228600"/>
            <a:ext cx="26289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08737" y="4029075"/>
            <a:ext cx="2486025" cy="1443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16350" y="4103687"/>
            <a:ext cx="2232025" cy="8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16350" y="5655450"/>
            <a:ext cx="3057525" cy="1093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4600" y="5954700"/>
            <a:ext cx="18288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Thin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Ejercicio </a:t>
            </a:r>
            <a:r>
              <a:rPr b="0" i="0" lang="en-US" sz="32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(2/4)</a:t>
            </a:r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381000" y="1416050"/>
            <a:ext cx="8763000" cy="4538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ibre Franklin Thin"/>
              <a:buNone/>
            </a:pPr>
            <a:r>
              <a:rPr b="0" i="0" lang="en-US" sz="2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AGREGAR EL GRUPO /JSON CON LOS VERBOS GET Y POST. RETORNA UN JSON (MENSAJE, STATUS).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ibre Franklin Thin"/>
              <a:buNone/>
            </a:pPr>
            <a:r>
              <a:rPr b="0" i="0" lang="en-US" sz="2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AL GRUPO, AGREGARLE UN MW QUE, DE ACUERDO EL VERBO, VERIFIQUE CREDENCIALES O NO.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ibre Franklin Thin"/>
              <a:buNone/>
            </a:pPr>
            <a:r>
              <a:rPr b="0" i="0" lang="en-US" sz="2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GET -&gt; NO VERIFICA. ACCEDE AL VERBO. RETORNA {"API=&gt;GET", 200}.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ibre Franklin Thin"/>
              <a:buNone/>
            </a:pPr>
            <a:r>
              <a:rPr b="0" i="0" lang="en-US" sz="2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POST-&gt; VERIFICA; SE ENVIA (JSON): OBJ_JSON, CON NOMBRE Y PERFIL.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ibre Franklin Thin"/>
              <a:buNone/>
            </a:pPr>
            <a:r>
              <a:rPr b="0" i="0" lang="en-US" sz="2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*- SI EL PERFIL ES 'ADMINISTRADOR', ACCEDE AL VERBO. RETORNA {"API=&gt;POST", 200}.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ibre Franklin Thin"/>
              <a:buNone/>
            </a:pPr>
            <a:r>
              <a:rPr b="0" i="0" lang="en-US" sz="2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*- SI NO, MUESTRA MENSAJE DE ERROR. NO ACCEDE AL VERBO. RETORNA {"ERROR. NOMBRE", 403}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6062" y="3382375"/>
            <a:ext cx="34480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54600" y="3700487"/>
            <a:ext cx="18954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5037" y="5602275"/>
            <a:ext cx="322897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02225" y="5440362"/>
            <a:ext cx="296227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54600" y="3157538"/>
            <a:ext cx="1790700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400"/>
              <a:buFont typeface="Libre Franklin Thin"/>
              <a:buNone/>
            </a:pPr>
            <a:r>
              <a:rPr b="0" i="0" lang="en-US" sz="44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Temas a Tratar</a:t>
            </a:r>
            <a:endParaRPr/>
          </a:p>
        </p:txBody>
      </p:sp>
      <p:sp>
        <p:nvSpPr>
          <p:cNvPr id="205" name="Google Shape;205;p23"/>
          <p:cNvSpPr txBox="1"/>
          <p:nvPr/>
        </p:nvSpPr>
        <p:spPr>
          <a:xfrm>
            <a:off x="381000" y="1416050"/>
            <a:ext cx="8388350" cy="3649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50862" lvl="0" marL="5508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Libre Franklin Thin"/>
              <a:buChar char="•"/>
            </a:pPr>
            <a:r>
              <a:rPr b="0" i="0" lang="en-US" sz="3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Definición de Middleware (PSR7 PSR15)</a:t>
            </a:r>
            <a:endParaRPr/>
          </a:p>
          <a:p>
            <a:pPr indent="-550862" lvl="0" marL="5508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ibre Franklin Thin"/>
              <a:buChar char="•"/>
            </a:pPr>
            <a:r>
              <a:rPr b="0" i="0" lang="en-US" sz="36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en Slim 4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6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Funciones middleware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6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Route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6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Group y Map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CEB98"/>
              </a:buClr>
              <a:buSzPts val="1680"/>
              <a:buFont typeface="Noto Sans Symbols"/>
              <a:buChar char="●"/>
            </a:pPr>
            <a:r>
              <a:rPr b="1" i="0" lang="en-US" sz="2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con POO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6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Utilidades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401637" y="293687"/>
            <a:ext cx="8666162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Thin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con POO </a:t>
            </a:r>
            <a:r>
              <a:rPr b="0" i="0" lang="en-US" sz="32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(1/2)</a:t>
            </a:r>
            <a:endParaRPr/>
          </a:p>
        </p:txBody>
      </p:sp>
      <p:sp>
        <p:nvSpPr>
          <p:cNvPr id="212" name="Google Shape;212;p24"/>
          <p:cNvSpPr txBox="1"/>
          <p:nvPr/>
        </p:nvSpPr>
        <p:spPr>
          <a:xfrm>
            <a:off x="457200" y="1428750"/>
            <a:ext cx="8686800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50862" lvl="0" marL="5508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Se pueden crear clases con los métodos que puedan ser usados como middleware</a:t>
            </a:r>
            <a:endParaRPr/>
          </a:p>
        </p:txBody>
      </p:sp>
      <p:pic>
        <p:nvPicPr>
          <p:cNvPr id="213" name="Google Shape;21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7137" y="2203450"/>
            <a:ext cx="6877050" cy="459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401637" y="293687"/>
            <a:ext cx="8666162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Thin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con POO </a:t>
            </a:r>
            <a:r>
              <a:rPr b="0" i="0" lang="en-US" sz="32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(2/2)</a:t>
            </a:r>
            <a:r>
              <a:rPr b="0" i="0" lang="en-US" sz="48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endParaRPr/>
          </a:p>
        </p:txBody>
      </p:sp>
      <p:sp>
        <p:nvSpPr>
          <p:cNvPr id="220" name="Google Shape;220;p25"/>
          <p:cNvSpPr txBox="1"/>
          <p:nvPr/>
        </p:nvSpPr>
        <p:spPr>
          <a:xfrm>
            <a:off x="457200" y="1447800"/>
            <a:ext cx="8686800" cy="433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50862" lvl="0" marL="5508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Lo agrego a la api, rutas, map o grupos.</a:t>
            </a:r>
            <a:endParaRPr/>
          </a:p>
        </p:txBody>
      </p:sp>
      <p:pic>
        <p:nvPicPr>
          <p:cNvPr id="221" name="Google Shape;22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037" y="1944687"/>
            <a:ext cx="8477250" cy="48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381000" y="3733800"/>
            <a:ext cx="8388350" cy="53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Libre Franklin Thin"/>
              <a:buNone/>
            </a:pPr>
            <a:r>
              <a:rPr b="0" i="0" lang="en-US" sz="3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EJERCICIOS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Thin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Ejercicio </a:t>
            </a:r>
            <a:r>
              <a:rPr b="0" i="0" lang="en-US" sz="32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(3/4)</a:t>
            </a:r>
            <a:endParaRPr/>
          </a:p>
        </p:txBody>
      </p:sp>
      <p:sp>
        <p:nvSpPr>
          <p:cNvPr id="233" name="Google Shape;233;p27"/>
          <p:cNvSpPr txBox="1"/>
          <p:nvPr/>
        </p:nvSpPr>
        <p:spPr>
          <a:xfrm>
            <a:off x="381000" y="1416050"/>
            <a:ext cx="8763000" cy="4538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ibre Franklin Thin"/>
              <a:buNone/>
            </a:pPr>
            <a:r>
              <a:rPr b="0" i="0" lang="en-US" sz="2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AGREGAR EL GRUPO /JSON_BD CON LOS VERBOS GET Y POST (A NIVEL RAIZ).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ibre Franklin Thin"/>
              <a:buNone/>
            </a:pPr>
            <a:r>
              <a:rPr b="0" i="0" lang="en-US" sz="2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GET Y POST -&gt; TRAEN (EN FORMATO JSON) TODOS LOS USUARIO DE LA BASE DE DATOS. USUARIO-&gt;TRAERTODOS().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ibre Franklin Thin"/>
              <a:buNone/>
            </a:pPr>
            <a:r>
              <a:rPr b="0" i="0" lang="en-US" sz="2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AGREGAR UN MW, PARA POST, QUE VERIFIQUE AL USUARIO (CORREO Y CLAVE).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ibre Franklin Thin"/>
              <a:buNone/>
            </a:pPr>
            <a:r>
              <a:rPr b="0" i="0" lang="en-US" sz="2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POST-&gt; VERIFICADORA-&gt;VERIFICARUSUARIO(); SE ENVIA(JSON): OBJ_JSON, CON CORREO Y CLAVE.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pic>
        <p:nvPicPr>
          <p:cNvPr id="234" name="Google Shape;23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7362" y="2808287"/>
            <a:ext cx="287655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3612" y="6172212"/>
            <a:ext cx="341947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Thin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Ejercicio </a:t>
            </a:r>
            <a:r>
              <a:rPr b="0" i="0" lang="en-US" sz="32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(3/4)</a:t>
            </a:r>
            <a:endParaRPr/>
          </a:p>
        </p:txBody>
      </p:sp>
      <p:sp>
        <p:nvSpPr>
          <p:cNvPr id="241" name="Google Shape;241;p28"/>
          <p:cNvSpPr txBox="1"/>
          <p:nvPr/>
        </p:nvSpPr>
        <p:spPr>
          <a:xfrm>
            <a:off x="381000" y="1416050"/>
            <a:ext cx="8763000" cy="4538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ibre Franklin Thin"/>
              <a:buNone/>
            </a:pPr>
            <a:r>
              <a:rPr b="0" i="0" lang="en-US" sz="2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*- SI EXISTE EL USUARIO EN LA BASE DE DATOS (VERIFICADORA::EXISTEUSUARIO($OBJ)), ACCEDE AL VERBO.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ibre Franklin Thin"/>
              <a:buNone/>
            </a:pPr>
            <a:r>
              <a:rPr b="0" i="0" lang="en-US" sz="2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*- SI NO, MUESTRA MENSAJE DE ERROR. NO ACCEDE AL VERBO. {"ERROR.", 403}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pic>
        <p:nvPicPr>
          <p:cNvPr id="242" name="Google Shape;24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187" y="5524500"/>
            <a:ext cx="32385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5825" y="5595937"/>
            <a:ext cx="32956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79725" y="2219325"/>
            <a:ext cx="287655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Thin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Ejercicio </a:t>
            </a:r>
            <a:r>
              <a:rPr b="0" i="0" lang="en-US" sz="32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(4/4)</a:t>
            </a:r>
            <a:endParaRPr/>
          </a:p>
        </p:txBody>
      </p:sp>
      <p:sp>
        <p:nvSpPr>
          <p:cNvPr id="250" name="Google Shape;250;p29"/>
          <p:cNvSpPr txBox="1"/>
          <p:nvPr/>
        </p:nvSpPr>
        <p:spPr>
          <a:xfrm>
            <a:off x="381000" y="1416050"/>
            <a:ext cx="8763000" cy="4538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ibre Franklin Thin"/>
              <a:buNone/>
            </a:pPr>
            <a:r>
              <a:rPr b="0" i="0" lang="en-US" sz="2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AGREGAR, A NIVEL DE GRUPO UN MW, QUE VERIFIQUE: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ibre Franklin Thin"/>
              <a:buNone/>
            </a:pPr>
            <a:r>
              <a:rPr b="0" i="0" lang="en-US" sz="2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GET-&gt; ACCEDE AL VERBO. (NO HACE NADA NUEVO).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ibre Franklin Thin"/>
              <a:buNone/>
            </a:pPr>
            <a:r>
              <a:rPr b="0" i="0" lang="en-US" sz="2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POST-&gt; VERIFICA SI FUE ENVIADO EL PARAMETRO 'OBJ_JSON'.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ibre Franklin Thin"/>
              <a:buNone/>
            </a:pPr>
            <a:r>
              <a:rPr b="0" i="0" lang="en-US" sz="2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*- SI NO, MUESTRA MENSAJE DE ERROR. NO ACCEDE AL VERBO. {"ERROR.", 403}.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ibre Franklin Thin"/>
              <a:buNone/>
            </a:pPr>
            <a:r>
              <a:rPr b="0" i="0" lang="en-US" sz="2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*- SI FUE ENVIADO, VERIFICA SI EXISTEN LOS ATRIBUTOS 'CORREO' Y 'CLAVE'.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ibre Franklin Thin"/>
              <a:buNone/>
            </a:pPr>
            <a:r>
              <a:rPr b="0" i="0" lang="en-US" sz="2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*-*- SI ALGUNO NO EXISTE (O LOS DOS), MUESTRA MENSAJE DE ERROR. NO ACCEDE AL VERBO. {"ERROR.", 403}.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ibre Franklin Thin"/>
              <a:buNone/>
            </a:pPr>
            <a:r>
              <a:rPr b="0" i="0" lang="en-US" sz="2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*- SI EXISTEN, ACCEDE AL VERBO.</a:t>
            </a:r>
            <a:endParaRPr/>
          </a:p>
        </p:txBody>
      </p:sp>
      <p:pic>
        <p:nvPicPr>
          <p:cNvPr id="251" name="Google Shape;25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262" y="5148262"/>
            <a:ext cx="113347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65450" y="3024187"/>
            <a:ext cx="28670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24037" y="5148262"/>
            <a:ext cx="397192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8162" y="5837237"/>
            <a:ext cx="24860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19437" y="5840412"/>
            <a:ext cx="25146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689725" y="5075237"/>
            <a:ext cx="191452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337300" y="5524500"/>
            <a:ext cx="25908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400"/>
              <a:buFont typeface="Libre Franklin Thin"/>
              <a:buNone/>
            </a:pPr>
            <a:r>
              <a:rPr b="0" i="0" lang="en-US" sz="44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Temas a Tratar</a:t>
            </a:r>
            <a:endParaRPr/>
          </a:p>
        </p:txBody>
      </p:sp>
      <p:sp>
        <p:nvSpPr>
          <p:cNvPr id="50" name="Google Shape;50;p3"/>
          <p:cNvSpPr txBox="1"/>
          <p:nvPr/>
        </p:nvSpPr>
        <p:spPr>
          <a:xfrm>
            <a:off x="381000" y="1416050"/>
            <a:ext cx="8763000" cy="115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50862" lvl="0" marL="5508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ibre Franklin Thin"/>
              <a:buChar char="•"/>
            </a:pPr>
            <a:r>
              <a:rPr b="0" i="0" lang="en-US" sz="36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Definición de Middleware (PSR7 PSR15)</a:t>
            </a:r>
            <a:endParaRPr/>
          </a:p>
          <a:p>
            <a:pPr indent="-550862" lvl="0" marL="5508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Libre Franklin Thin"/>
              <a:buChar char="•"/>
            </a:pPr>
            <a:r>
              <a:rPr b="0" i="0" lang="en-US" sz="3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en Slim 4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400"/>
              <a:buFont typeface="Libre Franklin Thin"/>
              <a:buNone/>
            </a:pPr>
            <a:r>
              <a:rPr b="0" i="0" lang="en-US" sz="44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Temas a Tratar</a:t>
            </a:r>
            <a:endParaRPr/>
          </a:p>
        </p:txBody>
      </p:sp>
      <p:sp>
        <p:nvSpPr>
          <p:cNvPr id="263" name="Google Shape;263;p30"/>
          <p:cNvSpPr txBox="1"/>
          <p:nvPr/>
        </p:nvSpPr>
        <p:spPr>
          <a:xfrm>
            <a:off x="381000" y="1416050"/>
            <a:ext cx="8388350" cy="3649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50862" lvl="0" marL="5508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Libre Franklin Thin"/>
              <a:buChar char="•"/>
            </a:pPr>
            <a:r>
              <a:rPr b="0" i="0" lang="en-US" sz="3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Definición de Middleware (PSR7 PSR15)</a:t>
            </a:r>
            <a:endParaRPr/>
          </a:p>
          <a:p>
            <a:pPr indent="-550862" lvl="0" marL="5508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ibre Franklin Thin"/>
              <a:buChar char="•"/>
            </a:pPr>
            <a:r>
              <a:rPr b="0" i="0" lang="en-US" sz="36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en Slim 4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6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Funciones middleware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6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Route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6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Group y Map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6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con POO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CEB98"/>
              </a:buClr>
              <a:buSzPts val="1680"/>
              <a:buFont typeface="Noto Sans Symbols"/>
              <a:buChar char="●"/>
            </a:pPr>
            <a:r>
              <a:rPr b="1" i="0" lang="en-US" sz="2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Utilidades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Thin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Funciones Middleware</a:t>
            </a:r>
            <a:endParaRPr/>
          </a:p>
        </p:txBody>
      </p:sp>
      <p:sp>
        <p:nvSpPr>
          <p:cNvPr id="269" name="Google Shape;269;p31"/>
          <p:cNvSpPr txBox="1"/>
          <p:nvPr/>
        </p:nvSpPr>
        <p:spPr>
          <a:xfrm>
            <a:off x="381000" y="1416050"/>
            <a:ext cx="8763000" cy="532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50862" lvl="0" marL="5508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Posibles utilidades: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4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Habilitar CORS (Cross Origin Resource Sharing)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4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Manipular archivos, modificar tamaño de imágenes.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4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Encriptar, firewall, validaciones. 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4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Verificador de credenciales (JWT)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4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Información del cliente: Geolocalización, dispositivos, IPs. 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4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Querés MÁS?? 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50862" lvl="0" marL="55086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ibre Franklin Thin"/>
              <a:buNone/>
            </a:pPr>
            <a:r>
              <a:rPr b="0" i="0" lang="en-US" sz="24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https://github.com/middlewares/awesome-psr15-middlewares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>
            <p:ph type="title"/>
          </p:nvPr>
        </p:nvSpPr>
        <p:spPr>
          <a:xfrm>
            <a:off x="457200" y="49530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Thin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Ejercitación</a:t>
            </a:r>
            <a:endParaRPr/>
          </a:p>
        </p:txBody>
      </p:sp>
      <p:pic>
        <p:nvPicPr>
          <p:cNvPr id="275" name="Google Shape;27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600" y="990600"/>
            <a:ext cx="4146550" cy="2443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400"/>
              <a:buFont typeface="Libre Franklin Thin"/>
              <a:buNone/>
            </a:pPr>
            <a:r>
              <a:rPr b="0" i="0" lang="en-US" sz="44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Ejercicios</a:t>
            </a:r>
            <a:endParaRPr/>
          </a:p>
        </p:txBody>
      </p:sp>
      <p:sp>
        <p:nvSpPr>
          <p:cNvPr id="281" name="Google Shape;281;p33"/>
          <p:cNvSpPr txBox="1"/>
          <p:nvPr/>
        </p:nvSpPr>
        <p:spPr>
          <a:xfrm>
            <a:off x="381000" y="1416050"/>
            <a:ext cx="8763000" cy="4681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50862" lvl="0" marL="5508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Hacer un middleware de aplicación que tome usuario y contraseña y verifique en BD.</a:t>
            </a:r>
            <a:endParaRPr/>
          </a:p>
          <a:p>
            <a:pPr indent="-550862" lvl="0" marL="5508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Hacer middleware de grupo, solo para post, que permita agregar un nuevo usuario, sólo si el perfil es ‘admin’.</a:t>
            </a:r>
            <a:endParaRPr/>
          </a:p>
          <a:p>
            <a:pPr indent="-550862" lvl="0" marL="5508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Hacer middleware de grupo, solo para delete, que permita borrar un usuario, si el perfil es ‘super_admin’.</a:t>
            </a:r>
            <a:endParaRPr/>
          </a:p>
          <a:p>
            <a:pPr indent="-550862" lvl="0" marL="5508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Hacer middleware de ruta, solo para put y get, que tome el tiempo de demora entre que entra y sale la petición.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Thin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- PSR7 PSR15 </a:t>
            </a:r>
            <a:r>
              <a:rPr b="0" i="0" lang="en-US" sz="32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(1/3)</a:t>
            </a:r>
            <a:endParaRPr/>
          </a:p>
        </p:txBody>
      </p:sp>
      <p:sp>
        <p:nvSpPr>
          <p:cNvPr id="56" name="Google Shape;56;p4"/>
          <p:cNvSpPr txBox="1"/>
          <p:nvPr/>
        </p:nvSpPr>
        <p:spPr>
          <a:xfrm>
            <a:off x="304800" y="1371600"/>
            <a:ext cx="8839200" cy="534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50862" lvl="0" marL="5508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es un software que asiste a una aplicación para interactuar o comunicarse con otras aplicaciones, software, redes, hardware y/o sistemas operativos. </a:t>
            </a:r>
            <a:endParaRPr/>
          </a:p>
          <a:p>
            <a:pPr indent="-550862" lvl="0" marL="5508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50862" lvl="0" marL="5508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Un middleware implementa la interface PSR15: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4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\Psr\Http\Message\ServerRequestInterface - El objeto de solicitud PSR7 (parámetro).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4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\Psr\Http\Server\RequestHandlerInterface - El objeto controlador de solicitudes PSR15 (parámetro).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4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\Psr\Http\Message\ResponseInterface - El objeto de respuesta PSR7 (retorno).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>
            <p:ph type="title"/>
          </p:nvPr>
        </p:nvSpPr>
        <p:spPr>
          <a:xfrm>
            <a:off x="381000" y="228600"/>
            <a:ext cx="8534400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Thin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- PSR7 PSR15 </a:t>
            </a:r>
            <a:r>
              <a:rPr b="0" i="0" lang="en-US" sz="32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(2/3)</a:t>
            </a:r>
            <a:endParaRPr/>
          </a:p>
        </p:txBody>
      </p:sp>
      <p:sp>
        <p:nvSpPr>
          <p:cNvPr id="63" name="Google Shape;63;p5"/>
          <p:cNvSpPr txBox="1"/>
          <p:nvPr/>
        </p:nvSpPr>
        <p:spPr>
          <a:xfrm>
            <a:off x="311150" y="1371600"/>
            <a:ext cx="8832850" cy="4884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50862" lvl="0" marL="5508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PHP Standards Recommendations. </a:t>
            </a:r>
            <a:endParaRPr/>
          </a:p>
          <a:p>
            <a:pPr indent="-550862" lvl="0" marL="55086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Documentación oficial:</a:t>
            </a:r>
            <a:endParaRPr/>
          </a:p>
          <a:p>
            <a:pPr indent="-414337" lvl="1" marL="96996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440"/>
              <a:buFont typeface="Noto Sans Symbols"/>
              <a:buChar char="●"/>
            </a:pPr>
            <a:r>
              <a:rPr b="0" i="0" lang="en-US" sz="2400" u="sng" cap="none" strike="noStrike">
                <a:solidFill>
                  <a:srgbClr val="CCCC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http://www.php-fig.org/psr/psr-7/</a:t>
            </a:r>
            <a:endParaRPr/>
          </a:p>
          <a:p>
            <a:pPr indent="-414337" lvl="1" marL="96996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440"/>
              <a:buFont typeface="Noto Sans Symbols"/>
              <a:buChar char="●"/>
            </a:pPr>
            <a:r>
              <a:rPr b="0" i="0" lang="en-US" sz="2400" u="sng" cap="none" strike="noStrike">
                <a:solidFill>
                  <a:srgbClr val="CCCC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http://www.php-fig.org/psr/psr-15/</a:t>
            </a:r>
            <a:endParaRPr/>
          </a:p>
          <a:p>
            <a:pPr indent="-550862" lvl="0" marL="5508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50862" lvl="0" marL="5508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Un mensaje HTTP es una petición de un cliente a un servidor o una respuesta de un servidor a un cliente.</a:t>
            </a:r>
            <a:endParaRPr/>
          </a:p>
          <a:p>
            <a:pPr indent="-550862" lvl="0" marL="5508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50862" lvl="0" marL="5508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Estas especificaciones definen interfaces para los mensajes HTTP: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440"/>
              <a:buFont typeface="Noto Sans Symbols"/>
              <a:buChar char="●"/>
            </a:pPr>
            <a:r>
              <a:rPr b="0" i="0" lang="en-US" sz="2400" u="sng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Psr\Http\Message\RequestInterface</a:t>
            </a:r>
            <a:r>
              <a:rPr b="0" i="0" lang="en-US" sz="24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(PSR7)  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440"/>
              <a:buFont typeface="Noto Sans Symbols"/>
              <a:buChar char="●"/>
            </a:pPr>
            <a:r>
              <a:rPr b="0" i="0" lang="en-US" sz="2400" u="sng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Psr\Http\Message\RequestHandlerInterface</a:t>
            </a:r>
            <a:r>
              <a:rPr b="0" i="0" lang="en-US" sz="24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(PSR15)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/>
          <p:nvPr>
            <p:ph type="title"/>
          </p:nvPr>
        </p:nvSpPr>
        <p:spPr>
          <a:xfrm>
            <a:off x="381000" y="228600"/>
            <a:ext cx="83931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Thin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- PSR7 PSR15 </a:t>
            </a:r>
            <a:r>
              <a:rPr b="0" i="0" lang="en-US" sz="32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(3/3)</a:t>
            </a:r>
            <a:endParaRPr/>
          </a:p>
        </p:txBody>
      </p:sp>
      <p:sp>
        <p:nvSpPr>
          <p:cNvPr id="70" name="Google Shape;70;p6"/>
          <p:cNvSpPr txBox="1"/>
          <p:nvPr/>
        </p:nvSpPr>
        <p:spPr>
          <a:xfrm>
            <a:off x="304800" y="1371600"/>
            <a:ext cx="8839200" cy="3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50862" lvl="0" marL="5508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El único requisito es que un middleware DEBE devolver una instancia de </a:t>
            </a:r>
            <a:r>
              <a:rPr b="0" i="0" lang="en-US" sz="2800" u="sng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\Psr\Http\Message\ResponseInterface</a:t>
            </a: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. </a:t>
            </a:r>
            <a:endParaRPr/>
          </a:p>
          <a:p>
            <a:pPr indent="-550862" lvl="0" marL="5508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50862" lvl="0" marL="5508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Cada middleware DEBERÍA invocar al siguiente middleware y pasarle los objetos Request y Response como argumentos.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400"/>
              <a:buFont typeface="Libre Franklin Thin"/>
              <a:buNone/>
            </a:pPr>
            <a:r>
              <a:rPr b="0" i="0" lang="en-US" sz="44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Temas a Tratar</a:t>
            </a:r>
            <a:endParaRPr/>
          </a:p>
        </p:txBody>
      </p:sp>
      <p:sp>
        <p:nvSpPr>
          <p:cNvPr id="76" name="Google Shape;76;p7"/>
          <p:cNvSpPr txBox="1"/>
          <p:nvPr/>
        </p:nvSpPr>
        <p:spPr>
          <a:xfrm>
            <a:off x="381000" y="1416050"/>
            <a:ext cx="83883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50862" lvl="0" marL="5508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Libre Franklin Thin"/>
              <a:buChar char="•"/>
            </a:pPr>
            <a:r>
              <a:rPr b="0" i="0" lang="en-US" sz="32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Definición de Middleware (PSR7 PSR15)</a:t>
            </a:r>
            <a:endParaRPr/>
          </a:p>
          <a:p>
            <a:pPr indent="-550862" lvl="0" marL="5508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ibre Franklin Thin"/>
              <a:buChar char="•"/>
            </a:pPr>
            <a:r>
              <a:rPr b="0" i="0" lang="en-US" sz="36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en Slim 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/>
          <p:nvPr>
            <p:ph type="title"/>
          </p:nvPr>
        </p:nvSpPr>
        <p:spPr>
          <a:xfrm>
            <a:off x="381000" y="228600"/>
            <a:ext cx="8534400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Thin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en Slim 4 </a:t>
            </a:r>
            <a:r>
              <a:rPr b="0" i="0" lang="en-US" sz="32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(1/3)</a:t>
            </a:r>
            <a:endParaRPr/>
          </a:p>
        </p:txBody>
      </p:sp>
      <p:sp>
        <p:nvSpPr>
          <p:cNvPr id="83" name="Google Shape;83;p8"/>
          <p:cNvSpPr txBox="1"/>
          <p:nvPr/>
        </p:nvSpPr>
        <p:spPr>
          <a:xfrm>
            <a:off x="304800" y="1371600"/>
            <a:ext cx="8832850" cy="5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50862" lvl="0" marL="5508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En Slim, podemos ejecutar código antes y después de una llamada a nuestra APIRest, para poder manipular los objetos Request y Response como mejor nos parezca. </a:t>
            </a:r>
            <a:endParaRPr/>
          </a:p>
          <a:p>
            <a:pPr indent="-550862" lvl="0" marL="5508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50862" lvl="0" marL="5508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Esto se realiza por medio de un middleware. </a:t>
            </a:r>
            <a:endParaRPr/>
          </a:p>
          <a:p>
            <a:pPr indent="-550862" lvl="0" marL="5508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50862" lvl="0" marL="5508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Posibles usos: 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4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Proteger la aplicación de la falsificación de solicitudes cruzadas. 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4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Autenticar las solicitudes antes de ejecutar su aplicación. </a:t>
            </a:r>
            <a:endParaRPr/>
          </a:p>
          <a:p>
            <a:pPr indent="-414337" lvl="1" marL="9699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4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Etc., etc., etc.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381000" y="228600"/>
            <a:ext cx="83931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Thin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 en Slim 4 </a:t>
            </a:r>
            <a:r>
              <a:rPr b="0" i="0" lang="en-US" sz="32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(2/3)</a:t>
            </a:r>
            <a:endParaRPr/>
          </a:p>
        </p:txBody>
      </p:sp>
      <p:sp>
        <p:nvSpPr>
          <p:cNvPr id="90" name="Google Shape;90;p9"/>
          <p:cNvSpPr txBox="1"/>
          <p:nvPr/>
        </p:nvSpPr>
        <p:spPr>
          <a:xfrm>
            <a:off x="304800" y="1371600"/>
            <a:ext cx="8763000" cy="4437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50862" lvl="0" marL="5508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Slim añade middleware como capas concéntricas que rodean su aplicación principal. </a:t>
            </a:r>
            <a:endParaRPr/>
          </a:p>
          <a:p>
            <a:pPr indent="-550862" lvl="0" marL="5508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50862" lvl="0" marL="5508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Cada nueva capa de middleware rodea cualquier capa de middleware existente. </a:t>
            </a:r>
            <a:endParaRPr/>
          </a:p>
          <a:p>
            <a:pPr indent="-550862" lvl="0" marL="5508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50862" lvl="0" marL="5508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La estructura concéntrica se expande hacia afuera a medida que se añaden capas de middleware adicionales. </a:t>
            </a:r>
            <a:endParaRPr/>
          </a:p>
          <a:p>
            <a:pPr indent="-550862" lvl="0" marL="5508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50862" lvl="0" marL="5508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La última capa de middleware agregada es la primera en ser ejecutada.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