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Libre Franklin Thin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1" roundtripDataSignature="AMtx7mhbnVRcHNfiFMTRdb+dJTLZcA2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LibreFranklinThin-bold.fntdata"/><Relationship Id="rId27" Type="http://schemas.openxmlformats.org/officeDocument/2006/relationships/font" Target="fonts/LibreFranklinThin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Th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LibreFranklinThin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06487" y="812800"/>
            <a:ext cx="5334000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278312" y="0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4" type="sldNum"/>
          </p:nvPr>
        </p:nvSpPr>
        <p:spPr>
          <a:xfrm>
            <a:off x="4278312" y="10156825"/>
            <a:ext cx="32702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s.wikipedia.org/wiki/Asignaci%C3%B3n_objeto-relaciona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 es necesario, se puede definir una propiedad protegida $primaryKey en el modelo para especificar una columna diferente que sirva como clave principal.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desea utilizar una clave primaria no incremental o no numérica, debe definir una propiedad pública $incrementing en su modelo que se establece enfalse.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la clave principal de su modelo no es un número entero, debe definir una propiedad $keyType protegida en su modelo. Esta propiedad debe tener un valor de tipo 'string'.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no desea que estas columnas sean administradas automáticamente por Eloquent, debe definir una propiedad $timestamps en su modelo con un valor de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 es necesario, se puede definir una propiedad protegida $primaryKey en el modelo para especificar una columna diferente que sirva como clave principal.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desea utilizar una clave primaria no incremental o no numérica, debe definir una propiedad pública $incrementing en su modelo que se establece enfalse.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la clave principal de su modelo no es un número entero, debe definir una propiedad $keyType protegida en su modelo. Esta propiedad debe tener un valor de tipo 'string'.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no desea que estas columnas sean administradas automáticamente por Eloquent, debe definir una propiedad $timestamps en su modelo con un valor de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1106487" y="812800"/>
            <a:ext cx="5338762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755650" y="5078412"/>
            <a:ext cx="604202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1106487" y="812800"/>
            <a:ext cx="5338762" cy="4002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755650" y="5078412"/>
            <a:ext cx="604202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15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:notes"/>
          <p:cNvSpPr txBox="1"/>
          <p:nvPr/>
        </p:nvSpPr>
        <p:spPr>
          <a:xfrm>
            <a:off x="1103312" y="4460875"/>
            <a:ext cx="479107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</a:t>
            </a:r>
            <a:r>
              <a:rPr b="0" i="0" lang="en-US" sz="1200" u="sng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https://es.wikipedia.org/wiki/Asignaci%C3%B3n_objeto-relacional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04786" lvl="0" marL="215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mostrar cómo y por qué se usan los Tokens, utilizaremos un ejemplo simple de 3 entidades (ver el diagrama a continuación). Las entidades en este ejemplo son el usuario, el servidor de aplicaciones y el servidor de autenticación. El servidor de autenticación proporcionará el Token al usuario. Con el Token, el usuario puede comunicarse de forma segura con la aplicación.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 se posee el modelo ''OficioJudicial'' almacenaría registros en una tabla llamada oficio_judiciales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la tabla de base de datos correspondiente al modelo no se ajusta a esta convención, se  puede especificar manualmente el nombre de la tabla del modelo definiendo la  propiedad 'table'  en el modelo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 es necesario, se puede definir una propiedad protegida $primaryKey en el modelo para especificar una columna diferente que sirva como clave principal.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desea utilizar una clave primaria no incremental o no numérica, debe definir una propiedad pública $incrementing en su modelo que se establece enfalse.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la clave principal de su modelo no es un número entero, debe definir una propiedad $keyType protegida en su modelo. Esta propiedad debe tener un valor de tipo 'string'.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/>
              <a:t>Si no desea que estas columnas sean administradas automáticamente por Eloquent, debe definir una propiedad $timestamps en su modelo con un valor de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4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81000" y="228600"/>
            <a:ext cx="83820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81000" y="1416050"/>
            <a:ext cx="837723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84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647700" y="2233612"/>
            <a:ext cx="7761287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457200" y="1604962"/>
            <a:ext cx="8218487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15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228600" lvl="2" marL="1371600" marR="0" rtl="0" algn="l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28600" lvl="3" marL="1828800" marR="0" rtl="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28600" lvl="4" marL="2286000" marR="0" rtl="0" algn="l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28600" lvl="5" marL="27432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28600" lvl="6" marL="32004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28600" lvl="7" marL="36576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28600" lvl="8" marL="4114800" marR="0" rtl="0" algn="l">
              <a:lnSpc>
                <a:spcPct val="84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81000" y="228600"/>
            <a:ext cx="838200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381000" y="1416050"/>
            <a:ext cx="837723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228600" lvl="2" marL="1371600" marR="0" rtl="0" algn="l">
              <a:lnSpc>
                <a:spcPct val="84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28600" lvl="3" marL="1828800" marR="0" rtl="0" algn="l">
              <a:lnSpc>
                <a:spcPct val="84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28600" lvl="4" marL="2286000" marR="0" rtl="0" algn="l">
              <a:lnSpc>
                <a:spcPct val="8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28600" lvl="5" marL="27432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28600" lvl="6" marL="32004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28600" lvl="7" marL="3657600" marR="0" rtl="0" algn="l">
              <a:lnSpc>
                <a:spcPct val="84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28600" lvl="8" marL="4114800" marR="0" rtl="0" algn="l">
              <a:lnSpc>
                <a:spcPct val="84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10" Type="http://schemas.openxmlformats.org/officeDocument/2006/relationships/image" Target="../media/image19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idx="4294967295" type="title"/>
          </p:nvPr>
        </p:nvSpPr>
        <p:spPr>
          <a:xfrm>
            <a:off x="201612" y="3733800"/>
            <a:ext cx="8697912" cy="1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br>
              <a:rPr b="0" i="0" lang="en-US" sz="4800" u="none" cap="none" strike="noStrik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</a:b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328612" y="319087"/>
            <a:ext cx="85884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ibre Franklin Thin"/>
              <a:buNone/>
            </a:pPr>
            <a: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Programación III</a:t>
            </a:r>
            <a:b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</a:br>
            <a: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API REST - SLIM - ORM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ibre Franklin Thin"/>
              <a:buNone/>
            </a:pPr>
            <a:b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</a:br>
            <a:r>
              <a:rPr b="1" i="0" lang="en-US" sz="4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Clase 1</a:t>
            </a:r>
            <a:r>
              <a:rPr b="1" lang="en-US" sz="48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1</a:t>
            </a:r>
            <a:endParaRPr b="1" sz="4800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Libre Franklin Thin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(5/10)</a:t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381000" y="1416050"/>
            <a:ext cx="8763000" cy="433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762" y="1404937"/>
            <a:ext cx="27908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7425" y="1379537"/>
            <a:ext cx="26289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2225" y="1368425"/>
            <a:ext cx="25241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6625" y="2992437"/>
            <a:ext cx="26765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1800" y="4895850"/>
            <a:ext cx="43910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512" y="5000625"/>
            <a:ext cx="36671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35487" y="2974975"/>
            <a:ext cx="36576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(6/10)</a:t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381000" y="1416050"/>
            <a:ext cx="8763000" cy="433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50" y="1379537"/>
            <a:ext cx="21907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150" y="2200275"/>
            <a:ext cx="3848100" cy="39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0562" y="1368425"/>
            <a:ext cx="22764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4775" y="3859212"/>
            <a:ext cx="28479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83412" y="1763712"/>
            <a:ext cx="20383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381000" y="228600"/>
            <a:ext cx="8534400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(7/10)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06387" y="1371600"/>
            <a:ext cx="8832850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firstOrFunction: si encuentra, retorna el primer registro de la búsqueda, si no, ejecuta una función.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0537" y="2576512"/>
            <a:ext cx="58102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(8/10)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306387" y="1371600"/>
            <a:ext cx="8832850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findOrFail: si encuentra, retorna el registro de la búsqueda, si no, lanza una excepción de tipo </a:t>
            </a:r>
            <a:r>
              <a:rPr b="0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ModelNotFoundException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.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Si no es atrapada, se envía un HTTP 404 al cliente.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Funciones de agregado:</a:t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6812" y="3081337"/>
            <a:ext cx="4457700" cy="192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8687" y="5516562"/>
            <a:ext cx="4933950" cy="1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381000" y="228600"/>
            <a:ext cx="838676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(9/10)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304800" y="1371600"/>
            <a:ext cx="8839200" cy="334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Una vez que la instancia de </a:t>
            </a:r>
            <a:r>
              <a:rPr b="0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Capsule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es registrada, también se puede usar a través de funciones: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Se puede acceder a métodos con el mismo aspecto de una consulta de base de datos.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4887" y="2650012"/>
            <a:ext cx="47815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6612" y="5014087"/>
            <a:ext cx="76581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81000" y="228600"/>
            <a:ext cx="838676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(10/10)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304800" y="1371600"/>
            <a:ext cx="8839200" cy="334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Funciones para un ABM: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6787" y="1876425"/>
            <a:ext cx="38576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437" y="3841750"/>
            <a:ext cx="74104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550" y="5580062"/>
            <a:ext cx="57054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49530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Ejercitación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990600"/>
            <a:ext cx="4146550" cy="244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381000" y="228600"/>
            <a:ext cx="8393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400"/>
              <a:buFont typeface="Libre Franklin Thin"/>
              <a:buNone/>
            </a:pPr>
            <a:r>
              <a:rPr b="0" i="0" lang="en-US" sz="44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Temas a Tratar</a:t>
            </a:r>
            <a:endParaRPr/>
          </a:p>
        </p:txBody>
      </p:sp>
      <p:sp>
        <p:nvSpPr>
          <p:cNvPr id="46" name="Google Shape;46;p3"/>
          <p:cNvSpPr txBox="1"/>
          <p:nvPr/>
        </p:nvSpPr>
        <p:spPr>
          <a:xfrm>
            <a:off x="381000" y="1416050"/>
            <a:ext cx="8388350" cy="115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ibre Franklin Thin"/>
              <a:buChar char="•"/>
            </a:pPr>
            <a:r>
              <a:rPr lang="en-US" sz="36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Object Relational Mapping (ORM)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ibre Franklin Thin"/>
              <a:buChar char="•"/>
            </a:pPr>
            <a:r>
              <a:rPr lang="en-US" sz="3200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Object Relational Mapping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(1/3)</a:t>
            </a: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</a:t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236425" y="1537675"/>
            <a:ext cx="88392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349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ibre Franklin Thin"/>
              <a:buChar char="•"/>
            </a:pPr>
            <a:r>
              <a:rPr b="0" i="0" lang="en-US" sz="2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 mapeo objeto-relacional (ORM) es una técnica de programación para convertir datos entre el sistema de tipos utilizado en un lenguaje de programación orientado a objetos y la utilización de una base de datos relacional como motor de persistencia. </a:t>
            </a:r>
            <a:endParaRPr sz="1200"/>
          </a:p>
          <a:p>
            <a:pPr indent="-5349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ibre Franklin Thin"/>
              <a:buChar char="•"/>
            </a:pPr>
            <a:r>
              <a:rPr b="0" i="0" lang="en-US" sz="2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En la práctica esto crea una base de datos orientada a objetos virtual, sobre la base de datos relacional. </a:t>
            </a:r>
            <a:endParaRPr sz="1200"/>
          </a:p>
          <a:p>
            <a:pPr indent="-5349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ibre Franklin Thin"/>
              <a:buChar char="•"/>
            </a:pPr>
            <a:r>
              <a:rPr b="0" i="0" lang="en-US" sz="2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Esto posibilita el uso de las características propias de la orientación a objetos. </a:t>
            </a:r>
            <a:endParaRPr sz="1200"/>
          </a:p>
          <a:p>
            <a:pPr indent="-5349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Libre Franklin Thin"/>
              <a:buChar char="•"/>
            </a:pPr>
            <a:r>
              <a:rPr b="0" i="0" lang="en-US" sz="26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Hay paquetes comerciales y de uso libre disponibles que desarrollan el mapeo relacional de objetos, aunque algunos programadores prefieren crear sus propias herramientas ORM.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381000" y="228600"/>
            <a:ext cx="8393112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Object Relational Mapping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(2/3)</a:t>
            </a:r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304800" y="1371600"/>
            <a:ext cx="88392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En tiempo de ejecución, los datos serán recuperados de la base de datos y llenados en el modelo de objetos.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Utilizando un ORM este mapeo será automático e independiente de la base de datos que se esté utilizando, pudiendo cambiar de motor de base de datos según se necesite.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Un ORM facilita las tareas básicas de un CRUD (Create, Read, Update y Delete).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7112" y="4834187"/>
            <a:ext cx="2720975" cy="187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Object Relational Mapping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(3/3)</a:t>
            </a:r>
            <a:endParaRPr/>
          </a:p>
        </p:txBody>
      </p:sp>
      <p:sp>
        <p:nvSpPr>
          <p:cNvPr id="69" name="Google Shape;69;p6"/>
          <p:cNvSpPr txBox="1"/>
          <p:nvPr/>
        </p:nvSpPr>
        <p:spPr>
          <a:xfrm>
            <a:off x="301625" y="1531138"/>
            <a:ext cx="8839200" cy="4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Ventajas: </a:t>
            </a:r>
            <a:endParaRPr/>
          </a:p>
          <a:p>
            <a:pPr indent="-414337" lvl="1" marL="9667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Facilidad y velocidad de uso. </a:t>
            </a:r>
            <a:endParaRPr/>
          </a:p>
          <a:p>
            <a:pPr indent="-414337" lvl="1" marL="9667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Abstracción de la base de datos.</a:t>
            </a:r>
            <a:endParaRPr/>
          </a:p>
          <a:p>
            <a:pPr indent="-414337" lvl="1" marL="9667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Seguridad de la capa de acceso a datos contra ataques.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414337" lvl="1" marL="9667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En entornos con gran carga, poner una capa más en el proceso puede mermar el rendimiento.</a:t>
            </a:r>
            <a:endParaRPr/>
          </a:p>
          <a:p>
            <a:pPr indent="-414337" lvl="1" marL="9667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CC29"/>
              </a:buClr>
              <a:buSzPts val="144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Aprender a usar el ORM.</a:t>
            </a:r>
            <a:endParaRPr/>
          </a:p>
          <a:p>
            <a:pPr indent="-414337" lvl="1" marL="9667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301625" y="3734162"/>
            <a:ext cx="7654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Desventajas: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(1/10)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304800" y="1371600"/>
            <a:ext cx="8839200" cy="334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es el ORM que incluye </a:t>
            </a:r>
            <a:r>
              <a:rPr b="0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Laravel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para interactuar con una base de datos. 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Cuando se usa </a:t>
            </a:r>
            <a:r>
              <a:rPr b="0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, cada tabla tiene su 'Modelo' correspondiente.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Los modelos </a:t>
            </a:r>
            <a:r>
              <a:rPr b="0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permiten insertar, actualizar y eliminar registros de la tabla de la base de datos.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Es posible utilizar este ORM en aplicaciones que no sean aplicaciones Laravel.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Laravel proporciona un paquete independiente llamado </a:t>
            </a:r>
            <a:r>
              <a:rPr b="0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Capsule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(2/10)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304800" y="1371600"/>
            <a:ext cx="8839200" cy="334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Para usar Eloquent, solo se necesita instalarlo a través de </a:t>
            </a:r>
            <a:r>
              <a:rPr b="0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Composer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: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Luego se debe crear una nueva instancia del administrador de cápsulas (capsule).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85" name="Google Shape;8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2387" y="2303462"/>
            <a:ext cx="35274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9362" y="4032250"/>
            <a:ext cx="40576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(3/10)</a:t>
            </a:r>
            <a:endParaRPr/>
          </a:p>
        </p:txBody>
      </p:sp>
      <p:sp>
        <p:nvSpPr>
          <p:cNvPr id="92" name="Google Shape;92;p9"/>
          <p:cNvSpPr txBox="1"/>
          <p:nvPr/>
        </p:nvSpPr>
        <p:spPr>
          <a:xfrm>
            <a:off x="309562" y="1379537"/>
            <a:ext cx="8763000" cy="433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Para usar Eloquent a través de modelos, los mismos se deben ubicar en '</a:t>
            </a:r>
            <a:r>
              <a:rPr b="0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./app/models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'.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Por defecto, el nombre plural de la clase se utilizará como nombre de la tabla (en snake_case), a menos que se especifique explícitamente otro nombre (agregando el atributo $table al modelo).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En este caso, Eloquent asumirá que el modelo </a:t>
            </a:r>
            <a:r>
              <a:rPr b="1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''cd''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almacena registros en la tabla </a:t>
            </a:r>
            <a:r>
              <a:rPr b="1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''cds''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rgbClr val="FFFFFF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8325" y="2347912"/>
            <a:ext cx="31146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381000" y="228600"/>
            <a:ext cx="8393112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29"/>
              </a:buClr>
              <a:buSzPts val="4800"/>
              <a:buFont typeface="Libre Franklin Thin"/>
              <a:buNone/>
            </a:pPr>
            <a:r>
              <a:rPr b="0" i="0" lang="en-US" sz="48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</a:t>
            </a:r>
            <a:r>
              <a:rPr b="0" i="0" lang="en-US" sz="3200" u="none">
                <a:solidFill>
                  <a:srgbClr val="FFCC29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(4/10)</a:t>
            </a:r>
            <a:endParaRPr/>
          </a:p>
        </p:txBody>
      </p:sp>
      <p:sp>
        <p:nvSpPr>
          <p:cNvPr id="99" name="Google Shape;99;p10"/>
          <p:cNvSpPr txBox="1"/>
          <p:nvPr/>
        </p:nvSpPr>
        <p:spPr>
          <a:xfrm>
            <a:off x="309562" y="1379537"/>
            <a:ext cx="8763000" cy="433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547687" lvl="0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asumirá que la tabla de la base de datos correspondiente de cada modelo tiene una columna de clave primaria llamada </a:t>
            </a:r>
            <a:r>
              <a:rPr b="1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'id'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. 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Además, asumirá que es de tipo entero e incremental.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Por default, Eloquent espera que las columnas </a:t>
            </a:r>
            <a:r>
              <a:rPr b="1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'created_at'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y </a:t>
            </a:r>
            <a:r>
              <a:rPr b="1" i="1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'updated_at'</a:t>
            </a: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 existan en la tabla de la base de datos correspondiente al modelo. </a:t>
            </a:r>
            <a:endParaRPr/>
          </a:p>
          <a:p>
            <a:pPr indent="-547687" lvl="0" marL="5476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bre Franklin Thin"/>
              <a:buChar char="•"/>
            </a:pPr>
            <a:r>
              <a:rPr b="0" i="0" lang="en-US" sz="2800" u="none">
                <a:solidFill>
                  <a:srgbClr val="FFFFFF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Eloquent establecerá automáticamente los valores de estas columnas cuando se creen o actualicen modelos.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