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Corbel"/>
      <p:regular r:id="rId22"/>
      <p:bold r:id="rId23"/>
      <p:italic r:id="rId24"/>
      <p:boldItalic r:id="rId25"/>
    </p:embeddedFont>
    <p:embeddedFont>
      <p:font typeface="Libre Franklin Thin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HOMYtdJVhSoFz6h29A747u1Yn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C10B94-60E6-481D-8B9B-08D6265575B2}">
  <a:tblStyle styleId="{6DC10B94-60E6-481D-8B9B-08D6265575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bel-regular.fntdata"/><Relationship Id="rId21" Type="http://schemas.openxmlformats.org/officeDocument/2006/relationships/slide" Target="slides/slide16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Thin-regular.fntdata"/><Relationship Id="rId25" Type="http://schemas.openxmlformats.org/officeDocument/2006/relationships/font" Target="fonts/Corbel-boldItalic.fntdata"/><Relationship Id="rId28" Type="http://schemas.openxmlformats.org/officeDocument/2006/relationships/font" Target="fonts/LibreFranklinThin-italic.fntdata"/><Relationship Id="rId27" Type="http://schemas.openxmlformats.org/officeDocument/2006/relationships/font" Target="fonts/LibreFranklin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12f164e9_1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12f164e9_1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df12f164e9_1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12f164e9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12f164e9_1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df12f164e9_1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f12f164e9_1_2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df12f164e9_1_2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df12f164e9_1_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12f164e9_1_5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df12f164e9_1_5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df12f164e9_1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f12f164e9_1_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12f164e9_1_63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gdf12f164e9_1_63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●"/>
              <a:defRPr/>
            </a:lvl1pPr>
            <a:lvl2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○"/>
              <a:defRPr/>
            </a:lvl2pPr>
            <a:lvl3pPr indent="-394335" lvl="2" marL="1371600" rtl="0" algn="l">
              <a:spcBef>
                <a:spcPts val="600"/>
              </a:spcBef>
              <a:spcAft>
                <a:spcPts val="0"/>
              </a:spcAft>
              <a:buSzPts val="2610"/>
              <a:buChar char="■"/>
              <a:defRPr/>
            </a:lvl3pPr>
            <a:lvl4pPr indent="-394335" lvl="3" marL="1828800" rtl="0" algn="l">
              <a:spcBef>
                <a:spcPts val="600"/>
              </a:spcBef>
              <a:spcAft>
                <a:spcPts val="0"/>
              </a:spcAft>
              <a:buSzPts val="2610"/>
              <a:buChar char="●"/>
              <a:defRPr/>
            </a:lvl4pPr>
            <a:lvl5pPr indent="-394335" lvl="4" marL="2286000" rtl="0" algn="l">
              <a:spcBef>
                <a:spcPts val="600"/>
              </a:spcBef>
              <a:spcAft>
                <a:spcPts val="0"/>
              </a:spcAft>
              <a:buSzPts val="2610"/>
              <a:buChar char="○"/>
              <a:defRPr/>
            </a:lvl5pPr>
            <a:lvl6pPr indent="-394335" lvl="5" marL="2743200" rtl="0" algn="l">
              <a:spcBef>
                <a:spcPts val="600"/>
              </a:spcBef>
              <a:spcAft>
                <a:spcPts val="0"/>
              </a:spcAft>
              <a:buSzPts val="2610"/>
              <a:buChar char="■"/>
              <a:defRPr/>
            </a:lvl6pPr>
            <a:lvl7pPr indent="-394335" lvl="6" marL="3200400" rtl="0" algn="l">
              <a:spcBef>
                <a:spcPts val="600"/>
              </a:spcBef>
              <a:spcAft>
                <a:spcPts val="0"/>
              </a:spcAft>
              <a:buSzPts val="2610"/>
              <a:buChar char="●"/>
              <a:defRPr/>
            </a:lvl7pPr>
            <a:lvl8pPr indent="-394334" lvl="7" marL="3657600" rtl="0" algn="l">
              <a:spcBef>
                <a:spcPts val="600"/>
              </a:spcBef>
              <a:spcAft>
                <a:spcPts val="0"/>
              </a:spcAft>
              <a:buSzPts val="2610"/>
              <a:buChar char="○"/>
              <a:defRPr/>
            </a:lvl8pPr>
            <a:lvl9pPr indent="-394334" lvl="8" marL="4114800" rtl="0" algn="l">
              <a:spcBef>
                <a:spcPts val="600"/>
              </a:spcBef>
              <a:spcAft>
                <a:spcPts val="600"/>
              </a:spcAft>
              <a:buSzPts val="2610"/>
              <a:buChar char="■"/>
              <a:defRPr/>
            </a:lvl9pPr>
          </a:lstStyle>
          <a:p/>
        </p:txBody>
      </p:sp>
      <p:sp>
        <p:nvSpPr>
          <p:cNvPr id="57" name="Google Shape;57;gdf12f164e9_1_6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df12f164e9_1_6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df12f164e9_1_63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df12f164e9_1_2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df12f164e9_1_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f12f164e9_1_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df12f164e9_1_2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df12f164e9_1_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df12f164e9_1_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df12f164e9_1_3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df12f164e9_1_3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df12f164e9_1_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f12f164e9_1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df12f164e9_1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f12f164e9_1_4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df12f164e9_1_4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df12f164e9_1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f12f164e9_1_4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df12f164e9_1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f12f164e9_1_4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df12f164e9_1_4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df12f164e9_1_4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df12f164e9_1_48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df12f164e9_1_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f12f164e9_1_5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df12f164e9_1_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f12f164e9_1_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df12f164e9_1_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df12f164e9_1_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1679146" y="2229994"/>
            <a:ext cx="88338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Programación III</a:t>
            </a:r>
            <a:br>
              <a:rPr lang="en-US" sz="44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</a:br>
            <a:r>
              <a:rPr lang="en-US" sz="44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Laravel </a:t>
            </a:r>
            <a:endParaRPr b="1" sz="4800">
              <a:solidFill>
                <a:srgbClr val="262626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orbel"/>
              <a:buNone/>
            </a:pPr>
            <a:br>
              <a:rPr b="1" lang="en-US" sz="4800">
                <a:solidFill>
                  <a:srgbClr val="262626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</a:br>
            <a:r>
              <a:rPr lang="en-US" sz="44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Clase 12</a:t>
            </a:r>
            <a:r>
              <a:rPr b="1" lang="en-US">
                <a:solidFill>
                  <a:srgbClr val="262626"/>
                </a:solidFill>
              </a:rPr>
              <a:t> </a:t>
            </a:r>
            <a:endParaRPr b="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0" y="1"/>
            <a:ext cx="12192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2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Middleware</a:t>
            </a:r>
            <a:endParaRPr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350875" y="1113700"/>
            <a:ext cx="5920500" cy="5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2857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/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El middleware es un mecanismo para filtrar las solicitudes </a:t>
            </a:r>
            <a:r>
              <a:rPr b="1" lang="en-US" sz="1800">
                <a:solidFill>
                  <a:schemeClr val="lt1"/>
                </a:solidFill>
              </a:rPr>
              <a:t>HTTP</a:t>
            </a:r>
            <a:r>
              <a:rPr lang="en-US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Laravel incluye varios middlewares: autenticación, protección </a:t>
            </a:r>
            <a:r>
              <a:rPr b="1" lang="en-US" sz="1800">
                <a:solidFill>
                  <a:schemeClr val="lt1"/>
                </a:solidFill>
              </a:rPr>
              <a:t>CSRF</a:t>
            </a:r>
            <a:endParaRPr b="1"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El middleware de autenticación comprueba si el usuario que visita la página está autenticado a través de una cookie de sesión.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El middleware de protección de token </a:t>
            </a:r>
            <a:r>
              <a:rPr b="1" lang="en-US" sz="1800">
                <a:solidFill>
                  <a:schemeClr val="lt1"/>
                </a:solidFill>
              </a:rPr>
              <a:t>CSRF</a:t>
            </a:r>
            <a:r>
              <a:rPr lang="en-US" sz="1800">
                <a:solidFill>
                  <a:schemeClr val="lt1"/>
                </a:solidFill>
              </a:rPr>
              <a:t> protege su aplicación de ataques de falsificación de solicitudes entre sitios al agregar una clave de token para cada formulario generado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01600" lvl="0" marL="2857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/>
          </a:p>
        </p:txBody>
      </p:sp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1322" y="1702341"/>
            <a:ext cx="5760678" cy="36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0" y="0"/>
            <a:ext cx="121920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2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Blade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042000" y="1339275"/>
            <a:ext cx="7510800" cy="47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900"/>
              <a:buChar char="●"/>
            </a:pPr>
            <a:r>
              <a:rPr b="1" lang="en-US" sz="1800">
                <a:solidFill>
                  <a:schemeClr val="lt1"/>
                </a:solidFill>
              </a:rPr>
              <a:t>Blade</a:t>
            </a:r>
            <a:r>
              <a:rPr lang="en-US" sz="1800">
                <a:solidFill>
                  <a:schemeClr val="lt1"/>
                </a:solidFill>
              </a:rPr>
              <a:t> es el potente motor de plantillas proporcionado por </a:t>
            </a:r>
            <a:r>
              <a:rPr b="1" lang="en-US" sz="1800">
                <a:solidFill>
                  <a:schemeClr val="lt1"/>
                </a:solidFill>
              </a:rPr>
              <a:t>Laravel</a:t>
            </a:r>
            <a:endParaRPr b="1" sz="1800"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900"/>
              <a:buChar char="●"/>
            </a:pPr>
            <a:r>
              <a:rPr lang="en-US" sz="1800">
                <a:solidFill>
                  <a:schemeClr val="lt1"/>
                </a:solidFill>
              </a:rPr>
              <a:t>Todo el código dentro del archivo blade se compila en un archivo </a:t>
            </a:r>
            <a:r>
              <a:rPr b="1" lang="en-US" sz="1800">
                <a:solidFill>
                  <a:schemeClr val="lt1"/>
                </a:solidFill>
              </a:rPr>
              <a:t>HTML</a:t>
            </a:r>
            <a:r>
              <a:rPr lang="en-US" sz="1800">
                <a:solidFill>
                  <a:schemeClr val="lt1"/>
                </a:solidFill>
              </a:rPr>
              <a:t> estático</a:t>
            </a:r>
            <a:endParaRPr sz="1800"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900"/>
              <a:buChar char="●"/>
            </a:pPr>
            <a:r>
              <a:rPr lang="en-US" sz="1800">
                <a:solidFill>
                  <a:schemeClr val="lt1"/>
                </a:solidFill>
              </a:rPr>
              <a:t>Soporta </a:t>
            </a:r>
            <a:r>
              <a:rPr b="1" lang="en-US" sz="1800">
                <a:solidFill>
                  <a:schemeClr val="lt1"/>
                </a:solidFill>
              </a:rPr>
              <a:t>PHP</a:t>
            </a:r>
            <a:r>
              <a:rPr lang="en-US" sz="1800">
                <a:solidFill>
                  <a:schemeClr val="lt1"/>
                </a:solidFill>
              </a:rPr>
              <a:t> simple</a:t>
            </a:r>
            <a:endParaRPr sz="1800"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900"/>
              <a:buChar char="●"/>
            </a:pPr>
            <a:r>
              <a:rPr lang="en-US" sz="1800">
                <a:solidFill>
                  <a:schemeClr val="lt1"/>
                </a:solidFill>
              </a:rPr>
              <a:t>Ahorra tiempo</a:t>
            </a:r>
            <a:endParaRPr sz="1800"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900"/>
              <a:buChar char="●"/>
            </a:pPr>
            <a:r>
              <a:rPr lang="en-US" sz="1800">
                <a:solidFill>
                  <a:schemeClr val="lt1"/>
                </a:solidFill>
              </a:rPr>
              <a:t>Mejor movilidad de componentes, extender e incluir parciales</a:t>
            </a:r>
            <a:endParaRPr sz="1800">
              <a:solidFill>
                <a:schemeClr val="lt1"/>
              </a:solidFill>
            </a:endParaRPr>
          </a:p>
          <a:p>
            <a:pPr indent="0" lvl="0" marL="28575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lt1"/>
                </a:solidFill>
              </a:rPr>
            </a:br>
            <a:r>
              <a:rPr lang="en-US" sz="1800">
                <a:solidFill>
                  <a:schemeClr val="lt1"/>
                </a:solidFill>
              </a:rPr>
              <a:t>Veamos algunos ejemplos.</a:t>
            </a:r>
            <a:endParaRPr sz="2000"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4909" y="91480"/>
            <a:ext cx="5268935" cy="666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0" y="0"/>
            <a:ext cx="121920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2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&amp; Base de datos</a:t>
            </a:r>
            <a:endParaRPr sz="4200">
              <a:solidFill>
                <a:srgbClr val="FFCC29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1568915" y="1339274"/>
            <a:ext cx="10493775" cy="1006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900"/>
              <a:buChar char="●"/>
            </a:pPr>
            <a:r>
              <a:rPr b="1" lang="en-US" sz="1800">
                <a:solidFill>
                  <a:schemeClr val="lt1"/>
                </a:solidFill>
              </a:rPr>
              <a:t>Eloquent ORM (mapeo relacional de objetos) proporciona una implementación simple para trabajar con la base de datos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694063" y="2346036"/>
            <a:ext cx="402307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rPr lang="en-US" sz="2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$article = new Article();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rPr lang="en-US" sz="2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$article-&gt;title = ‘Article title’;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rPr lang="en-US" sz="2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$article-&gt;description = ‘Description’;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rPr lang="en-US" sz="2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$article-&gt;save();</a:t>
            </a:r>
            <a:endParaRPr sz="2000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745017" y="4633807"/>
            <a:ext cx="960582" cy="85898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C29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040601" y="5785504"/>
            <a:ext cx="9329995" cy="674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rPr lang="en-US" sz="2000" cap="none">
                <a:solidFill>
                  <a:srgbClr val="F5F5F5"/>
                </a:solidFill>
                <a:latin typeface="Corbel"/>
                <a:ea typeface="Corbel"/>
                <a:cs typeface="Corbel"/>
                <a:sym typeface="Corbel"/>
              </a:rPr>
              <a:t>INSERT INTO `</a:t>
            </a:r>
            <a:r>
              <a:rPr b="1" lang="en-US" sz="2000" cap="none">
                <a:solidFill>
                  <a:srgbClr val="F5F5F5"/>
                </a:solidFill>
                <a:latin typeface="Corbel"/>
                <a:ea typeface="Corbel"/>
                <a:cs typeface="Corbel"/>
                <a:sym typeface="Corbel"/>
              </a:rPr>
              <a:t>article</a:t>
            </a:r>
            <a:r>
              <a:rPr lang="en-US" sz="2000" cap="none">
                <a:solidFill>
                  <a:srgbClr val="F5F5F5"/>
                </a:solidFill>
                <a:latin typeface="Corbel"/>
                <a:ea typeface="Corbel"/>
                <a:cs typeface="Corbel"/>
                <a:sym typeface="Corbel"/>
              </a:rPr>
              <a:t>` (`title`, `description`) VALUES (‘Article title’, ‘Description’);</a:t>
            </a:r>
            <a:endParaRPr>
              <a:solidFill>
                <a:srgbClr val="F5F5F5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541206" y="544947"/>
            <a:ext cx="10493775" cy="19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900"/>
              <a:buChar char="●"/>
            </a:pPr>
            <a:r>
              <a:rPr b="1" lang="en-US" sz="1800">
                <a:solidFill>
                  <a:schemeClr val="lt1"/>
                </a:solidFill>
              </a:rPr>
              <a:t>Cada tabla tiene su propio "Modelo". Puede usar el modelo para leer, insertar, actualizar o eliminar una fila de la tabla específica</a:t>
            </a:r>
            <a:endParaRPr/>
          </a:p>
          <a:p>
            <a:pPr indent="0" lvl="0" marL="2857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050" y="1911412"/>
            <a:ext cx="6076950" cy="357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9132" y="2945884"/>
            <a:ext cx="4629546" cy="18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0" y="0"/>
            <a:ext cx="121920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2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Movilidad de vistas</a:t>
            </a:r>
            <a:endParaRPr sz="4200">
              <a:solidFill>
                <a:srgbClr val="FFCC29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431001" y="1702339"/>
            <a:ext cx="5952293" cy="207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Ampliar e incluir parciales. </a:t>
            </a:r>
            <a:br>
              <a:rPr b="1" lang="en-US" sz="1800">
                <a:solidFill>
                  <a:schemeClr val="lt1"/>
                </a:solidFill>
              </a:rPr>
            </a:br>
            <a:br>
              <a:rPr b="1" lang="en-US" sz="1800">
                <a:solidFill>
                  <a:schemeClr val="lt1"/>
                </a:solidFill>
              </a:rPr>
            </a:br>
            <a:r>
              <a:rPr b="1" lang="en-US" sz="1800">
                <a:solidFill>
                  <a:schemeClr val="lt1"/>
                </a:solidFill>
              </a:rPr>
              <a:t>Por ejemplo, compartir los mismos campos de formulario en 2 páginas: agregue y edite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3214" y="1702338"/>
            <a:ext cx="3860846" cy="207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5867" y="3982177"/>
            <a:ext cx="8630854" cy="263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0" y="0"/>
            <a:ext cx="121920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2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Seguridad de formularios</a:t>
            </a:r>
            <a:endParaRPr sz="4200">
              <a:solidFill>
                <a:srgbClr val="FFCC29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431001" y="1424193"/>
            <a:ext cx="10289944" cy="1530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Utilice siempre la protección de token </a:t>
            </a: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CSRF</a:t>
            </a: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que </a:t>
            </a: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Laravel</a:t>
            </a: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proporciona en los formularios que cree, los piratas informáticos no podrán enviar spam a sus formularios y base de datos.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257" y="3038765"/>
            <a:ext cx="7049484" cy="117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257" y="5356649"/>
            <a:ext cx="7049484" cy="131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5615692" y="4294707"/>
            <a:ext cx="960600" cy="85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C29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12f164e9_1_91"/>
          <p:cNvSpPr txBox="1"/>
          <p:nvPr/>
        </p:nvSpPr>
        <p:spPr>
          <a:xfrm>
            <a:off x="3223850" y="2852600"/>
            <a:ext cx="640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https://github.com/flippiJS/laravel-php-heroku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85" name="Google Shape;185;gdf12f164e9_1_91"/>
          <p:cNvSpPr txBox="1"/>
          <p:nvPr>
            <p:ph type="title"/>
          </p:nvPr>
        </p:nvSpPr>
        <p:spPr>
          <a:xfrm>
            <a:off x="0" y="1133225"/>
            <a:ext cx="121920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2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Repositorio + Heroku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0" y="0"/>
            <a:ext cx="121920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 sz="4400">
              <a:solidFill>
                <a:srgbClr val="FFCC29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998300" y="1366076"/>
            <a:ext cx="5667900" cy="4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es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Composer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 de archivos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es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Artisan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 cómo nos ahorra tiempo?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Enrutamiento y tipos de ruta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es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Middleware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 cómo usarlo?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es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Blade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 y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ORM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Eloquent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rtl="0" algn="l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 validación y conexión a base de datos (tarea práctica)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8575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Mejores prácticas al codificar en 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4018" y="1484745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2855" y="5518631"/>
            <a:ext cx="3690320" cy="126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1682875" y="0"/>
            <a:ext cx="105090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Qué</a:t>
            </a:r>
            <a:r>
              <a:rPr lang="en-US"/>
              <a:t> </a:t>
            </a:r>
            <a:r>
              <a:rPr lang="en-US" sz="44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es                                           ?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81450" y="1506727"/>
            <a:ext cx="9972600" cy="42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Laravel es el framework PHP MVC creado por Taylor Otwell en 2011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Licencia gratuita de código abierto con muchos colaboradores en todo el mundo.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Uno de los mejores frameworks junto con Symfony, CodeIgniter, Yii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Tiene potentes funciones que nos ahorran tiempo.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Utiliza paquetes de Symfony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034" y="245869"/>
            <a:ext cx="3690320" cy="126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750" y="4192621"/>
            <a:ext cx="4387250" cy="266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0" y="1"/>
            <a:ext cx="12191999" cy="1034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Características	</a:t>
            </a:r>
            <a:endParaRPr sz="4400">
              <a:solidFill>
                <a:srgbClr val="FFCC29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860200" y="1034474"/>
            <a:ext cx="10332900" cy="55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41300" lvl="0" marL="285750" rtl="0" algn="l">
              <a:spcBef>
                <a:spcPts val="1080"/>
              </a:spcBef>
              <a:spcAft>
                <a:spcPts val="0"/>
              </a:spcAft>
              <a:buClr>
                <a:srgbClr val="FFCC29"/>
              </a:buClr>
              <a:buSzPts val="2780"/>
              <a:buChar char="●"/>
            </a:pPr>
            <a:r>
              <a:rPr lang="en-US" sz="1700">
                <a:solidFill>
                  <a:schemeClr val="lt1"/>
                </a:solidFill>
              </a:rPr>
              <a:t>Eloquent ORM (mapeo relacional de objetos). Generador de consultas: le ayuda a crear consultas SQL seguras</a:t>
            </a:r>
            <a:endParaRPr sz="1700">
              <a:solidFill>
                <a:schemeClr val="lt1"/>
              </a:solidFill>
            </a:endParaRPr>
          </a:p>
          <a:p>
            <a:pPr indent="-241300" lvl="0" marL="285750" rtl="0" algn="l">
              <a:spcBef>
                <a:spcPts val="1080"/>
              </a:spcBef>
              <a:spcAft>
                <a:spcPts val="0"/>
              </a:spcAft>
              <a:buClr>
                <a:srgbClr val="FFCC29"/>
              </a:buClr>
              <a:buSzPts val="2780"/>
              <a:buChar char="●"/>
            </a:pPr>
            <a:r>
              <a:rPr lang="en-US" sz="1700">
                <a:solidFill>
                  <a:schemeClr val="lt1"/>
                </a:solidFill>
              </a:rPr>
              <a:t>Controladores de descanso: proporciona una forma de separar las diferentes solicitudes HTTP (GET, POST, DELETE, etc.)</a:t>
            </a:r>
            <a:endParaRPr sz="1700">
              <a:solidFill>
                <a:schemeClr val="lt1"/>
              </a:solidFill>
            </a:endParaRPr>
          </a:p>
          <a:p>
            <a:pPr indent="-241300" lvl="0" marL="285750" rtl="0" algn="l">
              <a:spcBef>
                <a:spcPts val="1080"/>
              </a:spcBef>
              <a:spcAft>
                <a:spcPts val="0"/>
              </a:spcAft>
              <a:buClr>
                <a:srgbClr val="FFCC29"/>
              </a:buClr>
              <a:buSzPts val="2780"/>
              <a:buChar char="●"/>
            </a:pPr>
            <a:r>
              <a:rPr lang="en-US" sz="1700">
                <a:solidFill>
                  <a:schemeClr val="lt1"/>
                </a:solidFill>
              </a:rPr>
              <a:t>Motor de plantillas Blade: combina plantillas con un modelo de datos para producir vistas.</a:t>
            </a:r>
            <a:endParaRPr sz="1700">
              <a:solidFill>
                <a:schemeClr val="lt1"/>
              </a:solidFill>
            </a:endParaRPr>
          </a:p>
          <a:p>
            <a:pPr indent="-241300" lvl="0" marL="285750" rtl="0" algn="l">
              <a:spcBef>
                <a:spcPts val="1080"/>
              </a:spcBef>
              <a:spcAft>
                <a:spcPts val="0"/>
              </a:spcAft>
              <a:buClr>
                <a:srgbClr val="FFCC29"/>
              </a:buClr>
              <a:buSzPts val="2780"/>
              <a:buChar char="●"/>
            </a:pPr>
            <a:r>
              <a:rPr lang="en-US" sz="1700">
                <a:solidFill>
                  <a:schemeClr val="lt1"/>
                </a:solidFill>
              </a:rPr>
              <a:t>Migraciones: sistema de control de versiones para la base de datos, actualice su base de datos más fácilmente</a:t>
            </a:r>
            <a:endParaRPr sz="1700">
              <a:solidFill>
                <a:schemeClr val="lt1"/>
              </a:solidFill>
            </a:endParaRPr>
          </a:p>
          <a:p>
            <a:pPr indent="-241300" lvl="0" marL="285750" rtl="0" algn="l">
              <a:spcBef>
                <a:spcPts val="1080"/>
              </a:spcBef>
              <a:spcAft>
                <a:spcPts val="0"/>
              </a:spcAft>
              <a:buClr>
                <a:srgbClr val="FFCC29"/>
              </a:buClr>
              <a:buSzPts val="2780"/>
              <a:buChar char="●"/>
            </a:pPr>
            <a:r>
              <a:rPr lang="en-US" sz="1700">
                <a:solidFill>
                  <a:schemeClr val="lt1"/>
                </a:solidFill>
              </a:rPr>
              <a:t>Recopilación de bases de datos: proporciona una forma de completar las tablas de la base de datos con datos de prueba utilizados para realizar pruebas</a:t>
            </a:r>
            <a:endParaRPr sz="1700">
              <a:solidFill>
                <a:schemeClr val="lt1"/>
              </a:solidFill>
            </a:endParaRPr>
          </a:p>
          <a:p>
            <a:pPr indent="-241300" lvl="0" marL="285750" rtl="0" algn="l">
              <a:spcBef>
                <a:spcPts val="1080"/>
              </a:spcBef>
              <a:spcAft>
                <a:spcPts val="0"/>
              </a:spcAft>
              <a:buClr>
                <a:srgbClr val="FFCC29"/>
              </a:buClr>
              <a:buSzPts val="2780"/>
              <a:buChar char="●"/>
            </a:pPr>
            <a:r>
              <a:rPr lang="en-US" sz="1700">
                <a:solidFill>
                  <a:schemeClr val="lt1"/>
                </a:solidFill>
              </a:rPr>
              <a:t>Paginación: funcionalidades avanzadas de paginación fáciles de usar</a:t>
            </a:r>
            <a:endParaRPr sz="1700">
              <a:solidFill>
                <a:schemeClr val="lt1"/>
              </a:solidFill>
            </a:endParaRPr>
          </a:p>
          <a:p>
            <a:pPr indent="-241300" lvl="0" marL="285750" rtl="0" algn="l">
              <a:spcBef>
                <a:spcPts val="1080"/>
              </a:spcBef>
              <a:spcAft>
                <a:spcPts val="0"/>
              </a:spcAft>
              <a:buClr>
                <a:srgbClr val="FFCC29"/>
              </a:buClr>
              <a:buSzPts val="2780"/>
              <a:buChar char="●"/>
            </a:pPr>
            <a:r>
              <a:rPr lang="en-US" sz="1700">
                <a:solidFill>
                  <a:schemeClr val="lt1"/>
                </a:solidFill>
              </a:rPr>
              <a:t>Seguridad de formularios: proporciona middleware de token CSRF que protege todos los formularios.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0" y="0"/>
            <a:ext cx="12192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Instalemos Laravel</a:t>
            </a:r>
            <a:endParaRPr sz="4400">
              <a:solidFill>
                <a:srgbClr val="FFCC29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676955" y="1084501"/>
            <a:ext cx="7149000" cy="53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b="1" lang="en-US" sz="1800">
                <a:solidFill>
                  <a:schemeClr val="lt1"/>
                </a:solidFill>
              </a:rPr>
              <a:t>Laravel</a:t>
            </a:r>
            <a:r>
              <a:rPr lang="en-US" sz="1800">
                <a:solidFill>
                  <a:schemeClr val="lt1"/>
                </a:solidFill>
              </a:rPr>
              <a:t> usa </a:t>
            </a:r>
            <a:r>
              <a:rPr b="1" lang="en-US" sz="1800">
                <a:solidFill>
                  <a:schemeClr val="lt1"/>
                </a:solidFill>
              </a:rPr>
              <a:t>Composer</a:t>
            </a:r>
            <a:r>
              <a:rPr lang="en-US" sz="1800">
                <a:solidFill>
                  <a:schemeClr val="lt1"/>
                </a:solidFill>
              </a:rPr>
              <a:t> para administrar sus dependencias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Composer es una herramienta de gestión de dependencias para PHP, como una biblioteca llena de libros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Por herramienta de proyecto (carpeta de proveedor), no por sistema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Instalar usando el comando:</a:t>
            </a:r>
            <a:endParaRPr sz="1800">
              <a:solidFill>
                <a:schemeClr val="lt1"/>
              </a:solidFill>
            </a:endParaRPr>
          </a:p>
          <a:p>
            <a:pPr indent="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composer create-project --prefer-dist laravel/laravel ejemplo</a:t>
            </a:r>
            <a:endParaRPr b="1" sz="2200"/>
          </a:p>
          <a:p>
            <a:pPr indent="0" lvl="0" marL="457200" rtl="0" algn="l">
              <a:spcBef>
                <a:spcPts val="10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613" y="1321449"/>
            <a:ext cx="3911506" cy="480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0" y="0"/>
            <a:ext cx="12192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1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La estructura de</a:t>
            </a:r>
            <a:r>
              <a:rPr lang="en-US" sz="3400"/>
              <a:t> </a:t>
            </a:r>
            <a:r>
              <a:rPr lang="en-US" sz="41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carpetas</a:t>
            </a:r>
            <a:endParaRPr sz="3400"/>
          </a:p>
        </p:txBody>
      </p:sp>
      <p:pic>
        <p:nvPicPr>
          <p:cNvPr id="101" name="Google Shape;10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1879" y="797400"/>
            <a:ext cx="2973321" cy="5933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0"/>
          <p:cNvGraphicFramePr/>
          <p:nvPr/>
        </p:nvGraphicFramePr>
        <p:xfrm>
          <a:off x="77950" y="6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{6DC10B94-60E6-481D-8B9B-08D6265575B2}</a:tableStyleId>
              </a:tblPr>
              <a:tblGrid>
                <a:gridCol w="1032475"/>
                <a:gridCol w="7797200"/>
              </a:tblGrid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app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de la aplicación contiene el código base de tu aplicación Laravel.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bootstrap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de arranque contiene todos los scripts de arranque utilizados para su aplicación.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config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de configuración contiene todos los archivos de configuración de su proyecto (.config).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database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de la base de datos contiene sus archivos de base de datos.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public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público ayuda a iniciar su proyecto de Laravel y mantiene otros archivos necesarios como JavaScript, CSS e imágenes de su proyecto.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resources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de recursos contiene todos los archivos Sass, archivos de idioma (localización), plantillas (si las hubiera)</a:t>
                      </a: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routes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de rutas contiene todos sus archivos de definición para enrutamiento, como console.php, api.php, channels.php, etc.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storage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de almacenamiento contiene sus archivos de sesión, caché, plantillas compiladas y varios archivos generados por el marco.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test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de prueba contiene todos sus casos de prueba.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CC29"/>
                          </a:solidFill>
                        </a:rPr>
                        <a:t>vendor</a:t>
                      </a:r>
                      <a:endParaRPr b="1" sz="1200">
                        <a:solidFill>
                          <a:srgbClr val="FFCC2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El directorio de proveedores contiene todos los archivos de dependencia del compositor.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803575" y="0"/>
            <a:ext cx="58938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2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Artisan (Laravel CLI)</a:t>
            </a:r>
            <a:endParaRPr sz="4200">
              <a:solidFill>
                <a:srgbClr val="FFCC29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>
            <a:off x="1099125" y="1084500"/>
            <a:ext cx="5283300" cy="45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285750" rtl="0" algn="l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/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b="1" lang="en-US" sz="1800">
                <a:solidFill>
                  <a:schemeClr val="lt1"/>
                </a:solidFill>
              </a:rPr>
              <a:t>Artisan</a:t>
            </a:r>
            <a:r>
              <a:rPr lang="en-US" sz="1800">
                <a:solidFill>
                  <a:schemeClr val="lt1"/>
                </a:solidFill>
              </a:rPr>
              <a:t> es una interfaz de línea de comandos para </a:t>
            </a:r>
            <a:r>
              <a:rPr b="1" lang="en-US" sz="1800">
                <a:solidFill>
                  <a:schemeClr val="lt1"/>
                </a:solidFill>
              </a:rPr>
              <a:t>Laravel</a:t>
            </a:r>
            <a:endParaRPr b="1"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Comandos que ahorran tiempo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Se recomienda generar archivos con </a:t>
            </a:r>
            <a:r>
              <a:rPr b="1" lang="en-US" sz="1800">
                <a:solidFill>
                  <a:schemeClr val="lt1"/>
                </a:solidFill>
              </a:rPr>
              <a:t>artisan</a:t>
            </a:r>
            <a:endParaRPr b="1"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Ejecute </a:t>
            </a:r>
            <a:r>
              <a:rPr b="1" lang="en-US" sz="1800">
                <a:solidFill>
                  <a:schemeClr val="lt1"/>
                </a:solidFill>
              </a:rPr>
              <a:t>php artisan list</a:t>
            </a:r>
            <a:r>
              <a:rPr lang="en-US" sz="1800">
                <a:solidFill>
                  <a:schemeClr val="lt1"/>
                </a:solidFill>
              </a:rPr>
              <a:t> en la consola</a:t>
            </a:r>
            <a:endParaRPr sz="2000"/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7379" y="1"/>
            <a:ext cx="549462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0" y="0"/>
            <a:ext cx="12192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200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Enrutamiento</a:t>
            </a:r>
            <a:endParaRPr/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605557" y="1480917"/>
            <a:ext cx="74076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El mejor y más sencillo sistema de enrutamiento que he visto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Enrutamiento por middleware / prefijo o espacio de nombres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Enrutamiento por método de solicitud (GET, POST, DELETE, etc.)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Cuidado con el orden de </a:t>
            </a:r>
            <a:br>
              <a:rPr lang="en-US" sz="1800">
                <a:solidFill>
                  <a:schemeClr val="lt1"/>
                </a:solidFill>
              </a:rPr>
            </a:br>
            <a:r>
              <a:rPr lang="en-US" sz="1800">
                <a:solidFill>
                  <a:schemeClr val="lt1"/>
                </a:solidFill>
              </a:rPr>
              <a:t>enrutamiento</a:t>
            </a:r>
            <a:endParaRPr sz="1800">
              <a:solidFill>
                <a:schemeClr val="lt1"/>
              </a:solidFill>
            </a:endParaRPr>
          </a:p>
          <a:p>
            <a:pPr indent="-2667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Char char="●"/>
            </a:pPr>
            <a:r>
              <a:rPr lang="en-US" sz="1800">
                <a:solidFill>
                  <a:schemeClr val="lt1"/>
                </a:solidFill>
              </a:rPr>
              <a:t>Veamos ejemplos de enrutamiento</a:t>
            </a:r>
            <a:endParaRPr sz="2000"/>
          </a:p>
          <a:p>
            <a:pPr indent="-101600" lvl="0" marL="2857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/>
          </a:p>
          <a:p>
            <a:pPr indent="-101600" lvl="0" marL="2857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/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4345" y="3048124"/>
            <a:ext cx="6038052" cy="367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354" y="3048125"/>
            <a:ext cx="6038049" cy="366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df12f164e9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50" y="384925"/>
            <a:ext cx="8165800" cy="61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2017-08-06T19:49:08Z</dcterms:created>
  <dc:creator>Windows User</dc:creator>
</cp:coreProperties>
</file>