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24" autoAdjust="0"/>
  </p:normalViewPr>
  <p:slideViewPr>
    <p:cSldViewPr>
      <p:cViewPr varScale="1">
        <p:scale>
          <a:sx n="69" d="100"/>
          <a:sy n="69" d="100"/>
        </p:scale>
        <p:origin x="-13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E3E97EA-27B0-44BB-89CB-B200DF72B402}"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0C6CBF73-799E-420D-A591-75D016C665C7}" type="datetimeFigureOut">
              <a:rPr lang="es-ES" smtClean="0"/>
              <a:t>07/12/2020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9E3E97EA-27B0-44BB-89CB-B200DF72B402}" type="slidenum">
              <a:rPr lang="es-ES" smtClean="0"/>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6CBF73-799E-420D-A591-75D016C665C7}" type="datetimeFigureOut">
              <a:rPr lang="es-ES" smtClean="0"/>
              <a:t>07/12/2020</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E3E97EA-27B0-44BB-89CB-B200DF72B402}" type="slidenum">
              <a:rPr lang="es-ES" smtClean="0"/>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571480"/>
            <a:ext cx="7851648" cy="1828800"/>
          </a:xfrm>
        </p:spPr>
        <p:txBody>
          <a:bodyPr/>
          <a:lstStyle/>
          <a:p>
            <a:pPr algn="ctr"/>
            <a:r>
              <a:rPr lang="es-ES" u="sng" dirty="0" smtClean="0">
                <a:solidFill>
                  <a:schemeClr val="tx1"/>
                </a:solidFill>
              </a:rPr>
              <a:t>Presentación </a:t>
            </a:r>
            <a:r>
              <a:rPr lang="es-ES" u="sng" dirty="0" err="1" smtClean="0">
                <a:solidFill>
                  <a:schemeClr val="tx1"/>
                </a:solidFill>
              </a:rPr>
              <a:t>LubriApp</a:t>
            </a:r>
            <a:r>
              <a:rPr lang="es-ES" u="sng" dirty="0" smtClean="0">
                <a:solidFill>
                  <a:schemeClr val="tx1"/>
                </a:solidFill>
              </a:rPr>
              <a:t/>
            </a:r>
            <a:br>
              <a:rPr lang="es-ES" u="sng" dirty="0" smtClean="0">
                <a:solidFill>
                  <a:schemeClr val="tx1"/>
                </a:solidFill>
              </a:rPr>
            </a:br>
            <a:endParaRPr lang="es-ES" u="sng" dirty="0">
              <a:solidFill>
                <a:schemeClr val="tx1"/>
              </a:solidFill>
            </a:endParaRPr>
          </a:p>
        </p:txBody>
      </p:sp>
      <p:sp>
        <p:nvSpPr>
          <p:cNvPr id="3" name="2 Subtítulo"/>
          <p:cNvSpPr>
            <a:spLocks noGrp="1"/>
          </p:cNvSpPr>
          <p:nvPr>
            <p:ph type="subTitle" idx="1"/>
          </p:nvPr>
        </p:nvSpPr>
        <p:spPr>
          <a:xfrm>
            <a:off x="4214810" y="2071678"/>
            <a:ext cx="4572032" cy="4500594"/>
          </a:xfrm>
        </p:spPr>
        <p:txBody>
          <a:bodyPr/>
          <a:lstStyle/>
          <a:p>
            <a:pPr algn="just"/>
            <a:r>
              <a:rPr lang="es-ES" sz="2800" u="sng" dirty="0" smtClean="0"/>
              <a:t>Actividad principal:</a:t>
            </a:r>
          </a:p>
          <a:p>
            <a:pPr algn="just"/>
            <a:r>
              <a:rPr lang="es-ES" sz="2000" dirty="0" smtClean="0"/>
              <a:t>Esta pantalla es la primera que ve el usuario cuando toca en el ícono de la aplicación, en ella el usuario tiene dos opciones: ingresar como cliente o como empleado. Dependiendo la opción que elija, podrá hacer una u otras  acciones dentro de la aplicación.</a:t>
            </a:r>
          </a:p>
          <a:p>
            <a:pPr algn="just"/>
            <a:endParaRPr lang="es-ES" sz="1400" dirty="0"/>
          </a:p>
        </p:txBody>
      </p:sp>
      <p:pic>
        <p:nvPicPr>
          <p:cNvPr id="4" name="3 Imagen" descr="1.jpeg"/>
          <p:cNvPicPr>
            <a:picLocks noChangeAspect="1"/>
          </p:cNvPicPr>
          <p:nvPr/>
        </p:nvPicPr>
        <p:blipFill>
          <a:blip r:embed="rId2" cstate="print"/>
          <a:stretch>
            <a:fillRect/>
          </a:stretch>
        </p:blipFill>
        <p:spPr>
          <a:xfrm>
            <a:off x="1357290" y="2000240"/>
            <a:ext cx="2286004" cy="457200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571480"/>
            <a:ext cx="8229600" cy="1143000"/>
          </a:xfrm>
        </p:spPr>
        <p:txBody>
          <a:bodyPr>
            <a:normAutofit/>
          </a:bodyPr>
          <a:lstStyle/>
          <a:p>
            <a:r>
              <a:rPr lang="es-ES" sz="4000" u="sng" dirty="0" smtClean="0"/>
              <a:t>El usuario se registra exitosamente</a:t>
            </a:r>
            <a:endParaRPr lang="es-ES" sz="4000" u="sng" dirty="0"/>
          </a:p>
        </p:txBody>
      </p:sp>
      <p:sp>
        <p:nvSpPr>
          <p:cNvPr id="3" name="2 Marcador de contenido"/>
          <p:cNvSpPr>
            <a:spLocks noGrp="1"/>
          </p:cNvSpPr>
          <p:nvPr>
            <p:ph idx="1"/>
          </p:nvPr>
        </p:nvSpPr>
        <p:spPr>
          <a:xfrm>
            <a:off x="4786314" y="1928802"/>
            <a:ext cx="3900486" cy="4395798"/>
          </a:xfrm>
        </p:spPr>
        <p:txBody>
          <a:bodyPr/>
          <a:lstStyle/>
          <a:p>
            <a:r>
              <a:rPr lang="es-ES" dirty="0" smtClean="0"/>
              <a:t>Una vez que el usuario selecciona el botón  “registrarme”, la aplicación lo lleva  a la </a:t>
            </a:r>
            <a:r>
              <a:rPr lang="es-ES" dirty="0" err="1" smtClean="0"/>
              <a:t>activity</a:t>
            </a:r>
            <a:r>
              <a:rPr lang="es-ES" dirty="0" smtClean="0"/>
              <a:t> donde muestra que se registró exitosamente (imagen 10).</a:t>
            </a:r>
            <a:endParaRPr lang="es-ES" dirty="0"/>
          </a:p>
        </p:txBody>
      </p:sp>
      <p:pic>
        <p:nvPicPr>
          <p:cNvPr id="4" name="3 Imagen" descr="3.4.jpeg"/>
          <p:cNvPicPr>
            <a:picLocks noChangeAspect="1"/>
          </p:cNvPicPr>
          <p:nvPr/>
        </p:nvPicPr>
        <p:blipFill>
          <a:blip r:embed="rId2" cstate="print"/>
          <a:stretch>
            <a:fillRect/>
          </a:stretch>
        </p:blipFill>
        <p:spPr>
          <a:xfrm>
            <a:off x="642910" y="1857364"/>
            <a:ext cx="2357442" cy="4714884"/>
          </a:xfrm>
          <a:prstGeom prst="rect">
            <a:avLst/>
          </a:prstGeom>
        </p:spPr>
      </p:pic>
      <p:sp>
        <p:nvSpPr>
          <p:cNvPr id="5" name="4 CuadroTexto"/>
          <p:cNvSpPr txBox="1"/>
          <p:nvPr/>
        </p:nvSpPr>
        <p:spPr>
          <a:xfrm>
            <a:off x="3143240" y="6072206"/>
            <a:ext cx="1285884" cy="369332"/>
          </a:xfrm>
          <a:prstGeom prst="rect">
            <a:avLst/>
          </a:prstGeom>
          <a:noFill/>
        </p:spPr>
        <p:txBody>
          <a:bodyPr wrap="square" rtlCol="0">
            <a:spAutoFit/>
          </a:bodyPr>
          <a:lstStyle/>
          <a:p>
            <a:r>
              <a:rPr lang="es-ES" dirty="0" smtClean="0"/>
              <a:t>Imagen 10</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u="sng" dirty="0" smtClean="0"/>
              <a:t>Vista para el usuario empleado</a:t>
            </a:r>
            <a:endParaRPr lang="es-ES" sz="4000" u="sng" dirty="0"/>
          </a:p>
        </p:txBody>
      </p:sp>
      <p:sp>
        <p:nvSpPr>
          <p:cNvPr id="3" name="2 Marcador de contenido"/>
          <p:cNvSpPr>
            <a:spLocks noGrp="1"/>
          </p:cNvSpPr>
          <p:nvPr>
            <p:ph idx="1"/>
          </p:nvPr>
        </p:nvSpPr>
        <p:spPr>
          <a:xfrm>
            <a:off x="4714876" y="1928802"/>
            <a:ext cx="3971924" cy="4395798"/>
          </a:xfrm>
        </p:spPr>
        <p:txBody>
          <a:bodyPr>
            <a:normAutofit/>
          </a:bodyPr>
          <a:lstStyle/>
          <a:p>
            <a:r>
              <a:rPr lang="es-ES" sz="1900" dirty="0" smtClean="0"/>
              <a:t>Ya </a:t>
            </a:r>
            <a:r>
              <a:rPr lang="es-ES" sz="1900" dirty="0" err="1" smtClean="0"/>
              <a:t>logueado</a:t>
            </a:r>
            <a:r>
              <a:rPr lang="es-ES" sz="1900" dirty="0" smtClean="0"/>
              <a:t>, el empleado tiene 3 botones: </a:t>
            </a:r>
          </a:p>
          <a:p>
            <a:r>
              <a:rPr lang="es-ES" sz="1900" dirty="0" smtClean="0"/>
              <a:t>1) ver los servicios hechos: que muestra la lista de servicios hechos.</a:t>
            </a:r>
          </a:p>
          <a:p>
            <a:r>
              <a:rPr lang="es-ES" sz="1900" dirty="0" smtClean="0"/>
              <a:t>2) Agregar, borrar o modificar el registro de un servicio: que lo llevará a otra </a:t>
            </a:r>
            <a:r>
              <a:rPr lang="es-ES" sz="1900" dirty="0" err="1" smtClean="0"/>
              <a:t>activity</a:t>
            </a:r>
            <a:r>
              <a:rPr lang="es-ES" sz="1900" dirty="0" smtClean="0"/>
              <a:t> llamada </a:t>
            </a:r>
            <a:r>
              <a:rPr lang="es-ES" sz="1900" dirty="0" err="1" smtClean="0"/>
              <a:t>SBMServicios</a:t>
            </a:r>
            <a:r>
              <a:rPr lang="es-ES" sz="1900" dirty="0" smtClean="0"/>
              <a:t>.</a:t>
            </a:r>
          </a:p>
          <a:p>
            <a:r>
              <a:rPr lang="es-ES" sz="1900" dirty="0" smtClean="0"/>
              <a:t>3) Ver lista de productos en stock: que muestra, al igual que con el usuario cliente, la lista de productos a la venta.</a:t>
            </a:r>
            <a:endParaRPr lang="es-ES" sz="1900" dirty="0"/>
          </a:p>
        </p:txBody>
      </p:sp>
      <p:pic>
        <p:nvPicPr>
          <p:cNvPr id="5" name="4 Imagen" descr="4.0.jpeg"/>
          <p:cNvPicPr>
            <a:picLocks noChangeAspect="1"/>
          </p:cNvPicPr>
          <p:nvPr/>
        </p:nvPicPr>
        <p:blipFill>
          <a:blip r:embed="rId2" cstate="print"/>
          <a:stretch>
            <a:fillRect/>
          </a:stretch>
        </p:blipFill>
        <p:spPr>
          <a:xfrm>
            <a:off x="857224" y="1928802"/>
            <a:ext cx="2357442" cy="471488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u="sng" dirty="0" smtClean="0"/>
              <a:t>Alta, baja y modificación de un nuevo servicio</a:t>
            </a:r>
            <a:endParaRPr lang="es-ES" sz="4000" u="sng" dirty="0"/>
          </a:p>
        </p:txBody>
      </p:sp>
      <p:sp>
        <p:nvSpPr>
          <p:cNvPr id="3" name="2 Marcador de contenido"/>
          <p:cNvSpPr>
            <a:spLocks noGrp="1"/>
          </p:cNvSpPr>
          <p:nvPr>
            <p:ph idx="1"/>
          </p:nvPr>
        </p:nvSpPr>
        <p:spPr>
          <a:xfrm>
            <a:off x="6143636" y="1928802"/>
            <a:ext cx="2543164" cy="4395798"/>
          </a:xfrm>
        </p:spPr>
        <p:txBody>
          <a:bodyPr>
            <a:normAutofit lnSpcReduction="10000"/>
          </a:bodyPr>
          <a:lstStyle/>
          <a:p>
            <a:r>
              <a:rPr lang="es-ES" sz="1900" dirty="0" smtClean="0"/>
              <a:t>En caso de que el empleado seleccione el segundo  botón, le aparecerán las opciones que vemos en la imagen 12. Apretando el botón “eliminar un próximo vemos como se puede ingresar el ítem de un servicio para eliminarlo (imagen 13)</a:t>
            </a:r>
            <a:endParaRPr lang="es-ES" sz="1900" dirty="0"/>
          </a:p>
        </p:txBody>
      </p:sp>
      <p:pic>
        <p:nvPicPr>
          <p:cNvPr id="4" name="3 Imagen" descr="4.1.jpeg"/>
          <p:cNvPicPr>
            <a:picLocks noChangeAspect="1"/>
          </p:cNvPicPr>
          <p:nvPr/>
        </p:nvPicPr>
        <p:blipFill>
          <a:blip r:embed="rId2" cstate="print"/>
          <a:stretch>
            <a:fillRect/>
          </a:stretch>
        </p:blipFill>
        <p:spPr>
          <a:xfrm>
            <a:off x="642910" y="1928802"/>
            <a:ext cx="2178859" cy="4357718"/>
          </a:xfrm>
          <a:prstGeom prst="rect">
            <a:avLst/>
          </a:prstGeom>
        </p:spPr>
      </p:pic>
      <p:pic>
        <p:nvPicPr>
          <p:cNvPr id="5" name="4 Imagen" descr="4.2.jpeg"/>
          <p:cNvPicPr>
            <a:picLocks noChangeAspect="1"/>
          </p:cNvPicPr>
          <p:nvPr/>
        </p:nvPicPr>
        <p:blipFill>
          <a:blip r:embed="rId3" cstate="print"/>
          <a:stretch>
            <a:fillRect/>
          </a:stretch>
        </p:blipFill>
        <p:spPr>
          <a:xfrm>
            <a:off x="3500430" y="1857364"/>
            <a:ext cx="2178859" cy="4357718"/>
          </a:xfrm>
          <a:prstGeom prst="rect">
            <a:avLst/>
          </a:prstGeom>
        </p:spPr>
      </p:pic>
      <p:sp>
        <p:nvSpPr>
          <p:cNvPr id="6" name="5 CuadroTexto"/>
          <p:cNvSpPr txBox="1"/>
          <p:nvPr/>
        </p:nvSpPr>
        <p:spPr>
          <a:xfrm>
            <a:off x="642910" y="6286520"/>
            <a:ext cx="1928826" cy="369332"/>
          </a:xfrm>
          <a:prstGeom prst="rect">
            <a:avLst/>
          </a:prstGeom>
          <a:noFill/>
        </p:spPr>
        <p:txBody>
          <a:bodyPr wrap="square" rtlCol="0">
            <a:spAutoFit/>
          </a:bodyPr>
          <a:lstStyle/>
          <a:p>
            <a:r>
              <a:rPr lang="es-ES" dirty="0" smtClean="0"/>
              <a:t>Imagen 12</a:t>
            </a:r>
            <a:endParaRPr lang="es-ES" dirty="0"/>
          </a:p>
        </p:txBody>
      </p:sp>
      <p:sp>
        <p:nvSpPr>
          <p:cNvPr id="7" name="6 CuadroTexto"/>
          <p:cNvSpPr txBox="1"/>
          <p:nvPr/>
        </p:nvSpPr>
        <p:spPr>
          <a:xfrm>
            <a:off x="3643306" y="6286520"/>
            <a:ext cx="1500198" cy="369332"/>
          </a:xfrm>
          <a:prstGeom prst="rect">
            <a:avLst/>
          </a:prstGeom>
          <a:noFill/>
        </p:spPr>
        <p:txBody>
          <a:bodyPr wrap="square" rtlCol="0">
            <a:spAutoFit/>
          </a:bodyPr>
          <a:lstStyle/>
          <a:p>
            <a:r>
              <a:rPr lang="es-ES" dirty="0" smtClean="0"/>
              <a:t>Imagen 13</a:t>
            </a:r>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u="sng" dirty="0" smtClean="0"/>
              <a:t>El empleado ve la lista de los próximos servicios</a:t>
            </a:r>
            <a:endParaRPr lang="es-ES" sz="4000" u="sng" dirty="0"/>
          </a:p>
        </p:txBody>
      </p:sp>
      <p:sp>
        <p:nvSpPr>
          <p:cNvPr id="3" name="2 Marcador de contenido"/>
          <p:cNvSpPr>
            <a:spLocks noGrp="1"/>
          </p:cNvSpPr>
          <p:nvPr>
            <p:ph idx="1"/>
          </p:nvPr>
        </p:nvSpPr>
        <p:spPr>
          <a:xfrm>
            <a:off x="4857752" y="1857364"/>
            <a:ext cx="3829048" cy="4467236"/>
          </a:xfrm>
        </p:spPr>
        <p:txBody>
          <a:bodyPr>
            <a:normAutofit lnSpcReduction="10000"/>
          </a:bodyPr>
          <a:lstStyle/>
          <a:p>
            <a:r>
              <a:rPr lang="es-ES" dirty="0" smtClean="0"/>
              <a:t>En caso de que el empleado quiera ver la lista de los próximos servicios, solo debe apretar el botón que dice “ver lista de servicios próximos”.</a:t>
            </a:r>
          </a:p>
          <a:p>
            <a:r>
              <a:rPr lang="es-ES" dirty="0" smtClean="0"/>
              <a:t>Para volver a la </a:t>
            </a:r>
            <a:r>
              <a:rPr lang="es-ES" dirty="0" err="1" smtClean="0"/>
              <a:t>activty</a:t>
            </a:r>
            <a:r>
              <a:rPr lang="es-ES" dirty="0" smtClean="0"/>
              <a:t> anterior, solo debe apretar el botón “volver”</a:t>
            </a:r>
            <a:endParaRPr lang="es-ES" dirty="0"/>
          </a:p>
        </p:txBody>
      </p:sp>
      <p:pic>
        <p:nvPicPr>
          <p:cNvPr id="4" name="3 Imagen" descr="4.3.jpeg"/>
          <p:cNvPicPr>
            <a:picLocks noChangeAspect="1"/>
          </p:cNvPicPr>
          <p:nvPr/>
        </p:nvPicPr>
        <p:blipFill>
          <a:blip r:embed="rId2" cstate="print"/>
          <a:stretch>
            <a:fillRect/>
          </a:stretch>
        </p:blipFill>
        <p:spPr>
          <a:xfrm>
            <a:off x="785786" y="2000240"/>
            <a:ext cx="2178847" cy="43576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7829576" cy="1939094"/>
          </a:xfrm>
        </p:spPr>
        <p:txBody>
          <a:bodyPr>
            <a:normAutofit/>
          </a:bodyPr>
          <a:lstStyle/>
          <a:p>
            <a:pPr algn="ctr"/>
            <a:r>
              <a:rPr lang="es-ES" sz="8000" dirty="0" smtClean="0">
                <a:latin typeface="Brush Script MT" pitchFamily="66" charset="0"/>
              </a:rPr>
              <a:t>Fin de la presentación</a:t>
            </a:r>
            <a:endParaRPr lang="es-ES" sz="8000" dirty="0">
              <a:latin typeface="Brush Script MT" pitchFamily="66" charset="0"/>
            </a:endParaRPr>
          </a:p>
        </p:txBody>
      </p:sp>
      <p:sp>
        <p:nvSpPr>
          <p:cNvPr id="4" name="3 CuadroTexto"/>
          <p:cNvSpPr txBox="1"/>
          <p:nvPr/>
        </p:nvSpPr>
        <p:spPr>
          <a:xfrm>
            <a:off x="1928794" y="5643578"/>
            <a:ext cx="7643834" cy="369332"/>
          </a:xfrm>
          <a:prstGeom prst="rect">
            <a:avLst/>
          </a:prstGeom>
          <a:noFill/>
        </p:spPr>
        <p:txBody>
          <a:bodyPr wrap="square" rtlCol="0">
            <a:spAutoFit/>
          </a:bodyPr>
          <a:lstStyle/>
          <a:p>
            <a:r>
              <a:rPr lang="es-ES" dirty="0" smtClean="0"/>
              <a:t>Aplicación hecha por </a:t>
            </a:r>
            <a:r>
              <a:rPr lang="es-ES" dirty="0" err="1" smtClean="0"/>
              <a:t>Matias</a:t>
            </a:r>
            <a:r>
              <a:rPr lang="es-ES" dirty="0" smtClean="0"/>
              <a:t> </a:t>
            </a:r>
            <a:r>
              <a:rPr lang="es-ES" dirty="0" err="1" smtClean="0"/>
              <a:t>Vernola</a:t>
            </a:r>
            <a:r>
              <a:rPr lang="es-ES" dirty="0" smtClean="0"/>
              <a:t>, ISTIC 2020</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571480"/>
            <a:ext cx="8229600" cy="1143000"/>
          </a:xfrm>
        </p:spPr>
        <p:txBody>
          <a:bodyPr>
            <a:normAutofit/>
          </a:bodyPr>
          <a:lstStyle/>
          <a:p>
            <a:r>
              <a:rPr lang="es-ES" sz="4000" u="sng" dirty="0" smtClean="0"/>
              <a:t>Ingresar como cliente</a:t>
            </a:r>
            <a:endParaRPr lang="es-ES" sz="4000" u="sng" dirty="0"/>
          </a:p>
        </p:txBody>
      </p:sp>
      <p:pic>
        <p:nvPicPr>
          <p:cNvPr id="4" name="3 Marcador de contenido" descr="1.1.jpeg"/>
          <p:cNvPicPr>
            <a:picLocks noGrp="1" noChangeAspect="1"/>
          </p:cNvPicPr>
          <p:nvPr>
            <p:ph idx="1"/>
          </p:nvPr>
        </p:nvPicPr>
        <p:blipFill>
          <a:blip r:embed="rId2" cstate="print"/>
          <a:stretch>
            <a:fillRect/>
          </a:stretch>
        </p:blipFill>
        <p:spPr>
          <a:xfrm>
            <a:off x="857224" y="1857364"/>
            <a:ext cx="2197894" cy="4395787"/>
          </a:xfrm>
        </p:spPr>
      </p:pic>
      <p:sp>
        <p:nvSpPr>
          <p:cNvPr id="7" name="6 CuadroTexto"/>
          <p:cNvSpPr txBox="1"/>
          <p:nvPr/>
        </p:nvSpPr>
        <p:spPr>
          <a:xfrm>
            <a:off x="3786182" y="2214554"/>
            <a:ext cx="4572032" cy="1754326"/>
          </a:xfrm>
          <a:prstGeom prst="rect">
            <a:avLst/>
          </a:prstGeom>
          <a:noFill/>
        </p:spPr>
        <p:txBody>
          <a:bodyPr wrap="square" rtlCol="0">
            <a:spAutoFit/>
          </a:bodyPr>
          <a:lstStyle/>
          <a:p>
            <a:r>
              <a:rPr lang="es-ES" dirty="0" smtClean="0"/>
              <a:t>Cuando el usuario aprieta el botón “cliente”, va hacia la </a:t>
            </a:r>
            <a:r>
              <a:rPr lang="es-ES" dirty="0" err="1" smtClean="0"/>
              <a:t>activity</a:t>
            </a:r>
            <a:r>
              <a:rPr lang="es-ES" dirty="0" smtClean="0"/>
              <a:t> Cliente, la cual tiene dos botones:</a:t>
            </a:r>
          </a:p>
          <a:p>
            <a:pPr>
              <a:buFontTx/>
              <a:buChar char="-"/>
            </a:pPr>
            <a:r>
              <a:rPr lang="es-ES" dirty="0" smtClean="0"/>
              <a:t>Uno para ver los productos que vende el </a:t>
            </a:r>
            <a:r>
              <a:rPr lang="es-ES" dirty="0" err="1" smtClean="0"/>
              <a:t>lubricentro</a:t>
            </a:r>
            <a:r>
              <a:rPr lang="es-ES" dirty="0" smtClean="0"/>
              <a:t>.</a:t>
            </a:r>
          </a:p>
          <a:p>
            <a:pPr>
              <a:buFontTx/>
              <a:buChar char="-"/>
            </a:pPr>
            <a:r>
              <a:rPr lang="es-ES" dirty="0"/>
              <a:t> </a:t>
            </a:r>
            <a:r>
              <a:rPr lang="es-ES" dirty="0" smtClean="0"/>
              <a:t>Otro para pedir un turno </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u="sng" dirty="0" smtClean="0"/>
              <a:t>El cliente ve los productos</a:t>
            </a:r>
            <a:endParaRPr lang="es-ES" sz="4000" u="sng" dirty="0"/>
          </a:p>
        </p:txBody>
      </p:sp>
      <p:pic>
        <p:nvPicPr>
          <p:cNvPr id="4" name="3 Marcador de contenido" descr="1.2.jpeg"/>
          <p:cNvPicPr>
            <a:picLocks noGrp="1" noChangeAspect="1"/>
          </p:cNvPicPr>
          <p:nvPr>
            <p:ph idx="1"/>
          </p:nvPr>
        </p:nvPicPr>
        <p:blipFill>
          <a:blip r:embed="rId2" cstate="print"/>
          <a:stretch>
            <a:fillRect/>
          </a:stretch>
        </p:blipFill>
        <p:spPr>
          <a:xfrm>
            <a:off x="928662" y="1928802"/>
            <a:ext cx="2197894" cy="4395787"/>
          </a:xfrm>
        </p:spPr>
      </p:pic>
      <p:sp>
        <p:nvSpPr>
          <p:cNvPr id="5" name="4 CuadroTexto"/>
          <p:cNvSpPr txBox="1"/>
          <p:nvPr/>
        </p:nvSpPr>
        <p:spPr>
          <a:xfrm>
            <a:off x="3786182" y="2285992"/>
            <a:ext cx="4429156" cy="1754326"/>
          </a:xfrm>
          <a:prstGeom prst="rect">
            <a:avLst/>
          </a:prstGeom>
          <a:noFill/>
        </p:spPr>
        <p:txBody>
          <a:bodyPr wrap="square" rtlCol="0">
            <a:spAutoFit/>
          </a:bodyPr>
          <a:lstStyle/>
          <a:p>
            <a:r>
              <a:rPr lang="es-ES" dirty="0" smtClean="0"/>
              <a:t>Cuando el cliente selecciona el botón “Nuestro productos”  la aplicación lo lleva a la actividad Productos, donde se ve una lista con muchos productos  cargados, donde si el cliente </a:t>
            </a:r>
            <a:r>
              <a:rPr lang="es-ES" dirty="0" err="1" smtClean="0"/>
              <a:t>seleciona</a:t>
            </a:r>
            <a:r>
              <a:rPr lang="es-ES" dirty="0" smtClean="0"/>
              <a:t> uno, se puede ver el detalle del mismo</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4348" y="1000108"/>
            <a:ext cx="8229600" cy="1143000"/>
          </a:xfrm>
        </p:spPr>
        <p:txBody>
          <a:bodyPr>
            <a:normAutofit fontScale="90000"/>
          </a:bodyPr>
          <a:lstStyle/>
          <a:p>
            <a:r>
              <a:rPr lang="es-ES" u="sng" dirty="0" smtClean="0"/>
              <a:t>El cliente ve el detalle de un producto</a:t>
            </a:r>
            <a:endParaRPr lang="es-ES" u="sng" dirty="0"/>
          </a:p>
        </p:txBody>
      </p:sp>
      <p:pic>
        <p:nvPicPr>
          <p:cNvPr id="4" name="3 Marcador de contenido" descr="1.3.jpeg"/>
          <p:cNvPicPr>
            <a:picLocks noGrp="1" noChangeAspect="1"/>
          </p:cNvPicPr>
          <p:nvPr>
            <p:ph idx="1"/>
          </p:nvPr>
        </p:nvPicPr>
        <p:blipFill>
          <a:blip r:embed="rId2" cstate="print"/>
          <a:stretch>
            <a:fillRect/>
          </a:stretch>
        </p:blipFill>
        <p:spPr>
          <a:xfrm>
            <a:off x="428596" y="2214554"/>
            <a:ext cx="2090738" cy="4181475"/>
          </a:xfrm>
        </p:spPr>
      </p:pic>
      <p:pic>
        <p:nvPicPr>
          <p:cNvPr id="5" name="4 Imagen" descr="1.4.jpeg"/>
          <p:cNvPicPr>
            <a:picLocks noChangeAspect="1"/>
          </p:cNvPicPr>
          <p:nvPr/>
        </p:nvPicPr>
        <p:blipFill>
          <a:blip r:embed="rId3" cstate="print"/>
          <a:stretch>
            <a:fillRect/>
          </a:stretch>
        </p:blipFill>
        <p:spPr>
          <a:xfrm>
            <a:off x="2786051" y="2214554"/>
            <a:ext cx="2107421" cy="4214842"/>
          </a:xfrm>
          <a:prstGeom prst="rect">
            <a:avLst/>
          </a:prstGeom>
        </p:spPr>
      </p:pic>
      <p:sp>
        <p:nvSpPr>
          <p:cNvPr id="6" name="5 CuadroTexto"/>
          <p:cNvSpPr txBox="1"/>
          <p:nvPr/>
        </p:nvSpPr>
        <p:spPr>
          <a:xfrm>
            <a:off x="5357818" y="2357430"/>
            <a:ext cx="3143272" cy="2308324"/>
          </a:xfrm>
          <a:prstGeom prst="rect">
            <a:avLst/>
          </a:prstGeom>
          <a:noFill/>
        </p:spPr>
        <p:txBody>
          <a:bodyPr wrap="square" rtlCol="0">
            <a:spAutoFit/>
          </a:bodyPr>
          <a:lstStyle/>
          <a:p>
            <a:r>
              <a:rPr lang="es-ES" dirty="0" smtClean="0"/>
              <a:t>El detalle de un producto es su nombre, precio, una breve descripción, la cantidad que hay disponible en stock y una foto. Esto es lo que ven tanto el cliente como el empleado cuando seleccionan un producto</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u="sng" dirty="0" smtClean="0"/>
              <a:t>El cliente pide un turno</a:t>
            </a:r>
            <a:endParaRPr lang="es-ES" sz="4000" u="sng" dirty="0"/>
          </a:p>
        </p:txBody>
      </p:sp>
      <p:pic>
        <p:nvPicPr>
          <p:cNvPr id="6" name="5 Marcador de contenido" descr="2.0.jpeg"/>
          <p:cNvPicPr>
            <a:picLocks noGrp="1" noChangeAspect="1"/>
          </p:cNvPicPr>
          <p:nvPr>
            <p:ph idx="1"/>
          </p:nvPr>
        </p:nvPicPr>
        <p:blipFill>
          <a:blip r:embed="rId2" cstate="print"/>
          <a:stretch>
            <a:fillRect/>
          </a:stretch>
        </p:blipFill>
        <p:spPr>
          <a:xfrm>
            <a:off x="642910" y="1928802"/>
            <a:ext cx="2071702" cy="4143403"/>
          </a:xfrm>
        </p:spPr>
      </p:pic>
      <p:pic>
        <p:nvPicPr>
          <p:cNvPr id="7" name="6 Imagen" descr="2.1.jpeg"/>
          <p:cNvPicPr>
            <a:picLocks noChangeAspect="1"/>
          </p:cNvPicPr>
          <p:nvPr/>
        </p:nvPicPr>
        <p:blipFill>
          <a:blip r:embed="rId3" cstate="print"/>
          <a:stretch>
            <a:fillRect/>
          </a:stretch>
        </p:blipFill>
        <p:spPr>
          <a:xfrm>
            <a:off x="3214678" y="1928802"/>
            <a:ext cx="2143140" cy="4286280"/>
          </a:xfrm>
          <a:prstGeom prst="rect">
            <a:avLst/>
          </a:prstGeom>
        </p:spPr>
      </p:pic>
      <p:sp>
        <p:nvSpPr>
          <p:cNvPr id="8" name="7 CuadroTexto"/>
          <p:cNvSpPr txBox="1"/>
          <p:nvPr/>
        </p:nvSpPr>
        <p:spPr>
          <a:xfrm>
            <a:off x="5715008" y="2071678"/>
            <a:ext cx="2857520" cy="3139321"/>
          </a:xfrm>
          <a:prstGeom prst="rect">
            <a:avLst/>
          </a:prstGeom>
          <a:noFill/>
        </p:spPr>
        <p:txBody>
          <a:bodyPr wrap="square" rtlCol="0">
            <a:spAutoFit/>
          </a:bodyPr>
          <a:lstStyle/>
          <a:p>
            <a:r>
              <a:rPr lang="es-ES" dirty="0" smtClean="0"/>
              <a:t>Cuando el cliente aprieta el botón “pedir un turno” la aplicación lo dirige  hacia la </a:t>
            </a:r>
            <a:r>
              <a:rPr lang="es-ES" dirty="0" err="1" smtClean="0"/>
              <a:t>activity</a:t>
            </a:r>
            <a:r>
              <a:rPr lang="es-ES" dirty="0" smtClean="0"/>
              <a:t> </a:t>
            </a:r>
            <a:r>
              <a:rPr lang="es-ES" dirty="0" err="1" smtClean="0"/>
              <a:t>PedirTurno</a:t>
            </a:r>
            <a:r>
              <a:rPr lang="es-ES" dirty="0" smtClean="0"/>
              <a:t> (imagen 1). La cual tiene los espacios en blanco para completar con sus datos. En la imagen 2 vemos como el cliente ya completó la mitad de los datos solicitados.</a:t>
            </a:r>
            <a:endParaRPr lang="es-ES" dirty="0"/>
          </a:p>
        </p:txBody>
      </p:sp>
      <p:sp>
        <p:nvSpPr>
          <p:cNvPr id="9" name="8 CuadroTexto"/>
          <p:cNvSpPr txBox="1"/>
          <p:nvPr/>
        </p:nvSpPr>
        <p:spPr>
          <a:xfrm>
            <a:off x="571472" y="6143644"/>
            <a:ext cx="1571636" cy="369332"/>
          </a:xfrm>
          <a:prstGeom prst="rect">
            <a:avLst/>
          </a:prstGeom>
          <a:noFill/>
        </p:spPr>
        <p:txBody>
          <a:bodyPr wrap="square" rtlCol="0">
            <a:spAutoFit/>
          </a:bodyPr>
          <a:lstStyle/>
          <a:p>
            <a:r>
              <a:rPr lang="es-ES" dirty="0" smtClean="0"/>
              <a:t>Imagen 1</a:t>
            </a:r>
            <a:endParaRPr lang="es-ES" dirty="0"/>
          </a:p>
        </p:txBody>
      </p:sp>
      <p:sp>
        <p:nvSpPr>
          <p:cNvPr id="10" name="9 CuadroTexto"/>
          <p:cNvSpPr txBox="1"/>
          <p:nvPr/>
        </p:nvSpPr>
        <p:spPr>
          <a:xfrm>
            <a:off x="3286116" y="6211669"/>
            <a:ext cx="2214578" cy="646331"/>
          </a:xfrm>
          <a:prstGeom prst="rect">
            <a:avLst/>
          </a:prstGeom>
          <a:noFill/>
        </p:spPr>
        <p:txBody>
          <a:bodyPr wrap="square" rtlCol="0">
            <a:spAutoFit/>
          </a:bodyPr>
          <a:lstStyle/>
          <a:p>
            <a:r>
              <a:rPr lang="es-ES" dirty="0" smtClean="0"/>
              <a:t>Imagen 2</a:t>
            </a:r>
          </a:p>
          <a:p>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10" y="357166"/>
            <a:ext cx="8229600" cy="1143000"/>
          </a:xfrm>
        </p:spPr>
        <p:txBody>
          <a:bodyPr>
            <a:normAutofit/>
          </a:bodyPr>
          <a:lstStyle/>
          <a:p>
            <a:r>
              <a:rPr lang="es-ES" sz="4000" u="sng" dirty="0" smtClean="0"/>
              <a:t>El cliente pide un turno</a:t>
            </a:r>
            <a:endParaRPr lang="es-ES" sz="4000" u="sng" dirty="0"/>
          </a:p>
        </p:txBody>
      </p:sp>
      <p:pic>
        <p:nvPicPr>
          <p:cNvPr id="4" name="3 Marcador de contenido" descr="2.2.jpeg"/>
          <p:cNvPicPr>
            <a:picLocks noGrp="1" noChangeAspect="1"/>
          </p:cNvPicPr>
          <p:nvPr>
            <p:ph idx="1"/>
          </p:nvPr>
        </p:nvPicPr>
        <p:blipFill>
          <a:blip r:embed="rId2" cstate="print"/>
          <a:stretch>
            <a:fillRect/>
          </a:stretch>
        </p:blipFill>
        <p:spPr>
          <a:xfrm>
            <a:off x="285720" y="1643050"/>
            <a:ext cx="2197894" cy="4395787"/>
          </a:xfrm>
        </p:spPr>
      </p:pic>
      <p:pic>
        <p:nvPicPr>
          <p:cNvPr id="5" name="4 Imagen" descr="2.3.jpeg"/>
          <p:cNvPicPr>
            <a:picLocks noChangeAspect="1"/>
          </p:cNvPicPr>
          <p:nvPr/>
        </p:nvPicPr>
        <p:blipFill>
          <a:blip r:embed="rId3" cstate="print"/>
          <a:stretch>
            <a:fillRect/>
          </a:stretch>
        </p:blipFill>
        <p:spPr>
          <a:xfrm>
            <a:off x="2857488" y="1643050"/>
            <a:ext cx="2214578" cy="4429156"/>
          </a:xfrm>
          <a:prstGeom prst="rect">
            <a:avLst/>
          </a:prstGeom>
        </p:spPr>
      </p:pic>
      <p:sp>
        <p:nvSpPr>
          <p:cNvPr id="6" name="5 CuadroTexto"/>
          <p:cNvSpPr txBox="1"/>
          <p:nvPr/>
        </p:nvSpPr>
        <p:spPr>
          <a:xfrm>
            <a:off x="5357818" y="1785926"/>
            <a:ext cx="3214710" cy="3970318"/>
          </a:xfrm>
          <a:prstGeom prst="rect">
            <a:avLst/>
          </a:prstGeom>
          <a:noFill/>
        </p:spPr>
        <p:txBody>
          <a:bodyPr wrap="square" rtlCol="0">
            <a:spAutoFit/>
          </a:bodyPr>
          <a:lstStyle/>
          <a:p>
            <a:r>
              <a:rPr lang="es-ES" dirty="0" smtClean="0"/>
              <a:t>Continuando con la diapositiva anterior, podemos ver en al imagen 3 que el cliente ya terminó de completar su datos y tiene dos opciones, los botones “volver” y “preguntar </a:t>
            </a:r>
            <a:r>
              <a:rPr lang="es-ES" dirty="0" err="1" smtClean="0"/>
              <a:t>via</a:t>
            </a:r>
            <a:r>
              <a:rPr lang="es-ES" dirty="0" smtClean="0"/>
              <a:t> </a:t>
            </a:r>
            <a:r>
              <a:rPr lang="es-ES" dirty="0" err="1" smtClean="0"/>
              <a:t>gmail</a:t>
            </a:r>
            <a:r>
              <a:rPr lang="es-ES" dirty="0" smtClean="0"/>
              <a:t>”. Cuando el cliente selecciona el botón “preguntar </a:t>
            </a:r>
            <a:r>
              <a:rPr lang="es-ES" dirty="0" err="1" smtClean="0"/>
              <a:t>via</a:t>
            </a:r>
            <a:r>
              <a:rPr lang="es-ES" dirty="0" smtClean="0"/>
              <a:t> </a:t>
            </a:r>
            <a:r>
              <a:rPr lang="es-ES" dirty="0" err="1" smtClean="0"/>
              <a:t>gmail</a:t>
            </a:r>
            <a:r>
              <a:rPr lang="es-ES" dirty="0" smtClean="0"/>
              <a:t>” se abre una ventana (imagen 4) donde el puede decidir por que medio realiza la solicitud de turno, se aconseja enviarlo vía </a:t>
            </a:r>
            <a:r>
              <a:rPr lang="es-ES" dirty="0" err="1" smtClean="0"/>
              <a:t>gmail</a:t>
            </a:r>
            <a:r>
              <a:rPr lang="es-ES" dirty="0" smtClean="0"/>
              <a:t>.</a:t>
            </a:r>
            <a:endParaRPr lang="es-ES" dirty="0"/>
          </a:p>
        </p:txBody>
      </p:sp>
      <p:sp>
        <p:nvSpPr>
          <p:cNvPr id="7" name="6 CuadroTexto"/>
          <p:cNvSpPr txBox="1"/>
          <p:nvPr/>
        </p:nvSpPr>
        <p:spPr>
          <a:xfrm>
            <a:off x="357158" y="6143644"/>
            <a:ext cx="1571636" cy="369332"/>
          </a:xfrm>
          <a:prstGeom prst="rect">
            <a:avLst/>
          </a:prstGeom>
          <a:noFill/>
        </p:spPr>
        <p:txBody>
          <a:bodyPr wrap="square" rtlCol="0">
            <a:spAutoFit/>
          </a:bodyPr>
          <a:lstStyle/>
          <a:p>
            <a:r>
              <a:rPr lang="es-ES" dirty="0" smtClean="0"/>
              <a:t>Imagen 3</a:t>
            </a:r>
          </a:p>
        </p:txBody>
      </p:sp>
      <p:sp>
        <p:nvSpPr>
          <p:cNvPr id="8" name="7 CuadroTexto"/>
          <p:cNvSpPr txBox="1"/>
          <p:nvPr/>
        </p:nvSpPr>
        <p:spPr>
          <a:xfrm>
            <a:off x="2928926" y="6143644"/>
            <a:ext cx="1928826" cy="369332"/>
          </a:xfrm>
          <a:prstGeom prst="rect">
            <a:avLst/>
          </a:prstGeom>
          <a:noFill/>
        </p:spPr>
        <p:txBody>
          <a:bodyPr wrap="square" rtlCol="0">
            <a:spAutoFit/>
          </a:bodyPr>
          <a:lstStyle/>
          <a:p>
            <a:r>
              <a:rPr lang="es-ES" dirty="0" smtClean="0"/>
              <a:t>Imagen 4</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u="sng" dirty="0" smtClean="0"/>
              <a:t>El cliente pide un turno</a:t>
            </a:r>
            <a:endParaRPr lang="es-ES" sz="4000" u="sng" dirty="0"/>
          </a:p>
        </p:txBody>
      </p:sp>
      <p:sp>
        <p:nvSpPr>
          <p:cNvPr id="3" name="2 Marcador de contenido"/>
          <p:cNvSpPr>
            <a:spLocks noGrp="1"/>
          </p:cNvSpPr>
          <p:nvPr>
            <p:ph idx="1"/>
          </p:nvPr>
        </p:nvSpPr>
        <p:spPr>
          <a:xfrm>
            <a:off x="4714876" y="1928802"/>
            <a:ext cx="3971924" cy="4395798"/>
          </a:xfrm>
        </p:spPr>
        <p:txBody>
          <a:bodyPr>
            <a:normAutofit lnSpcReduction="10000"/>
          </a:bodyPr>
          <a:lstStyle/>
          <a:p>
            <a:r>
              <a:rPr lang="es-ES" dirty="0" smtClean="0"/>
              <a:t>Ya finalizando el pedido, la aplicación abre </a:t>
            </a:r>
            <a:r>
              <a:rPr lang="es-ES" dirty="0" err="1" smtClean="0"/>
              <a:t>gmail</a:t>
            </a:r>
            <a:r>
              <a:rPr lang="es-ES" dirty="0" smtClean="0"/>
              <a:t> para que el cliente envíe su pedido. Podemos apreciar que en  el texto están todos los datos que el ingresó segundos antes. El cliente solo tiene que escribir el </a:t>
            </a:r>
            <a:r>
              <a:rPr lang="es-ES" dirty="0" err="1" smtClean="0"/>
              <a:t>gmail</a:t>
            </a:r>
            <a:r>
              <a:rPr lang="es-ES" dirty="0" smtClean="0"/>
              <a:t> del </a:t>
            </a:r>
            <a:r>
              <a:rPr lang="es-ES" dirty="0" err="1" smtClean="0"/>
              <a:t>lubricentro</a:t>
            </a:r>
            <a:r>
              <a:rPr lang="es-ES" dirty="0" smtClean="0"/>
              <a:t> y enviar la solicitud.</a:t>
            </a:r>
            <a:endParaRPr lang="es-ES" dirty="0"/>
          </a:p>
        </p:txBody>
      </p:sp>
      <p:pic>
        <p:nvPicPr>
          <p:cNvPr id="4" name="3 Imagen" descr="2.4.jpeg"/>
          <p:cNvPicPr>
            <a:picLocks noChangeAspect="1"/>
          </p:cNvPicPr>
          <p:nvPr/>
        </p:nvPicPr>
        <p:blipFill>
          <a:blip r:embed="rId2" cstate="print"/>
          <a:stretch>
            <a:fillRect/>
          </a:stretch>
        </p:blipFill>
        <p:spPr>
          <a:xfrm>
            <a:off x="1857356" y="1857364"/>
            <a:ext cx="2071702" cy="414340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214290"/>
            <a:ext cx="8229600" cy="1143000"/>
          </a:xfrm>
        </p:spPr>
        <p:txBody>
          <a:bodyPr>
            <a:normAutofit/>
          </a:bodyPr>
          <a:lstStyle/>
          <a:p>
            <a:r>
              <a:rPr lang="es-ES" sz="4000" u="sng" dirty="0" smtClean="0"/>
              <a:t>Los empleados se registran</a:t>
            </a:r>
            <a:endParaRPr lang="es-ES" sz="4000" u="sng" dirty="0"/>
          </a:p>
        </p:txBody>
      </p:sp>
      <p:sp>
        <p:nvSpPr>
          <p:cNvPr id="3" name="2 Marcador de contenido"/>
          <p:cNvSpPr>
            <a:spLocks noGrp="1"/>
          </p:cNvSpPr>
          <p:nvPr>
            <p:ph idx="1"/>
          </p:nvPr>
        </p:nvSpPr>
        <p:spPr>
          <a:xfrm>
            <a:off x="5572132" y="1714488"/>
            <a:ext cx="3257544" cy="4395798"/>
          </a:xfrm>
        </p:spPr>
        <p:txBody>
          <a:bodyPr>
            <a:normAutofit fontScale="92500" lnSpcReduction="10000"/>
          </a:bodyPr>
          <a:lstStyle/>
          <a:p>
            <a:r>
              <a:rPr lang="es-ES" sz="2000" dirty="0" smtClean="0"/>
              <a:t>Si el usuario selecciona el botón “empleado”, la aplicación lo llevará a una pantalla donde el debe ingresar su </a:t>
            </a:r>
            <a:r>
              <a:rPr lang="es-ES" sz="2000" dirty="0" err="1" smtClean="0"/>
              <a:t>gmail</a:t>
            </a:r>
            <a:r>
              <a:rPr lang="es-ES" sz="2000" dirty="0" smtClean="0"/>
              <a:t> y clave para ingresar. (imagen 6)</a:t>
            </a:r>
          </a:p>
          <a:p>
            <a:r>
              <a:rPr lang="es-ES" sz="2000" dirty="0" smtClean="0"/>
              <a:t>Si el usuario carga un </a:t>
            </a:r>
            <a:r>
              <a:rPr lang="es-ES" sz="2000" dirty="0" err="1" smtClean="0"/>
              <a:t>gmail</a:t>
            </a:r>
            <a:r>
              <a:rPr lang="es-ES" sz="2000" dirty="0" smtClean="0"/>
              <a:t> o una clave incorrectas o que no existan, le aparecerá el mensajito que vemos en la imagen 7. El usuario tiene 2 opciones, registrarse o ingresar  con una cuenta que si exista.</a:t>
            </a:r>
            <a:endParaRPr lang="es-ES" sz="2000" dirty="0"/>
          </a:p>
        </p:txBody>
      </p:sp>
      <p:pic>
        <p:nvPicPr>
          <p:cNvPr id="4" name="3 Imagen" descr="3.0.jpeg"/>
          <p:cNvPicPr>
            <a:picLocks noChangeAspect="1"/>
          </p:cNvPicPr>
          <p:nvPr/>
        </p:nvPicPr>
        <p:blipFill>
          <a:blip r:embed="rId2" cstate="print"/>
          <a:stretch>
            <a:fillRect/>
          </a:stretch>
        </p:blipFill>
        <p:spPr>
          <a:xfrm>
            <a:off x="285720" y="1571612"/>
            <a:ext cx="2286004" cy="4572008"/>
          </a:xfrm>
          <a:prstGeom prst="rect">
            <a:avLst/>
          </a:prstGeom>
        </p:spPr>
      </p:pic>
      <p:pic>
        <p:nvPicPr>
          <p:cNvPr id="5" name="4 Imagen" descr="3.1.jpeg"/>
          <p:cNvPicPr>
            <a:picLocks noChangeAspect="1"/>
          </p:cNvPicPr>
          <p:nvPr/>
        </p:nvPicPr>
        <p:blipFill>
          <a:blip r:embed="rId3" cstate="print"/>
          <a:stretch>
            <a:fillRect/>
          </a:stretch>
        </p:blipFill>
        <p:spPr>
          <a:xfrm>
            <a:off x="2857488" y="1571612"/>
            <a:ext cx="2286016" cy="4572032"/>
          </a:xfrm>
          <a:prstGeom prst="rect">
            <a:avLst/>
          </a:prstGeom>
        </p:spPr>
      </p:pic>
      <p:sp>
        <p:nvSpPr>
          <p:cNvPr id="6" name="5 CuadroTexto"/>
          <p:cNvSpPr txBox="1"/>
          <p:nvPr/>
        </p:nvSpPr>
        <p:spPr>
          <a:xfrm>
            <a:off x="500034" y="6215082"/>
            <a:ext cx="1785950" cy="369332"/>
          </a:xfrm>
          <a:prstGeom prst="rect">
            <a:avLst/>
          </a:prstGeom>
          <a:noFill/>
        </p:spPr>
        <p:txBody>
          <a:bodyPr wrap="square" rtlCol="0">
            <a:spAutoFit/>
          </a:bodyPr>
          <a:lstStyle/>
          <a:p>
            <a:r>
              <a:rPr lang="es-ES" dirty="0" smtClean="0"/>
              <a:t>Imagen 5</a:t>
            </a:r>
            <a:endParaRPr lang="es-ES" dirty="0"/>
          </a:p>
        </p:txBody>
      </p:sp>
      <p:sp>
        <p:nvSpPr>
          <p:cNvPr id="7" name="6 CuadroTexto"/>
          <p:cNvSpPr txBox="1"/>
          <p:nvPr/>
        </p:nvSpPr>
        <p:spPr>
          <a:xfrm>
            <a:off x="3000364" y="6215082"/>
            <a:ext cx="2000264" cy="369332"/>
          </a:xfrm>
          <a:prstGeom prst="rect">
            <a:avLst/>
          </a:prstGeom>
          <a:noFill/>
        </p:spPr>
        <p:txBody>
          <a:bodyPr wrap="square" rtlCol="0">
            <a:spAutoFit/>
          </a:bodyPr>
          <a:lstStyle/>
          <a:p>
            <a:r>
              <a:rPr lang="es-ES" dirty="0" smtClean="0"/>
              <a:t>Imagen 6</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428604"/>
            <a:ext cx="8229600" cy="1143000"/>
          </a:xfrm>
        </p:spPr>
        <p:txBody>
          <a:bodyPr>
            <a:normAutofit/>
          </a:bodyPr>
          <a:lstStyle/>
          <a:p>
            <a:r>
              <a:rPr lang="es-ES" sz="4000" u="sng" dirty="0" smtClean="0"/>
              <a:t>El usuario se registra</a:t>
            </a:r>
            <a:endParaRPr lang="es-ES" sz="4000" u="sng" dirty="0"/>
          </a:p>
        </p:txBody>
      </p:sp>
      <p:sp>
        <p:nvSpPr>
          <p:cNvPr id="3" name="2 Marcador de contenido"/>
          <p:cNvSpPr>
            <a:spLocks noGrp="1"/>
          </p:cNvSpPr>
          <p:nvPr>
            <p:ph idx="1"/>
          </p:nvPr>
        </p:nvSpPr>
        <p:spPr>
          <a:xfrm>
            <a:off x="5643570" y="1714488"/>
            <a:ext cx="3043230" cy="4610112"/>
          </a:xfrm>
        </p:spPr>
        <p:txBody>
          <a:bodyPr>
            <a:normAutofit lnSpcReduction="10000"/>
          </a:bodyPr>
          <a:lstStyle/>
          <a:p>
            <a:r>
              <a:rPr lang="es-ES" sz="1900" dirty="0" smtClean="0"/>
              <a:t>En la diapositiva anterior  vimos como un usuario no pudo ingresar por no tener una cuenta creada. Ahora vemos como después de apretar  el botón “registrarse” , accede a esta </a:t>
            </a:r>
            <a:r>
              <a:rPr lang="es-ES" sz="1900" dirty="0" err="1" smtClean="0"/>
              <a:t>activity</a:t>
            </a:r>
            <a:r>
              <a:rPr lang="es-ES" sz="1900" dirty="0" smtClean="0"/>
              <a:t> donde ingresa su nombre, apellido, </a:t>
            </a:r>
            <a:r>
              <a:rPr lang="es-ES" sz="1900" dirty="0" err="1" smtClean="0"/>
              <a:t>gmail</a:t>
            </a:r>
            <a:r>
              <a:rPr lang="es-ES" sz="1900" dirty="0" smtClean="0"/>
              <a:t> y clave para crear una cuenta (imagen 8).</a:t>
            </a:r>
          </a:p>
          <a:p>
            <a:r>
              <a:rPr lang="es-ES" sz="1900" dirty="0" smtClean="0"/>
              <a:t>Una vez que el usuario carga los datos (imagen 9) aprieta el botón “registrarme”</a:t>
            </a:r>
            <a:endParaRPr lang="es-ES" sz="1900" dirty="0"/>
          </a:p>
        </p:txBody>
      </p:sp>
      <p:pic>
        <p:nvPicPr>
          <p:cNvPr id="4" name="3 Imagen" descr="3.2.jpeg"/>
          <p:cNvPicPr>
            <a:picLocks noChangeAspect="1"/>
          </p:cNvPicPr>
          <p:nvPr/>
        </p:nvPicPr>
        <p:blipFill>
          <a:blip r:embed="rId2" cstate="print"/>
          <a:stretch>
            <a:fillRect/>
          </a:stretch>
        </p:blipFill>
        <p:spPr>
          <a:xfrm>
            <a:off x="285720" y="1643050"/>
            <a:ext cx="2286016" cy="4572032"/>
          </a:xfrm>
          <a:prstGeom prst="rect">
            <a:avLst/>
          </a:prstGeom>
        </p:spPr>
      </p:pic>
      <p:pic>
        <p:nvPicPr>
          <p:cNvPr id="5" name="4 Imagen" descr="3.3.jpeg"/>
          <p:cNvPicPr>
            <a:picLocks noChangeAspect="1"/>
          </p:cNvPicPr>
          <p:nvPr/>
        </p:nvPicPr>
        <p:blipFill>
          <a:blip r:embed="rId3" cstate="print"/>
          <a:stretch>
            <a:fillRect/>
          </a:stretch>
        </p:blipFill>
        <p:spPr>
          <a:xfrm>
            <a:off x="3000364" y="1643050"/>
            <a:ext cx="2286016" cy="4572032"/>
          </a:xfrm>
          <a:prstGeom prst="rect">
            <a:avLst/>
          </a:prstGeom>
        </p:spPr>
      </p:pic>
      <p:sp>
        <p:nvSpPr>
          <p:cNvPr id="6" name="5 CuadroTexto"/>
          <p:cNvSpPr txBox="1"/>
          <p:nvPr/>
        </p:nvSpPr>
        <p:spPr>
          <a:xfrm>
            <a:off x="357158" y="6357958"/>
            <a:ext cx="1928826" cy="369332"/>
          </a:xfrm>
          <a:prstGeom prst="rect">
            <a:avLst/>
          </a:prstGeom>
          <a:noFill/>
        </p:spPr>
        <p:txBody>
          <a:bodyPr wrap="square" rtlCol="0">
            <a:spAutoFit/>
          </a:bodyPr>
          <a:lstStyle/>
          <a:p>
            <a:r>
              <a:rPr lang="es-ES" dirty="0" smtClean="0"/>
              <a:t>Imagen 8</a:t>
            </a:r>
            <a:endParaRPr lang="es-ES" dirty="0"/>
          </a:p>
        </p:txBody>
      </p:sp>
      <p:sp>
        <p:nvSpPr>
          <p:cNvPr id="7" name="6 CuadroTexto"/>
          <p:cNvSpPr txBox="1"/>
          <p:nvPr/>
        </p:nvSpPr>
        <p:spPr>
          <a:xfrm>
            <a:off x="3071802" y="6286520"/>
            <a:ext cx="1714512" cy="369332"/>
          </a:xfrm>
          <a:prstGeom prst="rect">
            <a:avLst/>
          </a:prstGeom>
          <a:noFill/>
        </p:spPr>
        <p:txBody>
          <a:bodyPr wrap="square" rtlCol="0">
            <a:spAutoFit/>
          </a:bodyPr>
          <a:lstStyle/>
          <a:p>
            <a:r>
              <a:rPr lang="es-ES" dirty="0" smtClean="0"/>
              <a:t>Imagen 9</a:t>
            </a:r>
            <a:endParaRPr lang="es-E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169</TotalTime>
  <Words>787</Words>
  <Application>Microsoft Office PowerPoint</Application>
  <PresentationFormat>Presentación en pantalla (4:3)</PresentationFormat>
  <Paragraphs>48</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Flujo</vt:lpstr>
      <vt:lpstr>Presentación LubriApp </vt:lpstr>
      <vt:lpstr>Ingresar como cliente</vt:lpstr>
      <vt:lpstr>El cliente ve los productos</vt:lpstr>
      <vt:lpstr>El cliente ve el detalle de un producto</vt:lpstr>
      <vt:lpstr>El cliente pide un turno</vt:lpstr>
      <vt:lpstr>El cliente pide un turno</vt:lpstr>
      <vt:lpstr>El cliente pide un turno</vt:lpstr>
      <vt:lpstr>Los empleados se registran</vt:lpstr>
      <vt:lpstr>El usuario se registra</vt:lpstr>
      <vt:lpstr>El usuario se registra exitosamente</vt:lpstr>
      <vt:lpstr>Vista para el usuario empleado</vt:lpstr>
      <vt:lpstr>Alta, baja y modificación de un nuevo servicio</vt:lpstr>
      <vt:lpstr>El empleado ve la lista de los próximos servicios</vt:lpstr>
      <vt:lpstr>Fin de la presentación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LubriApp</dc:title>
  <dc:creator>MATY</dc:creator>
  <cp:lastModifiedBy>MATY</cp:lastModifiedBy>
  <cp:revision>17</cp:revision>
  <dcterms:created xsi:type="dcterms:W3CDTF">2020-12-07T04:28:05Z</dcterms:created>
  <dcterms:modified xsi:type="dcterms:W3CDTF">2020-12-07T07:18:04Z</dcterms:modified>
</cp:coreProperties>
</file>