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E7011209-8E4A-453C-AE14-37495CF633FD}" type="datetimeFigureOut">
              <a:rPr lang="es-MX" smtClean="0"/>
              <a:t>31/07/2018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12412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7011209-8E4A-453C-AE14-37495CF633FD}" type="datetimeFigureOut">
              <a:rPr lang="es-MX" smtClean="0"/>
              <a:t>31/07/2018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201779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7011209-8E4A-453C-AE14-37495CF633FD}" type="datetimeFigureOut">
              <a:rPr lang="es-MX" smtClean="0"/>
              <a:t>31/07/2018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142119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7011209-8E4A-453C-AE14-37495CF633FD}" type="datetimeFigureOut">
              <a:rPr lang="es-MX" smtClean="0"/>
              <a:t>31/07/2018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221995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7011209-8E4A-453C-AE14-37495CF633FD}" type="datetimeFigureOut">
              <a:rPr lang="es-MX" smtClean="0"/>
              <a:t>31/07/2018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3822975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7011209-8E4A-453C-AE14-37495CF633FD}" type="datetimeFigureOut">
              <a:rPr lang="es-MX" smtClean="0"/>
              <a:t>31/07/2018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210730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7011209-8E4A-453C-AE14-37495CF633FD}" type="datetimeFigureOut">
              <a:rPr lang="es-MX" smtClean="0"/>
              <a:t>31/07/2018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2564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7011209-8E4A-453C-AE14-37495CF633FD}" type="datetimeFigureOut">
              <a:rPr lang="es-MX" smtClean="0"/>
              <a:t>31/07/2018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360482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7011209-8E4A-453C-AE14-37495CF633FD}" type="datetimeFigureOut">
              <a:rPr lang="es-MX" smtClean="0"/>
              <a:t>31/07/2018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314007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7011209-8E4A-453C-AE14-37495CF633FD}" type="datetimeFigureOut">
              <a:rPr lang="es-MX" smtClean="0"/>
              <a:t>31/07/2018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157949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7011209-8E4A-453C-AE14-37495CF633FD}" type="datetimeFigureOut">
              <a:rPr lang="es-MX" smtClean="0"/>
              <a:t>31/07/2018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8F7DD39-1F8D-45F2-931C-C031DD4682EE}" type="slidenum">
              <a:rPr lang="es-MX" smtClean="0"/>
              <a:t>‹Nº›</a:t>
            </a:fld>
            <a:endParaRPr lang="es-MX"/>
          </a:p>
        </p:txBody>
      </p:sp>
    </p:spTree>
    <p:extLst>
      <p:ext uri="{BB962C8B-B14F-4D97-AF65-F5344CB8AC3E}">
        <p14:creationId xmlns:p14="http://schemas.microsoft.com/office/powerpoint/2010/main" val="141887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11209-8E4A-453C-AE14-37495CF633FD}" type="datetimeFigureOut">
              <a:rPr lang="es-MX" smtClean="0"/>
              <a:t>31/07/2018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7DD39-1F8D-45F2-931C-C031DD4682EE}" type="slidenum">
              <a:rPr lang="es-MX" smtClean="0"/>
              <a:t>‹Nº›</a:t>
            </a:fld>
            <a:endParaRPr lang="es-MX"/>
          </a:p>
        </p:txBody>
      </p:sp>
    </p:spTree>
    <p:extLst>
      <p:ext uri="{BB962C8B-B14F-4D97-AF65-F5344CB8AC3E}">
        <p14:creationId xmlns:p14="http://schemas.microsoft.com/office/powerpoint/2010/main" val="71217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2853" y="190586"/>
            <a:ext cx="9144000" cy="2387600"/>
          </a:xfrm>
        </p:spPr>
        <p:txBody>
          <a:bodyPr/>
          <a:lstStyle/>
          <a:p>
            <a:r>
              <a:rPr lang="es-MX" dirty="0" smtClean="0"/>
              <a:t>Plan de Negocios</a:t>
            </a:r>
            <a:endParaRPr lang="es-MX" dirty="0"/>
          </a:p>
        </p:txBody>
      </p:sp>
      <p:pic>
        <p:nvPicPr>
          <p:cNvPr id="4" name="Imagen 3"/>
          <p:cNvPicPr>
            <a:picLocks noChangeAspect="1"/>
          </p:cNvPicPr>
          <p:nvPr/>
        </p:nvPicPr>
        <p:blipFill>
          <a:blip r:embed="rId2"/>
          <a:stretch>
            <a:fillRect/>
          </a:stretch>
        </p:blipFill>
        <p:spPr>
          <a:xfrm>
            <a:off x="2599165" y="2739208"/>
            <a:ext cx="7191375" cy="3076575"/>
          </a:xfrm>
          <a:prstGeom prst="rect">
            <a:avLst/>
          </a:prstGeom>
        </p:spPr>
      </p:pic>
    </p:spTree>
    <p:extLst>
      <p:ext uri="{BB962C8B-B14F-4D97-AF65-F5344CB8AC3E}">
        <p14:creationId xmlns:p14="http://schemas.microsoft.com/office/powerpoint/2010/main" val="121089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1152" y="878274"/>
            <a:ext cx="10515600" cy="4351338"/>
          </a:xfrm>
        </p:spPr>
        <p:txBody>
          <a:bodyPr>
            <a:normAutofit fontScale="77500" lnSpcReduction="20000"/>
          </a:bodyPr>
          <a:lstStyle/>
          <a:p>
            <a:r>
              <a:rPr lang="es-MX" dirty="0"/>
              <a:t>Hay que profundizar sobre la conciencia que las personas tienen respecto al medio ambiente y cambio climático; la encuesta del 2013 Cotton </a:t>
            </a:r>
            <a:r>
              <a:rPr lang="es-MX" dirty="0" err="1"/>
              <a:t>Incorporated</a:t>
            </a:r>
            <a:r>
              <a:rPr lang="es-MX" dirty="0"/>
              <a:t> </a:t>
            </a:r>
            <a:r>
              <a:rPr lang="es-MX" dirty="0" err="1"/>
              <a:t>Enviroment</a:t>
            </a:r>
            <a:r>
              <a:rPr lang="es-MX" dirty="0"/>
              <a:t> encontró que 51% de los consumidores menciono que un marca preocupada por el medio ambiente tiene mayor impacto ya que los clientes toman en cuenta esto al tomar su decisión de compra. Indagando un poco más a profundidad, cerca del 33% actualmente buscan ropa más amigable con el medio ambiente.</a:t>
            </a:r>
          </a:p>
          <a:p>
            <a:r>
              <a:rPr lang="es-MX" dirty="0"/>
              <a:t>Cuando se trata de material con el que están hechas las prendas, cerca del 72% de los que respondieron la encuesta mencionaron que las fibras naturales son mejores para el medio ambiente, en comparación que las sintéticas, con un 51% de consumidores dispuestos a pagar por ellos. Dichas tendencias están conduciendo a que marcas como Gucci, </a:t>
            </a:r>
            <a:r>
              <a:rPr lang="es-MX" dirty="0" err="1"/>
              <a:t>Timberland</a:t>
            </a:r>
            <a:r>
              <a:rPr lang="es-MX" dirty="0"/>
              <a:t> y otras se enfoquen en hacer productos mucho más eco-</a:t>
            </a:r>
            <a:r>
              <a:rPr lang="es-MX" dirty="0" err="1"/>
              <a:t>friendly</a:t>
            </a:r>
            <a:r>
              <a:rPr lang="es-MX" dirty="0"/>
              <a:t>.</a:t>
            </a:r>
          </a:p>
          <a:p>
            <a:r>
              <a:rPr lang="es-MX" dirty="0"/>
              <a:t>Este par de factores son una dupla poderosa para </a:t>
            </a:r>
            <a:r>
              <a:rPr lang="es-MX" dirty="0" err="1"/>
              <a:t>I’ll</a:t>
            </a:r>
            <a:r>
              <a:rPr lang="es-MX" dirty="0"/>
              <a:t> Be </a:t>
            </a:r>
            <a:r>
              <a:rPr lang="es-MX" dirty="0" err="1"/>
              <a:t>Denim</a:t>
            </a:r>
            <a:r>
              <a:rPr lang="es-MX" dirty="0"/>
              <a:t>, proporcionándoles productos producidos con algodón orgánico, haciendo énfasis en el diseño y el ajuste, además de ofrecer soluciones de ajuste personalizadas.</a:t>
            </a:r>
          </a:p>
        </p:txBody>
      </p:sp>
    </p:spTree>
    <p:extLst>
      <p:ext uri="{BB962C8B-B14F-4D97-AF65-F5344CB8AC3E}">
        <p14:creationId xmlns:p14="http://schemas.microsoft.com/office/powerpoint/2010/main" val="1156310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Competencia</a:t>
            </a:r>
            <a:br>
              <a:rPr lang="es-MX" dirty="0" smtClean="0"/>
            </a:br>
            <a:endParaRPr lang="es-MX" dirty="0"/>
          </a:p>
        </p:txBody>
      </p:sp>
      <p:sp>
        <p:nvSpPr>
          <p:cNvPr id="3" name="Marcador de contenido 2"/>
          <p:cNvSpPr>
            <a:spLocks noGrp="1"/>
          </p:cNvSpPr>
          <p:nvPr>
            <p:ph idx="1"/>
          </p:nvPr>
        </p:nvSpPr>
        <p:spPr/>
        <p:txBody>
          <a:bodyPr>
            <a:normAutofit fontScale="92500" lnSpcReduction="20000"/>
          </a:bodyPr>
          <a:lstStyle/>
          <a:p>
            <a:r>
              <a:rPr lang="es-MX" dirty="0" err="1" smtClean="0"/>
              <a:t>Kuyichi</a:t>
            </a:r>
            <a:r>
              <a:rPr lang="es-MX" dirty="0" smtClean="0"/>
              <a:t> </a:t>
            </a:r>
            <a:r>
              <a:rPr lang="es-MX" dirty="0"/>
              <a:t>– Con su principal base en los Países Bajos, la compañía ha estado presente en el mercado desde 2001, vendiendo prendas </a:t>
            </a:r>
            <a:r>
              <a:rPr lang="es-MX" dirty="0" err="1"/>
              <a:t>denim</a:t>
            </a:r>
            <a:r>
              <a:rPr lang="es-MX" dirty="0"/>
              <a:t> orgánicas mientras que simultáneamente utilizan técnicas de teñido naturales y llevan a cabo un programa de reciclaje.</a:t>
            </a:r>
          </a:p>
          <a:p>
            <a:r>
              <a:rPr lang="es-MX" dirty="0" err="1"/>
              <a:t>Hiut</a:t>
            </a:r>
            <a:r>
              <a:rPr lang="es-MX" dirty="0"/>
              <a:t> </a:t>
            </a:r>
            <a:r>
              <a:rPr lang="es-MX" dirty="0" err="1"/>
              <a:t>Denim</a:t>
            </a:r>
            <a:r>
              <a:rPr lang="es-MX" dirty="0"/>
              <a:t> – Establecida en Reino Unido, esta empresa opera en un pequeño pueblo conocido por producir </a:t>
            </a:r>
            <a:r>
              <a:rPr lang="es-MX" dirty="0" err="1"/>
              <a:t>jeans</a:t>
            </a:r>
            <a:r>
              <a:rPr lang="es-MX" dirty="0"/>
              <a:t>. Actualmente ofrece una selección de </a:t>
            </a:r>
            <a:r>
              <a:rPr lang="es-MX" dirty="0" err="1"/>
              <a:t>jeans</a:t>
            </a:r>
            <a:r>
              <a:rPr lang="es-MX" dirty="0"/>
              <a:t> orgánicos tanto para mujeres y hombres, haciendo solo 100 pares a la semana y enfocándose solo en </a:t>
            </a:r>
            <a:r>
              <a:rPr lang="es-MX" dirty="0" err="1"/>
              <a:t>jeans</a:t>
            </a:r>
            <a:r>
              <a:rPr lang="es-MX" dirty="0"/>
              <a:t>.</a:t>
            </a:r>
          </a:p>
          <a:p>
            <a:r>
              <a:rPr lang="es-MX" dirty="0" err="1"/>
              <a:t>Nudie</a:t>
            </a:r>
            <a:r>
              <a:rPr lang="es-MX" dirty="0"/>
              <a:t> </a:t>
            </a:r>
            <a:r>
              <a:rPr lang="es-MX" dirty="0" err="1"/>
              <a:t>Jeans</a:t>
            </a:r>
            <a:r>
              <a:rPr lang="es-MX" dirty="0"/>
              <a:t> - Con sede en Suecia, la empresa ha conseguido alcanzar su objetivo principal, el cual se enfocaba en lanzar una colección de </a:t>
            </a:r>
            <a:r>
              <a:rPr lang="es-MX" dirty="0" err="1"/>
              <a:t>jeans</a:t>
            </a:r>
            <a:r>
              <a:rPr lang="es-MX" dirty="0"/>
              <a:t> orgánicos y que actualmente ya tiene una tienda online y una tienda física. También tiene amplia variedad de esfuerzos sostenibles para proporcionar un salario digno y justo a los trabajadores involucrados en el proceso y reciclaje de </a:t>
            </a:r>
            <a:r>
              <a:rPr lang="es-MX" dirty="0" err="1"/>
              <a:t>jeans</a:t>
            </a:r>
            <a:r>
              <a:rPr lang="es-MX" dirty="0"/>
              <a:t>.</a:t>
            </a:r>
          </a:p>
        </p:txBody>
      </p:sp>
    </p:spTree>
    <p:extLst>
      <p:ext uri="{BB962C8B-B14F-4D97-AF65-F5344CB8AC3E}">
        <p14:creationId xmlns:p14="http://schemas.microsoft.com/office/powerpoint/2010/main" val="387734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 de marca y propuesta de valor</a:t>
            </a:r>
            <a:br>
              <a:rPr lang="es-MX" dirty="0" smtClean="0"/>
            </a:b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Aunque </a:t>
            </a:r>
            <a:r>
              <a:rPr lang="es-MX" dirty="0"/>
              <a:t>hay varias empresas de </a:t>
            </a:r>
            <a:r>
              <a:rPr lang="es-MX" dirty="0" err="1"/>
              <a:t>jeans</a:t>
            </a:r>
            <a:r>
              <a:rPr lang="es-MX" dirty="0"/>
              <a:t> orgánicos, en </a:t>
            </a:r>
            <a:r>
              <a:rPr lang="es-MX" dirty="0" err="1"/>
              <a:t>I’ll</a:t>
            </a:r>
            <a:r>
              <a:rPr lang="es-MX" dirty="0"/>
              <a:t> Be </a:t>
            </a:r>
            <a:r>
              <a:rPr lang="es-MX" dirty="0" err="1"/>
              <a:t>Denim</a:t>
            </a:r>
            <a:r>
              <a:rPr lang="es-MX" dirty="0"/>
              <a:t> estamos convencidos de que con la experiencia combinada de nuestra fundadora con otras asociaciones de la industria, podemos centrarnos en ofrecer </a:t>
            </a:r>
            <a:r>
              <a:rPr lang="es-MX" dirty="0" err="1"/>
              <a:t>jeans</a:t>
            </a:r>
            <a:r>
              <a:rPr lang="es-MX" dirty="0"/>
              <a:t> de calidad, producidos pensando en ofrecer productos sostenibles y sobre todo, que posicionen nuestra marca. Nuestro plan es aprovechar la cultura americana y el amor que existe por la fabricación de esta tela, y mostrarla a través de una estrategia de marketing que este estrechamente alineada con la construcción de relaciones personales con el mercado objetivo. Además, siendo el ajuste una de las variables más importante de la marca, creamos nuestro programa de ajuste personalizado,  en donde podrás crear tus propios </a:t>
            </a:r>
            <a:r>
              <a:rPr lang="es-MX" dirty="0" err="1"/>
              <a:t>jeans</a:t>
            </a:r>
            <a:r>
              <a:rPr lang="es-MX" dirty="0"/>
              <a:t> y ayudándonos como marca a posicionarnos en un entorno, corriendo la voz entre el público.</a:t>
            </a:r>
          </a:p>
        </p:txBody>
      </p:sp>
    </p:spTree>
    <p:extLst>
      <p:ext uri="{BB962C8B-B14F-4D97-AF65-F5344CB8AC3E}">
        <p14:creationId xmlns:p14="http://schemas.microsoft.com/office/powerpoint/2010/main" val="24334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Mercado meta</a:t>
            </a:r>
            <a:br>
              <a:rPr lang="es-MX" dirty="0" smtClean="0"/>
            </a:br>
            <a:endParaRPr lang="es-MX" dirty="0"/>
          </a:p>
        </p:txBody>
      </p:sp>
      <p:sp>
        <p:nvSpPr>
          <p:cNvPr id="3" name="Marcador de contenido 2"/>
          <p:cNvSpPr>
            <a:spLocks noGrp="1"/>
          </p:cNvSpPr>
          <p:nvPr>
            <p:ph idx="1"/>
          </p:nvPr>
        </p:nvSpPr>
        <p:spPr/>
        <p:txBody>
          <a:bodyPr/>
          <a:lstStyle/>
          <a:p>
            <a:pPr marL="0" indent="0">
              <a:buNone/>
            </a:pPr>
            <a:r>
              <a:rPr lang="es-MX" dirty="0" smtClean="0"/>
              <a:t>Con </a:t>
            </a:r>
            <a:r>
              <a:rPr lang="es-MX" dirty="0"/>
              <a:t>nuestras tradicionales líneas Slim </a:t>
            </a:r>
            <a:r>
              <a:rPr lang="es-MX" dirty="0" err="1"/>
              <a:t>fit</a:t>
            </a:r>
            <a:r>
              <a:rPr lang="es-MX" dirty="0"/>
              <a:t>, </a:t>
            </a:r>
            <a:r>
              <a:rPr lang="es-MX" dirty="0" err="1"/>
              <a:t>straight</a:t>
            </a:r>
            <a:r>
              <a:rPr lang="es-MX" dirty="0"/>
              <a:t> </a:t>
            </a:r>
            <a:r>
              <a:rPr lang="es-MX" dirty="0" err="1"/>
              <a:t>fit</a:t>
            </a:r>
            <a:r>
              <a:rPr lang="es-MX" dirty="0"/>
              <a:t> y regular </a:t>
            </a:r>
            <a:r>
              <a:rPr lang="es-MX" dirty="0" err="1"/>
              <a:t>fit</a:t>
            </a:r>
            <a:r>
              <a:rPr lang="es-MX" dirty="0"/>
              <a:t>, estamos buscando llegar al siguiente mercado meta:</a:t>
            </a:r>
          </a:p>
          <a:p>
            <a:pPr>
              <a:buFont typeface="Wingdings" panose="05000000000000000000" pitchFamily="2" charset="2"/>
              <a:buChar char="ü"/>
            </a:pPr>
            <a:r>
              <a:rPr lang="es-MX" dirty="0"/>
              <a:t>Edad: </a:t>
            </a:r>
            <a:r>
              <a:rPr lang="es-MX" dirty="0" smtClean="0"/>
              <a:t>17-35</a:t>
            </a:r>
          </a:p>
          <a:p>
            <a:pPr>
              <a:buFont typeface="Wingdings" panose="05000000000000000000" pitchFamily="2" charset="2"/>
              <a:buChar char="ü"/>
            </a:pPr>
            <a:r>
              <a:rPr lang="es-MX" dirty="0"/>
              <a:t>Apasionados de la moda: Con un ojo al desgaste diario, estos amantes de la moda masculina y femenina se visten para impresionar</a:t>
            </a:r>
          </a:p>
          <a:p>
            <a:pPr>
              <a:buFont typeface="Wingdings" panose="05000000000000000000" pitchFamily="2" charset="2"/>
              <a:buChar char="ü"/>
            </a:pPr>
            <a:r>
              <a:rPr lang="es-MX" dirty="0"/>
              <a:t>Eco-</a:t>
            </a:r>
            <a:r>
              <a:rPr lang="es-MX" dirty="0" err="1"/>
              <a:t>friendly</a:t>
            </a:r>
            <a:r>
              <a:rPr lang="es-MX" dirty="0"/>
              <a:t>: Se sienten mal al usar ropa fabricada sin conciencia alguna por el medio ambiente o sin el pensamiento ético correspondiente. Están conscientes de la huella ecológica de la cual son responsables al utilizar ropa con algodón regular</a:t>
            </a:r>
          </a:p>
          <a:p>
            <a:pPr>
              <a:buFont typeface="Wingdings" panose="05000000000000000000" pitchFamily="2" charset="2"/>
              <a:buChar char="ü"/>
            </a:pPr>
            <a:endParaRPr lang="es-MX" dirty="0"/>
          </a:p>
        </p:txBody>
      </p:sp>
    </p:spTree>
    <p:extLst>
      <p:ext uri="{BB962C8B-B14F-4D97-AF65-F5344CB8AC3E}">
        <p14:creationId xmlns:p14="http://schemas.microsoft.com/office/powerpoint/2010/main" val="1460226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05249" y="408717"/>
            <a:ext cx="10515600" cy="4351338"/>
          </a:xfrm>
        </p:spPr>
        <p:txBody>
          <a:bodyPr>
            <a:normAutofit fontScale="62500" lnSpcReduction="20000"/>
          </a:bodyPr>
          <a:lstStyle/>
          <a:p>
            <a:r>
              <a:rPr lang="es-MX" dirty="0"/>
              <a:t>Medios sociales inteligentes: vorazmente activos en redes sociales como </a:t>
            </a:r>
            <a:r>
              <a:rPr lang="es-MX" dirty="0" err="1"/>
              <a:t>Faebook</a:t>
            </a:r>
            <a:r>
              <a:rPr lang="es-MX" dirty="0"/>
              <a:t>, </a:t>
            </a:r>
            <a:r>
              <a:rPr lang="es-MX" dirty="0" err="1"/>
              <a:t>Twitter</a:t>
            </a:r>
            <a:r>
              <a:rPr lang="es-MX" dirty="0"/>
              <a:t>, </a:t>
            </a:r>
            <a:r>
              <a:rPr lang="es-MX" dirty="0" err="1"/>
              <a:t>Instagram</a:t>
            </a:r>
            <a:r>
              <a:rPr lang="es-MX" dirty="0"/>
              <a:t>, </a:t>
            </a:r>
            <a:r>
              <a:rPr lang="es-MX" dirty="0" err="1"/>
              <a:t>Pinterest</a:t>
            </a:r>
            <a:r>
              <a:rPr lang="es-MX" dirty="0"/>
              <a:t> y </a:t>
            </a:r>
            <a:r>
              <a:rPr lang="es-MX" dirty="0" err="1"/>
              <a:t>Tumblr</a:t>
            </a:r>
            <a:endParaRPr lang="es-MX" dirty="0"/>
          </a:p>
          <a:p>
            <a:r>
              <a:rPr lang="es-MX" dirty="0" smtClean="0"/>
              <a:t>Búsqueda </a:t>
            </a:r>
            <a:r>
              <a:rPr lang="es-MX" dirty="0"/>
              <a:t>pagada: Vamos a invertir en Google </a:t>
            </a:r>
            <a:r>
              <a:rPr lang="es-MX" dirty="0" err="1"/>
              <a:t>Adwords</a:t>
            </a:r>
            <a:r>
              <a:rPr lang="es-MX" dirty="0"/>
              <a:t> y Facebook </a:t>
            </a:r>
            <a:r>
              <a:rPr lang="es-MX" dirty="0" err="1"/>
              <a:t>Ads</a:t>
            </a:r>
            <a:r>
              <a:rPr lang="es-MX" dirty="0"/>
              <a:t>, para tomar ventaja de sus servicios PPC, con </a:t>
            </a:r>
            <a:r>
              <a:rPr lang="es-MX" dirty="0" err="1"/>
              <a:t>landing</a:t>
            </a:r>
            <a:r>
              <a:rPr lang="es-MX" dirty="0"/>
              <a:t> </a:t>
            </a:r>
            <a:r>
              <a:rPr lang="es-MX" dirty="0" err="1"/>
              <a:t>pages</a:t>
            </a:r>
            <a:r>
              <a:rPr lang="es-MX" dirty="0"/>
              <a:t> optimizadas para generar conversiones</a:t>
            </a:r>
          </a:p>
          <a:p>
            <a:r>
              <a:rPr lang="es-MX" dirty="0" smtClean="0"/>
              <a:t>Otros </a:t>
            </a:r>
            <a:r>
              <a:rPr lang="es-MX" dirty="0"/>
              <a:t>medios sociales: Vamos a contratar un </a:t>
            </a:r>
            <a:r>
              <a:rPr lang="es-MX" dirty="0" err="1"/>
              <a:t>community</a:t>
            </a:r>
            <a:r>
              <a:rPr lang="es-MX" dirty="0"/>
              <a:t> manager que pueda manejar las comunidades construidas en Facebook, </a:t>
            </a:r>
            <a:r>
              <a:rPr lang="es-MX" dirty="0" err="1"/>
              <a:t>Twitter</a:t>
            </a:r>
            <a:r>
              <a:rPr lang="es-MX" dirty="0"/>
              <a:t> y </a:t>
            </a:r>
            <a:r>
              <a:rPr lang="es-MX" dirty="0" err="1"/>
              <a:t>Pinterest</a:t>
            </a:r>
            <a:endParaRPr lang="es-MX" dirty="0"/>
          </a:p>
          <a:p>
            <a:r>
              <a:rPr lang="es-MX" dirty="0" smtClean="0"/>
              <a:t>Desarrollo </a:t>
            </a:r>
            <a:r>
              <a:rPr lang="es-MX" dirty="0"/>
              <a:t>de negocios: Activamente vamos a ver las boutiques más populares a las cuales frecuentemente nuestro mercado acude, con los que compartimos valores y comportamientos</a:t>
            </a:r>
          </a:p>
          <a:p>
            <a:r>
              <a:rPr lang="es-MX" dirty="0" smtClean="0"/>
              <a:t>SEO: Nuestro contenido y esfuerzos de </a:t>
            </a:r>
            <a:r>
              <a:rPr lang="es-MX" dirty="0" err="1" smtClean="0"/>
              <a:t>blogging</a:t>
            </a:r>
            <a:r>
              <a:rPr lang="es-MX" dirty="0" smtClean="0"/>
              <a:t> van a buscar </a:t>
            </a:r>
            <a:r>
              <a:rPr lang="es-MX" dirty="0" err="1" smtClean="0"/>
              <a:t>rankear</a:t>
            </a:r>
            <a:r>
              <a:rPr lang="es-MX" dirty="0" smtClean="0"/>
              <a:t> competitivamente para palabras clave como “</a:t>
            </a:r>
            <a:r>
              <a:rPr lang="es-MX" dirty="0" err="1" smtClean="0"/>
              <a:t>jeans</a:t>
            </a:r>
            <a:r>
              <a:rPr lang="es-MX" dirty="0" smtClean="0"/>
              <a:t> orgánicos”, </a:t>
            </a:r>
            <a:r>
              <a:rPr lang="es-MX" dirty="0" err="1" smtClean="0"/>
              <a:t>denim</a:t>
            </a:r>
            <a:r>
              <a:rPr lang="es-MX" dirty="0" smtClean="0"/>
              <a:t> orgánico” y “ropa eco-</a:t>
            </a:r>
            <a:r>
              <a:rPr lang="es-MX" dirty="0" err="1" smtClean="0"/>
              <a:t>friendly</a:t>
            </a:r>
            <a:r>
              <a:rPr lang="es-MX" dirty="0" smtClean="0"/>
              <a:t>”</a:t>
            </a:r>
          </a:p>
          <a:p>
            <a:r>
              <a:rPr lang="es-MX" dirty="0" smtClean="0"/>
              <a:t> PR: Vamos a promover nuestra historia, valores y línea de moda en blogs de moda. Además, vamos a imprimir anuncios en revistas enfatizando que nuestras prendas son hechas con un pensamiento ético y amigables al medio ambiente</a:t>
            </a:r>
          </a:p>
          <a:p>
            <a:r>
              <a:rPr lang="es-MX" dirty="0" err="1" smtClean="0"/>
              <a:t>Instagram</a:t>
            </a:r>
            <a:r>
              <a:rPr lang="es-MX" dirty="0" smtClean="0"/>
              <a:t>: Vamos a lanzar campañas y concursos para impulsar el contenido generado por el usuario en esta red social, el cual después podremos utilizar en las páginas de productos, impulsando la construcción de una comunidad alrededor de la marca y los valores que defendemos</a:t>
            </a:r>
          </a:p>
          <a:p>
            <a:endParaRPr lang="es-MX" dirty="0"/>
          </a:p>
        </p:txBody>
      </p:sp>
    </p:spTree>
    <p:extLst>
      <p:ext uri="{BB962C8B-B14F-4D97-AF65-F5344CB8AC3E}">
        <p14:creationId xmlns:p14="http://schemas.microsoft.com/office/powerpoint/2010/main" val="391520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r>
              <a:rPr lang="es-MX" dirty="0"/>
              <a:t>Ubicación: Las cabeceras de la empresa estarán en Los Ángeles y Nueva York. Sin embargo, el cliente ideal debe tener la capacidad de comprar en línea, promocionando fuertemente en el sur de California</a:t>
            </a:r>
          </a:p>
          <a:p>
            <a:endParaRPr lang="es-MX" dirty="0"/>
          </a:p>
        </p:txBody>
      </p:sp>
    </p:spTree>
    <p:extLst>
      <p:ext uri="{BB962C8B-B14F-4D97-AF65-F5344CB8AC3E}">
        <p14:creationId xmlns:p14="http://schemas.microsoft.com/office/powerpoint/2010/main" val="300891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i="0" dirty="0" smtClean="0">
                <a:solidFill>
                  <a:srgbClr val="212B35"/>
                </a:solidFill>
                <a:effectLst/>
                <a:latin typeface="ShopifySans"/>
              </a:rPr>
              <a:t>Plan de marketing</a:t>
            </a:r>
            <a:br>
              <a:rPr lang="es-MX" b="0" i="0" dirty="0" smtClean="0">
                <a:solidFill>
                  <a:srgbClr val="212B35"/>
                </a:solidFill>
                <a:effectLst/>
                <a:latin typeface="ShopifySans"/>
              </a:rPr>
            </a:br>
            <a:endParaRPr lang="es-MX" dirty="0"/>
          </a:p>
        </p:txBody>
      </p:sp>
      <p:sp>
        <p:nvSpPr>
          <p:cNvPr id="3" name="Marcador de contenido 2"/>
          <p:cNvSpPr>
            <a:spLocks noGrp="1"/>
          </p:cNvSpPr>
          <p:nvPr>
            <p:ph idx="1"/>
          </p:nvPr>
        </p:nvSpPr>
        <p:spPr/>
        <p:txBody>
          <a:bodyPr/>
          <a:lstStyle/>
          <a:p>
            <a:r>
              <a:rPr lang="es-MX" b="0" i="0" dirty="0" smtClean="0">
                <a:solidFill>
                  <a:srgbClr val="2A2C2E"/>
                </a:solidFill>
                <a:effectLst/>
                <a:latin typeface="ShopifySans"/>
              </a:rPr>
              <a:t>Otro punto en donde enfocarnos es en el servicio al cliente, buscando una garantía del 100% de “ajuste de satisfacción” o por cualquier alteración, agregando una política de reembolso efectivo.</a:t>
            </a:r>
          </a:p>
          <a:p>
            <a:endParaRPr lang="es-MX" dirty="0"/>
          </a:p>
        </p:txBody>
      </p:sp>
    </p:spTree>
    <p:extLst>
      <p:ext uri="{BB962C8B-B14F-4D97-AF65-F5344CB8AC3E}">
        <p14:creationId xmlns:p14="http://schemas.microsoft.com/office/powerpoint/2010/main" val="1567964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Operaciones diarias</a:t>
            </a:r>
            <a:br>
              <a:rPr lang="es-MX" dirty="0" smtClean="0"/>
            </a:br>
            <a:endParaRPr lang="es-MX" dirty="0"/>
          </a:p>
        </p:txBody>
      </p:sp>
      <p:sp>
        <p:nvSpPr>
          <p:cNvPr id="3" name="Marcador de contenido 2"/>
          <p:cNvSpPr>
            <a:spLocks noGrp="1"/>
          </p:cNvSpPr>
          <p:nvPr>
            <p:ph idx="1"/>
          </p:nvPr>
        </p:nvSpPr>
        <p:spPr/>
        <p:txBody>
          <a:bodyPr>
            <a:normAutofit fontScale="70000" lnSpcReduction="20000"/>
          </a:bodyPr>
          <a:lstStyle/>
          <a:p>
            <a:r>
              <a:rPr lang="es-MX" dirty="0" smtClean="0"/>
              <a:t>Para nuestras operaciones del día a día, </a:t>
            </a:r>
            <a:r>
              <a:rPr lang="es-MX" dirty="0" err="1" smtClean="0"/>
              <a:t>I’ll</a:t>
            </a:r>
            <a:r>
              <a:rPr lang="es-MX" dirty="0" smtClean="0"/>
              <a:t> Be </a:t>
            </a:r>
            <a:r>
              <a:rPr lang="es-MX" dirty="0" err="1" smtClean="0"/>
              <a:t>Denim</a:t>
            </a:r>
            <a:r>
              <a:rPr lang="es-MX" dirty="0" smtClean="0"/>
              <a:t> ha establecido varias asociaciones clave que garantizan la durabilidad a largo plazo y la capacidad de escalar junto con la demanda de nuestros productos.</a:t>
            </a:r>
          </a:p>
          <a:p>
            <a:endParaRPr lang="es-MX" dirty="0" smtClean="0"/>
          </a:p>
          <a:p>
            <a:r>
              <a:rPr lang="es-MX" dirty="0" smtClean="0"/>
              <a:t>Nuestra fuente, el mejor algodón orgánico a partir de dos proveedores, están ubicados en Turquía y otro en Japón, lo que significa que sus suministros fueron producidos sin el uso de pesticidas y fue teñido de índigo usando un medio natural. Una vez que el envío llega a los EE.UU., va a ser enviado a nuestro socio de producción y distribución, </a:t>
            </a:r>
            <a:r>
              <a:rPr lang="es-MX" dirty="0" err="1" smtClean="0"/>
              <a:t>Denims</a:t>
            </a:r>
            <a:r>
              <a:rPr lang="es-MX" dirty="0" smtClean="0"/>
              <a:t> R'US ubicados en las afueras de Los Ángeles, con quien la compañía trabajará estrechamente para asegurar la calidad mediante controles periódicos y auditorías. También es donde los productos se enviarán a través de un sistema de fondo integrado y un mecanismo de procesamiento de pedidos.</a:t>
            </a:r>
          </a:p>
          <a:p>
            <a:endParaRPr lang="es-MX" dirty="0" smtClean="0"/>
          </a:p>
          <a:p>
            <a:r>
              <a:rPr lang="es-MX" dirty="0" smtClean="0"/>
              <a:t>La oficina de </a:t>
            </a:r>
            <a:r>
              <a:rPr lang="es-MX" dirty="0" err="1" smtClean="0"/>
              <a:t>I’ll</a:t>
            </a:r>
            <a:r>
              <a:rPr lang="es-MX" dirty="0" smtClean="0"/>
              <a:t> Be </a:t>
            </a:r>
            <a:r>
              <a:rPr lang="es-MX" dirty="0" err="1" smtClean="0"/>
              <a:t>Denim</a:t>
            </a:r>
            <a:r>
              <a:rPr lang="es-MX" dirty="0" smtClean="0"/>
              <a:t> se encuentra ubicada en Century Park East #2029, donde los dos </a:t>
            </a:r>
            <a:r>
              <a:rPr lang="es-MX" dirty="0" err="1" smtClean="0"/>
              <a:t>co</a:t>
            </a:r>
            <a:r>
              <a:rPr lang="es-MX" dirty="0" smtClean="0"/>
              <a:t>-fundadores, además de dos administradores y el equipo de ventas y marketing manejarán todo el proceso de pedido en línea y asegurarán la compra y la entrega de sus productos sin problemas. Es también el lugar donde se manejarán todas las solicitudes de reembolso, además del programa de mezclilla reciclaje futuro.</a:t>
            </a:r>
            <a:endParaRPr lang="es-MX" dirty="0"/>
          </a:p>
        </p:txBody>
      </p:sp>
    </p:spTree>
    <p:extLst>
      <p:ext uri="{BB962C8B-B14F-4D97-AF65-F5344CB8AC3E}">
        <p14:creationId xmlns:p14="http://schemas.microsoft.com/office/powerpoint/2010/main" val="61450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Plan financiero</a:t>
            </a:r>
            <a:br>
              <a:rPr lang="es-MX" dirty="0" smtClean="0"/>
            </a:br>
            <a:endParaRPr lang="es-MX" dirty="0"/>
          </a:p>
        </p:txBody>
      </p:sp>
      <p:sp>
        <p:nvSpPr>
          <p:cNvPr id="3" name="Marcador de contenido 2"/>
          <p:cNvSpPr>
            <a:spLocks noGrp="1"/>
          </p:cNvSpPr>
          <p:nvPr>
            <p:ph idx="1"/>
          </p:nvPr>
        </p:nvSpPr>
        <p:spPr/>
        <p:txBody>
          <a:bodyPr/>
          <a:lstStyle/>
          <a:p>
            <a:r>
              <a:rPr lang="es-MX" dirty="0" smtClean="0"/>
              <a:t>Cuenta </a:t>
            </a:r>
            <a:r>
              <a:rPr lang="es-MX" dirty="0"/>
              <a:t>de resultados</a:t>
            </a:r>
          </a:p>
        </p:txBody>
      </p:sp>
      <p:pic>
        <p:nvPicPr>
          <p:cNvPr id="1026" name="Picture 2" descr="cuentas_result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141" y="147681"/>
            <a:ext cx="3484606" cy="638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2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85103" y="296550"/>
            <a:ext cx="8647462" cy="9578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85660" rIns="9144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b="1" i="0" u="none" strike="noStrike" cap="none" normalizeH="0" baseline="0" dirty="0" smtClean="0">
                <a:ln>
                  <a:noFill/>
                </a:ln>
                <a:solidFill>
                  <a:srgbClr val="212B35"/>
                </a:solidFill>
                <a:effectLst/>
                <a:latin typeface="ShopifySans"/>
              </a:rPr>
              <a:t>Flujo de efectivo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1300" b="0" i="0" u="none" strike="noStrike" cap="none" normalizeH="0" baseline="0" dirty="0" smtClean="0">
                <a:ln>
                  <a:noFill/>
                </a:ln>
                <a:solidFill>
                  <a:srgbClr val="2A2C2E"/>
                </a:solidFill>
                <a:effectLst/>
                <a:latin typeface="ShopifySans"/>
              </a:rPr>
              <a:t>  </a:t>
            </a:r>
            <a:endParaRPr kumimoji="0" lang="es-MX" sz="89000" b="0" i="0" u="none" strike="noStrike" cap="none" normalizeH="0" baseline="0" dirty="0" smtClean="0">
              <a:ln>
                <a:noFill/>
              </a:ln>
              <a:solidFill>
                <a:srgbClr val="2A2C2E"/>
              </a:solidFill>
              <a:effectLst/>
              <a:latin typeface="ShopifySans"/>
            </a:endParaRPr>
          </a:p>
        </p:txBody>
      </p:sp>
      <p:pic>
        <p:nvPicPr>
          <p:cNvPr id="2050" name="Picture 2" descr="Flujo_ef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442050488"/>
            <a:ext cx="3257550" cy="14135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ujo_efectiv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7373" y="107092"/>
            <a:ext cx="3443416" cy="667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8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Resumen ejecutivo</a:t>
            </a:r>
            <a:br>
              <a:rPr lang="es-MX" dirty="0" smtClean="0"/>
            </a:br>
            <a:endParaRPr lang="es-MX" dirty="0"/>
          </a:p>
        </p:txBody>
      </p:sp>
      <p:sp>
        <p:nvSpPr>
          <p:cNvPr id="3" name="Marcador de contenido 2"/>
          <p:cNvSpPr>
            <a:spLocks noGrp="1"/>
          </p:cNvSpPr>
          <p:nvPr>
            <p:ph idx="1"/>
          </p:nvPr>
        </p:nvSpPr>
        <p:spPr/>
        <p:txBody>
          <a:bodyPr>
            <a:normAutofit fontScale="70000" lnSpcReduction="20000"/>
          </a:bodyPr>
          <a:lstStyle/>
          <a:p>
            <a:r>
              <a:rPr lang="es-MX" dirty="0" err="1" smtClean="0"/>
              <a:t>I’ll</a:t>
            </a:r>
            <a:r>
              <a:rPr lang="es-MX" dirty="0" smtClean="0"/>
              <a:t> </a:t>
            </a:r>
            <a:r>
              <a:rPr lang="es-MX" dirty="0"/>
              <a:t>Be </a:t>
            </a:r>
            <a:r>
              <a:rPr lang="es-MX" dirty="0" err="1"/>
              <a:t>Denim</a:t>
            </a:r>
            <a:r>
              <a:rPr lang="es-MX" dirty="0"/>
              <a:t> es una línea de ropa orgánica con sede en Los Ángeles, que en la actualidad se centra exclusivamente en producir </a:t>
            </a:r>
            <a:r>
              <a:rPr lang="es-MX" dirty="0" err="1"/>
              <a:t>jeans</a:t>
            </a:r>
            <a:r>
              <a:rPr lang="es-MX" dirty="0"/>
              <a:t> para dama y caballero, con estilos como </a:t>
            </a:r>
            <a:r>
              <a:rPr lang="es-MX" dirty="0" err="1"/>
              <a:t>slim</a:t>
            </a:r>
            <a:r>
              <a:rPr lang="es-MX" dirty="0"/>
              <a:t> </a:t>
            </a:r>
            <a:r>
              <a:rPr lang="es-MX" dirty="0" err="1"/>
              <a:t>fit</a:t>
            </a:r>
            <a:r>
              <a:rPr lang="es-MX" dirty="0"/>
              <a:t>, recto y corte regular. Fundada por Elena </a:t>
            </a:r>
            <a:r>
              <a:rPr lang="es-MX" dirty="0" err="1"/>
              <a:t>Horowitz</a:t>
            </a:r>
            <a:r>
              <a:rPr lang="es-MX" dirty="0"/>
              <a:t> - con experiencia en </a:t>
            </a:r>
            <a:r>
              <a:rPr lang="es-MX" dirty="0" err="1"/>
              <a:t>JCrew</a:t>
            </a:r>
            <a:r>
              <a:rPr lang="es-MX" dirty="0"/>
              <a:t>, Gap y </a:t>
            </a:r>
            <a:r>
              <a:rPr lang="es-MX" dirty="0" err="1"/>
              <a:t>Levi’s</a:t>
            </a:r>
            <a:r>
              <a:rPr lang="es-MX" dirty="0"/>
              <a:t> – y James Foster, emprendedor en serie, es un dúo que quieren implementar moda con conciencia social.</a:t>
            </a:r>
          </a:p>
          <a:p>
            <a:r>
              <a:rPr lang="es-MX" dirty="0"/>
              <a:t>Actualmente venden a través de su tienda online y trabajan en asociación con varias boutiques locales de Los Ángeles. La empresa proyecta vender más de $400,000 en un año y planean alcanzad $750,000 en 3 años. Los planes de expansión incluyen el establecimiento de relaciones de distribución y manufactura en Nueva York, otra mina de oro en donde tienen como objetivo lograr una mayor penetración en el mercado.</a:t>
            </a:r>
          </a:p>
          <a:p>
            <a:r>
              <a:rPr lang="es-MX" dirty="0"/>
              <a:t>Con un énfasis en vender de manera amigable al medio ambiente, </a:t>
            </a:r>
            <a:r>
              <a:rPr lang="es-MX" dirty="0" err="1"/>
              <a:t>I’ll</a:t>
            </a:r>
            <a:r>
              <a:rPr lang="es-MX" dirty="0"/>
              <a:t> Be </a:t>
            </a:r>
            <a:r>
              <a:rPr lang="es-MX" dirty="0" err="1"/>
              <a:t>Denim</a:t>
            </a:r>
            <a:r>
              <a:rPr lang="es-MX" dirty="0"/>
              <a:t> es pionero en un programa de reciclaje de </a:t>
            </a:r>
            <a:r>
              <a:rPr lang="es-MX" dirty="0" err="1"/>
              <a:t>jeans</a:t>
            </a:r>
            <a:r>
              <a:rPr lang="es-MX" dirty="0"/>
              <a:t>  en donde los consumidores pueden enviar sus </a:t>
            </a:r>
            <a:r>
              <a:rPr lang="es-MX" dirty="0" err="1"/>
              <a:t>jeans</a:t>
            </a:r>
            <a:r>
              <a:rPr lang="es-MX" dirty="0"/>
              <a:t> viejos para reutilizarse en el proceso de fabricación de nuevos modelos.</a:t>
            </a:r>
          </a:p>
          <a:p>
            <a:r>
              <a:rPr lang="es-MX" dirty="0" err="1"/>
              <a:t>Industry</a:t>
            </a:r>
            <a:r>
              <a:rPr lang="es-MX" dirty="0"/>
              <a:t> </a:t>
            </a:r>
            <a:r>
              <a:rPr lang="es-MX" dirty="0" err="1"/>
              <a:t>research</a:t>
            </a:r>
            <a:r>
              <a:rPr lang="es-MX" dirty="0"/>
              <a:t> encontró que los consumidores americanos poseen una media de 7 pares de </a:t>
            </a:r>
            <a:r>
              <a:rPr lang="es-MX" dirty="0" err="1"/>
              <a:t>jeans</a:t>
            </a:r>
            <a:r>
              <a:rPr lang="es-MX" dirty="0"/>
              <a:t> y se comprometen con una marca. Tomando en cuenta que la compañía se enfoca en ofrecer diseños que proporcionen el mejor ajuste, con un slogan como “</a:t>
            </a:r>
            <a:r>
              <a:rPr lang="es-MX" dirty="0" err="1"/>
              <a:t>denim</a:t>
            </a:r>
            <a:r>
              <a:rPr lang="es-MX" dirty="0"/>
              <a:t> so </a:t>
            </a:r>
            <a:r>
              <a:rPr lang="es-MX" dirty="0" err="1"/>
              <a:t>good</a:t>
            </a:r>
            <a:r>
              <a:rPr lang="es-MX" dirty="0"/>
              <a:t>, </a:t>
            </a:r>
            <a:r>
              <a:rPr lang="es-MX" dirty="0" err="1"/>
              <a:t>you’ll</a:t>
            </a:r>
            <a:r>
              <a:rPr lang="es-MX" dirty="0"/>
              <a:t> </a:t>
            </a:r>
            <a:r>
              <a:rPr lang="es-MX" dirty="0" err="1"/>
              <a:t>never</a:t>
            </a:r>
            <a:r>
              <a:rPr lang="es-MX" dirty="0"/>
              <a:t> </a:t>
            </a:r>
            <a:r>
              <a:rPr lang="es-MX" dirty="0" err="1"/>
              <a:t>take</a:t>
            </a:r>
            <a:r>
              <a:rPr lang="es-MX" dirty="0"/>
              <a:t> </a:t>
            </a:r>
            <a:r>
              <a:rPr lang="es-MX" dirty="0" err="1"/>
              <a:t>your</a:t>
            </a:r>
            <a:r>
              <a:rPr lang="es-MX" dirty="0"/>
              <a:t> </a:t>
            </a:r>
            <a:r>
              <a:rPr lang="es-MX" dirty="0" err="1"/>
              <a:t>clothes</a:t>
            </a:r>
            <a:r>
              <a:rPr lang="es-MX" dirty="0"/>
              <a:t> off”. Para aprovechar aún más esta idea, </a:t>
            </a:r>
            <a:r>
              <a:rPr lang="es-MX" dirty="0" err="1"/>
              <a:t>I’ll</a:t>
            </a:r>
            <a:r>
              <a:rPr lang="es-MX" dirty="0"/>
              <a:t> Be </a:t>
            </a:r>
            <a:r>
              <a:rPr lang="es-MX" dirty="0" err="1"/>
              <a:t>Denim</a:t>
            </a:r>
            <a:r>
              <a:rPr lang="es-MX" dirty="0"/>
              <a:t> va a lanzar una opción de personalización para que los usuarios puedan solicitar los </a:t>
            </a:r>
            <a:r>
              <a:rPr lang="es-MX" dirty="0" err="1"/>
              <a:t>jeans</a:t>
            </a:r>
            <a:r>
              <a:rPr lang="es-MX" dirty="0"/>
              <a:t> de forma personalizada a través de si tienda online</a:t>
            </a:r>
            <a:r>
              <a:rPr lang="es-MX" dirty="0" smtClean="0"/>
              <a:t>.</a:t>
            </a:r>
            <a:endParaRPr lang="es-MX" dirty="0"/>
          </a:p>
        </p:txBody>
      </p:sp>
    </p:spTree>
    <p:extLst>
      <p:ext uri="{BB962C8B-B14F-4D97-AF65-F5344CB8AC3E}">
        <p14:creationId xmlns:p14="http://schemas.microsoft.com/office/powerpoint/2010/main" val="188804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 de balance proyectado</a:t>
            </a:r>
            <a:br>
              <a:rPr lang="es-MX" dirty="0"/>
            </a:b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394666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noAutofit/>
          </a:bodyPr>
          <a:lstStyle/>
          <a:p>
            <a:pPr lvl="0"/>
            <a:r>
              <a:rPr lang="es-MX" sz="2000" dirty="0">
                <a:solidFill>
                  <a:prstClr val="black"/>
                </a:solidFill>
              </a:rPr>
              <a:t>La principal competencia viene de tres marcas principales: </a:t>
            </a:r>
            <a:r>
              <a:rPr lang="es-MX" sz="2000" dirty="0" err="1">
                <a:solidFill>
                  <a:prstClr val="black"/>
                </a:solidFill>
              </a:rPr>
              <a:t>Kuyichi</a:t>
            </a:r>
            <a:r>
              <a:rPr lang="es-MX" sz="2000" dirty="0">
                <a:solidFill>
                  <a:prstClr val="black"/>
                </a:solidFill>
              </a:rPr>
              <a:t>, </a:t>
            </a:r>
            <a:r>
              <a:rPr lang="es-MX" sz="2000" dirty="0" err="1">
                <a:solidFill>
                  <a:prstClr val="black"/>
                </a:solidFill>
              </a:rPr>
              <a:t>Hiut</a:t>
            </a:r>
            <a:r>
              <a:rPr lang="es-MX" sz="2000" dirty="0">
                <a:solidFill>
                  <a:prstClr val="black"/>
                </a:solidFill>
              </a:rPr>
              <a:t> </a:t>
            </a:r>
            <a:r>
              <a:rPr lang="es-MX" sz="2000" dirty="0" err="1">
                <a:solidFill>
                  <a:prstClr val="black"/>
                </a:solidFill>
              </a:rPr>
              <a:t>Denim</a:t>
            </a:r>
            <a:r>
              <a:rPr lang="es-MX" sz="2000" dirty="0">
                <a:solidFill>
                  <a:prstClr val="black"/>
                </a:solidFill>
              </a:rPr>
              <a:t> y </a:t>
            </a:r>
            <a:r>
              <a:rPr lang="es-MX" sz="2000" dirty="0" err="1">
                <a:solidFill>
                  <a:prstClr val="black"/>
                </a:solidFill>
              </a:rPr>
              <a:t>Nudie</a:t>
            </a:r>
            <a:r>
              <a:rPr lang="es-MX" sz="2000" dirty="0">
                <a:solidFill>
                  <a:prstClr val="black"/>
                </a:solidFill>
              </a:rPr>
              <a:t> </a:t>
            </a:r>
            <a:r>
              <a:rPr lang="es-MX" sz="2000" dirty="0" err="1">
                <a:solidFill>
                  <a:prstClr val="black"/>
                </a:solidFill>
              </a:rPr>
              <a:t>Jeans</a:t>
            </a:r>
            <a:r>
              <a:rPr lang="es-MX" sz="2000" dirty="0">
                <a:solidFill>
                  <a:prstClr val="black"/>
                </a:solidFill>
              </a:rPr>
              <a:t>, que también fabrican ropa de algodón orgánico. La propuesta de valor de marca y de diferenciación llega por ser una marca americana con imágenes patrióticas que muestra la manera de pensar de la marca y su preocupación por el medio ambiente.</a:t>
            </a:r>
          </a:p>
          <a:p>
            <a:pPr lvl="0"/>
            <a:r>
              <a:rPr lang="es-MX" sz="2000" dirty="0">
                <a:solidFill>
                  <a:prstClr val="black"/>
                </a:solidFill>
              </a:rPr>
              <a:t>De inicio, su estrategia de marketing tendrá enfoques analíticos impulsados por acciones SEO y búsqueda pagada, además del uso de medios como </a:t>
            </a:r>
            <a:r>
              <a:rPr lang="es-MX" sz="2000" dirty="0" err="1">
                <a:solidFill>
                  <a:prstClr val="black"/>
                </a:solidFill>
              </a:rPr>
              <a:t>Instagram</a:t>
            </a:r>
            <a:r>
              <a:rPr lang="es-MX" sz="2000" dirty="0">
                <a:solidFill>
                  <a:prstClr val="black"/>
                </a:solidFill>
              </a:rPr>
              <a:t>, Facebook, </a:t>
            </a:r>
            <a:r>
              <a:rPr lang="es-MX" sz="2000" dirty="0" err="1">
                <a:solidFill>
                  <a:prstClr val="black"/>
                </a:solidFill>
              </a:rPr>
              <a:t>Twitter</a:t>
            </a:r>
            <a:r>
              <a:rPr lang="es-MX" sz="2000" dirty="0">
                <a:solidFill>
                  <a:prstClr val="black"/>
                </a:solidFill>
              </a:rPr>
              <a:t> y </a:t>
            </a:r>
            <a:r>
              <a:rPr lang="es-MX" sz="2000" dirty="0" err="1">
                <a:solidFill>
                  <a:prstClr val="black"/>
                </a:solidFill>
              </a:rPr>
              <a:t>Pinterest</a:t>
            </a:r>
            <a:r>
              <a:rPr lang="es-MX" sz="2000" dirty="0">
                <a:solidFill>
                  <a:prstClr val="black"/>
                </a:solidFill>
              </a:rPr>
              <a:t>. El contenido generado por el usuario y el compromiso será clave para sus páginas de productos, que deben incluir fotos de </a:t>
            </a:r>
            <a:r>
              <a:rPr lang="es-MX" sz="2000" dirty="0" err="1">
                <a:solidFill>
                  <a:prstClr val="black"/>
                </a:solidFill>
              </a:rPr>
              <a:t>Instagram</a:t>
            </a:r>
            <a:r>
              <a:rPr lang="es-MX" sz="2000" dirty="0">
                <a:solidFill>
                  <a:prstClr val="black"/>
                </a:solidFill>
              </a:rPr>
              <a:t> y así promover el orgullo que los clientes tienen por los productos.</a:t>
            </a:r>
          </a:p>
          <a:p>
            <a:pPr lvl="0"/>
            <a:r>
              <a:rPr lang="es-MX" sz="2000" dirty="0">
                <a:solidFill>
                  <a:prstClr val="black"/>
                </a:solidFill>
              </a:rPr>
              <a:t>El algodón orgánico se obtiene de dos molinos, uno con base en Turquía y otro en Japón en donde se transforma el algodón en la prenda y se tiñe de colores naturales y se envía al socio comercial </a:t>
            </a:r>
            <a:r>
              <a:rPr lang="es-MX" sz="2000" dirty="0" err="1">
                <a:solidFill>
                  <a:prstClr val="black"/>
                </a:solidFill>
              </a:rPr>
              <a:t>DenimsR’US</a:t>
            </a:r>
            <a:r>
              <a:rPr lang="es-MX" sz="2000" dirty="0">
                <a:solidFill>
                  <a:prstClr val="black"/>
                </a:solidFill>
              </a:rPr>
              <a:t> en Los Ángeles. Día a día las operaciones se manejan en la oficina de Los Ángeles, planeando abrir una segunda oficina en Nueva York.</a:t>
            </a:r>
          </a:p>
          <a:p>
            <a:pPr lvl="0"/>
            <a:r>
              <a:rPr lang="es-MX" sz="2000" dirty="0">
                <a:solidFill>
                  <a:prstClr val="black"/>
                </a:solidFill>
              </a:rPr>
              <a:t>La compañía ha conseguido financiamiento gracias a sus dos fundadores, familia y amigos, junto con algo de inversión privada.</a:t>
            </a:r>
            <a:endParaRPr lang="es-MX" sz="2000" dirty="0">
              <a:solidFill>
                <a:prstClr val="black"/>
              </a:solidFill>
            </a:endParaRPr>
          </a:p>
        </p:txBody>
      </p:sp>
    </p:spTree>
    <p:extLst>
      <p:ext uri="{BB962C8B-B14F-4D97-AF65-F5344CB8AC3E}">
        <p14:creationId xmlns:p14="http://schemas.microsoft.com/office/powerpoint/2010/main" val="344069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Nuestra historia</a:t>
            </a:r>
            <a:br>
              <a:rPr lang="es-MX" dirty="0" smtClean="0"/>
            </a:br>
            <a:endParaRPr lang="es-MX" dirty="0"/>
          </a:p>
        </p:txBody>
      </p:sp>
      <p:sp>
        <p:nvSpPr>
          <p:cNvPr id="3" name="Marcador de contenido 2"/>
          <p:cNvSpPr>
            <a:spLocks noGrp="1"/>
          </p:cNvSpPr>
          <p:nvPr>
            <p:ph idx="1"/>
          </p:nvPr>
        </p:nvSpPr>
        <p:spPr/>
        <p:txBody>
          <a:bodyPr>
            <a:normAutofit fontScale="70000" lnSpcReduction="20000"/>
          </a:bodyPr>
          <a:lstStyle/>
          <a:p>
            <a:r>
              <a:rPr lang="es-MX" dirty="0" err="1" smtClean="0"/>
              <a:t>I’ll</a:t>
            </a:r>
            <a:r>
              <a:rPr lang="es-MX" dirty="0" smtClean="0"/>
              <a:t> </a:t>
            </a:r>
            <a:r>
              <a:rPr lang="es-MX" dirty="0"/>
              <a:t>Be </a:t>
            </a:r>
            <a:r>
              <a:rPr lang="es-MX" dirty="0" err="1"/>
              <a:t>Denim</a:t>
            </a:r>
            <a:r>
              <a:rPr lang="es-MX" dirty="0"/>
              <a:t> es una línea de ropa basada en Los Ángeles, enfocada en poner a la venta ropa de algodón orgánico de alta calidad. Fundada por la diseñadora Elena </a:t>
            </a:r>
            <a:r>
              <a:rPr lang="es-MX" dirty="0" err="1"/>
              <a:t>Horowitz</a:t>
            </a:r>
            <a:r>
              <a:rPr lang="es-MX" dirty="0"/>
              <a:t> y su socio James Foster en octubre del 2012, han pasado de operar del sótano de la casa de Elena a lanzar con éxito su tienda online, ampliando sus operaciones.</a:t>
            </a:r>
          </a:p>
          <a:p>
            <a:r>
              <a:rPr lang="es-MX" dirty="0"/>
              <a:t>Después de que ambos fundadores trabajaron durante años en la industria de la moda y las ventas al menudeo respectivamente, una cosa se hizo cada vez más clara: la industria de la moda estaba experimentando una fuerte crisis moral y ética. Con mano de obra barata siendo explotada de forma continua y con malas condiciones de trabajo en donde para fabricar el algodón se utiliza 25% más de agroquímicos con inimaginables insecticidas y pesticidas, Elena y James decidieron que era suficiente y debían hacer un cambio.</a:t>
            </a:r>
          </a:p>
          <a:p>
            <a:r>
              <a:rPr lang="es-MX" dirty="0"/>
              <a:t>La visión del dúo para </a:t>
            </a:r>
            <a:r>
              <a:rPr lang="es-MX" dirty="0" err="1"/>
              <a:t>I’ll</a:t>
            </a:r>
            <a:r>
              <a:rPr lang="es-MX" dirty="0"/>
              <a:t> Be </a:t>
            </a:r>
            <a:r>
              <a:rPr lang="es-MX" dirty="0" err="1"/>
              <a:t>Denim</a:t>
            </a:r>
            <a:r>
              <a:rPr lang="es-MX" dirty="0"/>
              <a:t> es sencilla,  es moda de algodón orgánico que se fabrica a nivel local, creado con la intención de ofrecer ropa que se ajuste cómodamente. Para lograr una gran visión, la empresa se compromete a proporcionar el mejor servicio al cliente, además de trabajar con fabricantes locales que orientan a detalle una promoción de moda ecológica.</a:t>
            </a:r>
          </a:p>
          <a:p>
            <a:r>
              <a:rPr lang="es-MX" dirty="0"/>
              <a:t>Los valores y principios rectores para la empresa están enfocados en “moda libre de culpa” (clientes que buscan comprar ropa de alta calidad a conciencia) “el </a:t>
            </a:r>
            <a:r>
              <a:rPr lang="es-MX" dirty="0" err="1"/>
              <a:t>denim</a:t>
            </a:r>
            <a:r>
              <a:rPr lang="es-MX" dirty="0"/>
              <a:t> está en los detalles” (se trabajan con las mejores fábricas de producción locales) y “eco no es una moda, es nuestra última oportunidad” (abastecimiento de algodón orgánico por proveedores orgánicos).</a:t>
            </a:r>
          </a:p>
          <a:p>
            <a:endParaRPr lang="es-MX" dirty="0"/>
          </a:p>
        </p:txBody>
      </p:sp>
    </p:spTree>
    <p:extLst>
      <p:ext uri="{BB962C8B-B14F-4D97-AF65-F5344CB8AC3E}">
        <p14:creationId xmlns:p14="http://schemas.microsoft.com/office/powerpoint/2010/main" val="101624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Estado actual de la empresa</a:t>
            </a:r>
            <a:br>
              <a:rPr lang="es-MX" dirty="0" smtClean="0"/>
            </a:br>
            <a:endParaRPr lang="es-MX" dirty="0"/>
          </a:p>
        </p:txBody>
      </p:sp>
      <p:sp>
        <p:nvSpPr>
          <p:cNvPr id="3" name="Marcador de contenido 2"/>
          <p:cNvSpPr>
            <a:spLocks noGrp="1"/>
          </p:cNvSpPr>
          <p:nvPr>
            <p:ph idx="1"/>
          </p:nvPr>
        </p:nvSpPr>
        <p:spPr/>
        <p:txBody>
          <a:bodyPr/>
          <a:lstStyle/>
          <a:p>
            <a:pPr marL="0" indent="0">
              <a:buNone/>
            </a:pPr>
            <a:r>
              <a:rPr lang="es-MX" dirty="0" err="1" smtClean="0"/>
              <a:t>I’ll</a:t>
            </a:r>
            <a:r>
              <a:rPr lang="es-MX" dirty="0" smtClean="0"/>
              <a:t> </a:t>
            </a:r>
            <a:r>
              <a:rPr lang="es-MX" dirty="0"/>
              <a:t>Be </a:t>
            </a:r>
            <a:r>
              <a:rPr lang="es-MX" dirty="0" err="1"/>
              <a:t>Denim</a:t>
            </a:r>
            <a:r>
              <a:rPr lang="es-MX" dirty="0"/>
              <a:t> se formó en octubre del 2012 y opera en asociación entre Elena </a:t>
            </a:r>
            <a:r>
              <a:rPr lang="es-MX" dirty="0" err="1"/>
              <a:t>Horowitz</a:t>
            </a:r>
            <a:r>
              <a:rPr lang="es-MX" dirty="0"/>
              <a:t> y James Foster. Todas las acciones de la compañía se llevan a cabo en alianza estratégica. Desde el abastecimiento, la fabricación y la venta de productos desde el sótano de Elena a la venta por medio de boutiques locales, la compañía ha crecido hasta tener su propia tienda online, una excelente relación con proveedores de algodón orgánico de primera calidad de Turquía y fabricantes locales de Los Ángeles. La compañía ha visto cómo sus ingresos se duplican cada mes.</a:t>
            </a:r>
          </a:p>
        </p:txBody>
      </p:sp>
    </p:spTree>
    <p:extLst>
      <p:ext uri="{BB962C8B-B14F-4D97-AF65-F5344CB8AC3E}">
        <p14:creationId xmlns:p14="http://schemas.microsoft.com/office/powerpoint/2010/main" val="15669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Objetivos de la empresa</a:t>
            </a:r>
            <a:br>
              <a:rPr lang="es-MX" dirty="0" smtClean="0"/>
            </a:br>
            <a:endParaRPr lang="es-MX" dirty="0"/>
          </a:p>
        </p:txBody>
      </p:sp>
      <p:sp>
        <p:nvSpPr>
          <p:cNvPr id="3" name="Marcador de contenido 2"/>
          <p:cNvSpPr>
            <a:spLocks noGrp="1"/>
          </p:cNvSpPr>
          <p:nvPr>
            <p:ph idx="1"/>
          </p:nvPr>
        </p:nvSpPr>
        <p:spPr>
          <a:xfrm>
            <a:off x="772297" y="1537301"/>
            <a:ext cx="10515600" cy="4351338"/>
          </a:xfrm>
        </p:spPr>
        <p:txBody>
          <a:bodyPr>
            <a:normAutofit fontScale="77500" lnSpcReduction="20000"/>
          </a:bodyPr>
          <a:lstStyle/>
          <a:p>
            <a:pPr marL="0" indent="0">
              <a:buNone/>
            </a:pPr>
            <a:r>
              <a:rPr lang="es-MX" dirty="0" err="1" smtClean="0"/>
              <a:t>I’ll</a:t>
            </a:r>
            <a:r>
              <a:rPr lang="es-MX" dirty="0" smtClean="0"/>
              <a:t> </a:t>
            </a:r>
            <a:r>
              <a:rPr lang="es-MX" dirty="0"/>
              <a:t>Be </a:t>
            </a:r>
            <a:r>
              <a:rPr lang="es-MX" dirty="0" err="1"/>
              <a:t>Denim</a:t>
            </a:r>
            <a:r>
              <a:rPr lang="es-MX" dirty="0"/>
              <a:t> actualmente comercializa </a:t>
            </a:r>
            <a:r>
              <a:rPr lang="es-MX" dirty="0" err="1"/>
              <a:t>jeans</a:t>
            </a:r>
            <a:r>
              <a:rPr lang="es-MX" dirty="0"/>
              <a:t> a través de una tienda online, bajo la plataforma de comercio electrónico </a:t>
            </a:r>
            <a:r>
              <a:rPr lang="es-MX" dirty="0" err="1"/>
              <a:t>Shopify</a:t>
            </a:r>
            <a:r>
              <a:rPr lang="es-MX" dirty="0"/>
              <a:t>, enviando mayormente a ciudades del sur de california y buscando penetrar el mercado de Nueva York. Otra adición esporádica de envío se genera al tener órdenes de </a:t>
            </a:r>
            <a:r>
              <a:rPr lang="es-MX" dirty="0" err="1"/>
              <a:t>Canada</a:t>
            </a:r>
            <a:r>
              <a:rPr lang="es-MX" dirty="0"/>
              <a:t>, específicamente Montreal y Toronto. </a:t>
            </a:r>
            <a:r>
              <a:rPr lang="es-MX" dirty="0" err="1"/>
              <a:t>Ademas</a:t>
            </a:r>
            <a:r>
              <a:rPr lang="es-MX" dirty="0"/>
              <a:t>, se tiene una alianza estratégica con dos boutiques que se enfocan en comercializar productos eco-</a:t>
            </a:r>
            <a:r>
              <a:rPr lang="es-MX" dirty="0" err="1"/>
              <a:t>friendly</a:t>
            </a:r>
            <a:r>
              <a:rPr lang="es-MX" dirty="0"/>
              <a:t> que luzcan y se ajusten al cliente. La compañía está enfocada en hacer crecer las ventas y operaciones a través de dos fases:</a:t>
            </a:r>
          </a:p>
          <a:p>
            <a:pPr marL="0" indent="0">
              <a:buNone/>
            </a:pPr>
            <a:r>
              <a:rPr lang="es-MX" b="1" dirty="0"/>
              <a:t>Fase 1 (dentro de 6 meses)</a:t>
            </a:r>
          </a:p>
          <a:p>
            <a:r>
              <a:rPr lang="es-MX" dirty="0"/>
              <a:t>Incrementar las ventas online en un 20% para final de año a través de contactos con </a:t>
            </a:r>
            <a:r>
              <a:rPr lang="es-MX" dirty="0" err="1"/>
              <a:t>influencers</a:t>
            </a:r>
            <a:r>
              <a:rPr lang="es-MX" dirty="0"/>
              <a:t> y tácticas de marketing en redes sociales</a:t>
            </a:r>
          </a:p>
          <a:p>
            <a:r>
              <a:rPr lang="es-MX" dirty="0"/>
              <a:t>Generar alianzas con 3 boutiques que compartan los valores de la marca y funcionen como canales de distribución</a:t>
            </a:r>
          </a:p>
          <a:p>
            <a:r>
              <a:rPr lang="es-MX" dirty="0"/>
              <a:t>Incrementar presencia online en Facebook, </a:t>
            </a:r>
            <a:r>
              <a:rPr lang="es-MX" dirty="0" err="1"/>
              <a:t>Twitter</a:t>
            </a:r>
            <a:r>
              <a:rPr lang="es-MX" dirty="0"/>
              <a:t>, </a:t>
            </a:r>
            <a:r>
              <a:rPr lang="es-MX" dirty="0" err="1"/>
              <a:t>Instagram</a:t>
            </a:r>
            <a:r>
              <a:rPr lang="es-MX" dirty="0"/>
              <a:t> y </a:t>
            </a:r>
            <a:r>
              <a:rPr lang="es-MX" dirty="0" err="1"/>
              <a:t>Pinterest</a:t>
            </a:r>
            <a:r>
              <a:rPr lang="es-MX" dirty="0"/>
              <a:t> en un 30%</a:t>
            </a:r>
          </a:p>
          <a:p>
            <a:r>
              <a:rPr lang="es-MX" dirty="0"/>
              <a:t>Construir una línea personalizada en donde el cliente tenga la posibilidad de crear sus propios </a:t>
            </a:r>
            <a:r>
              <a:rPr lang="es-MX" dirty="0" err="1"/>
              <a:t>jeans</a:t>
            </a:r>
            <a:r>
              <a:rPr lang="es-MX" dirty="0"/>
              <a:t> y chamarras</a:t>
            </a:r>
          </a:p>
        </p:txBody>
      </p:sp>
    </p:spTree>
    <p:extLst>
      <p:ext uri="{BB962C8B-B14F-4D97-AF65-F5344CB8AC3E}">
        <p14:creationId xmlns:p14="http://schemas.microsoft.com/office/powerpoint/2010/main" val="33380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54706"/>
            <a:ext cx="10515600" cy="4351338"/>
          </a:xfrm>
        </p:spPr>
        <p:txBody>
          <a:bodyPr>
            <a:normAutofit fontScale="92500"/>
          </a:bodyPr>
          <a:lstStyle/>
          <a:p>
            <a:pPr marL="0" indent="0">
              <a:buNone/>
            </a:pPr>
            <a:r>
              <a:rPr lang="es-MX" b="1" dirty="0"/>
              <a:t>Fase 2 (dentro de 12 meses)</a:t>
            </a:r>
          </a:p>
          <a:p>
            <a:r>
              <a:rPr lang="es-MX" dirty="0"/>
              <a:t>Explorar las posibilidades de comenzar a tener operaciones en tiendas físicas, a través de locales pop-up en la región de Los </a:t>
            </a:r>
            <a:r>
              <a:rPr lang="es-MX" dirty="0" err="1"/>
              <a:t>Angeles</a:t>
            </a:r>
            <a:endParaRPr lang="es-MX" dirty="0"/>
          </a:p>
          <a:p>
            <a:r>
              <a:rPr lang="es-MX" dirty="0"/>
              <a:t>Crear alianzas estratégicas con boutiques de Nueva York que funcionen como canal de distribución en el área</a:t>
            </a:r>
          </a:p>
          <a:p>
            <a:r>
              <a:rPr lang="es-MX" dirty="0"/>
              <a:t>Crear alianzas estratégicas con en Nueva York y sus alrededores para tener oportunidades de producción y operación de chamarras </a:t>
            </a:r>
            <a:r>
              <a:rPr lang="es-MX" dirty="0" err="1"/>
              <a:t>denim</a:t>
            </a:r>
            <a:r>
              <a:rPr lang="es-MX" dirty="0"/>
              <a:t>, próximo gran lanzamiento de la marca, e incrementar oportunidades en la región</a:t>
            </a:r>
          </a:p>
          <a:p>
            <a:r>
              <a:rPr lang="es-MX" dirty="0"/>
              <a:t>Inicial un programa en el que los clientes puedan depositar los </a:t>
            </a:r>
            <a:r>
              <a:rPr lang="es-MX" dirty="0" err="1"/>
              <a:t>jeans</a:t>
            </a:r>
            <a:r>
              <a:rPr lang="es-MX" dirty="0"/>
              <a:t> que ya no quieren y así reutilizarlos en la creación de nuevos </a:t>
            </a:r>
            <a:r>
              <a:rPr lang="es-MX" dirty="0" err="1"/>
              <a:t>jeans</a:t>
            </a:r>
            <a:endParaRPr lang="es-MX" dirty="0"/>
          </a:p>
        </p:txBody>
      </p:sp>
    </p:spTree>
    <p:extLst>
      <p:ext uri="{BB962C8B-B14F-4D97-AF65-F5344CB8AC3E}">
        <p14:creationId xmlns:p14="http://schemas.microsoft.com/office/powerpoint/2010/main" val="58303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equipo</a:t>
            </a:r>
            <a:br>
              <a:rPr lang="es-MX" dirty="0" smtClean="0"/>
            </a:br>
            <a:endParaRPr lang="es-MX" dirty="0"/>
          </a:p>
        </p:txBody>
      </p:sp>
      <p:sp>
        <p:nvSpPr>
          <p:cNvPr id="3" name="Marcador de contenido 2"/>
          <p:cNvSpPr>
            <a:spLocks noGrp="1"/>
          </p:cNvSpPr>
          <p:nvPr>
            <p:ph idx="1"/>
          </p:nvPr>
        </p:nvSpPr>
        <p:spPr/>
        <p:txBody>
          <a:bodyPr>
            <a:normAutofit fontScale="85000" lnSpcReduction="20000"/>
          </a:bodyPr>
          <a:lstStyle/>
          <a:p>
            <a:r>
              <a:rPr lang="es-MX" dirty="0" smtClean="0"/>
              <a:t>Elena </a:t>
            </a:r>
            <a:r>
              <a:rPr lang="es-MX" dirty="0" err="1"/>
              <a:t>Horowitz</a:t>
            </a:r>
            <a:r>
              <a:rPr lang="es-MX" dirty="0"/>
              <a:t> es una diseñadora de moda bastante conocida que se graduó de la escuela de diseño de Rhode Island y trabajo con marcas como J. </a:t>
            </a:r>
            <a:r>
              <a:rPr lang="es-MX" dirty="0" err="1"/>
              <a:t>Crew</a:t>
            </a:r>
            <a:r>
              <a:rPr lang="es-MX" dirty="0"/>
              <a:t>, GAP y </a:t>
            </a:r>
            <a:r>
              <a:rPr lang="es-MX" dirty="0" err="1"/>
              <a:t>Levi’s</a:t>
            </a:r>
            <a:r>
              <a:rPr lang="es-MX" dirty="0"/>
              <a:t> por los últimos 15 años. La velocidad con la que la mayoría de las marcas trabajan y ese instinto eco-</a:t>
            </a:r>
            <a:r>
              <a:rPr lang="es-MX" dirty="0" err="1"/>
              <a:t>friendly</a:t>
            </a:r>
            <a:r>
              <a:rPr lang="es-MX" dirty="0"/>
              <a:t> significa una excelente producción, por lo que ella decidió renunciar a su trabajo y comenzar </a:t>
            </a:r>
            <a:r>
              <a:rPr lang="es-MX" dirty="0" err="1"/>
              <a:t>I’ll</a:t>
            </a:r>
            <a:r>
              <a:rPr lang="es-MX" dirty="0"/>
              <a:t> Be </a:t>
            </a:r>
            <a:r>
              <a:rPr lang="es-MX" dirty="0" err="1"/>
              <a:t>Denim</a:t>
            </a:r>
            <a:r>
              <a:rPr lang="es-MX" dirty="0"/>
              <a:t>. Su puesto es </a:t>
            </a:r>
            <a:r>
              <a:rPr lang="es-MX" dirty="0" err="1"/>
              <a:t>Chief</a:t>
            </a:r>
            <a:r>
              <a:rPr lang="es-MX" dirty="0"/>
              <a:t> </a:t>
            </a:r>
            <a:r>
              <a:rPr lang="es-MX" dirty="0" err="1"/>
              <a:t>Design</a:t>
            </a:r>
            <a:r>
              <a:rPr lang="es-MX" dirty="0"/>
              <a:t> </a:t>
            </a:r>
            <a:r>
              <a:rPr lang="es-MX" dirty="0" err="1"/>
              <a:t>Officer</a:t>
            </a:r>
            <a:r>
              <a:rPr lang="es-MX" dirty="0"/>
              <a:t> (CDO) y trabaja junto con su socio para asegurar la calidad de los productos.</a:t>
            </a:r>
          </a:p>
          <a:p>
            <a:r>
              <a:rPr lang="es-MX" dirty="0"/>
              <a:t>James Foster dejo la Universidad de Berkeley después de descubrir que había tenido éxito su primera tienda online, en la que vendía fertilizantes y equipo de jardinería. Después de esto, trabajo en diferentes puestos del departamento de operaciones de varias compañías de comercio electrónico, hasta que conoció a Elena en una fiesta. Ambos discutieron la situación que pasaban muchas marcas tradicionales y decidieron combinar fuerzas para lanzar su propia marca. El tiene el puesto de </a:t>
            </a:r>
            <a:r>
              <a:rPr lang="es-MX" dirty="0" err="1"/>
              <a:t>Chief</a:t>
            </a:r>
            <a:r>
              <a:rPr lang="es-MX" dirty="0"/>
              <a:t> </a:t>
            </a:r>
            <a:r>
              <a:rPr lang="es-MX" dirty="0" err="1"/>
              <a:t>Executive</a:t>
            </a:r>
            <a:r>
              <a:rPr lang="es-MX" dirty="0"/>
              <a:t> </a:t>
            </a:r>
            <a:r>
              <a:rPr lang="es-MX" dirty="0" err="1"/>
              <a:t>Officer</a:t>
            </a:r>
            <a:r>
              <a:rPr lang="es-MX" dirty="0"/>
              <a:t> (CEO) y busca generar relaciones con proveedores, negocios de logística y estrategias de alianzas.</a:t>
            </a:r>
          </a:p>
          <a:p>
            <a:endParaRPr lang="es-MX" dirty="0"/>
          </a:p>
        </p:txBody>
      </p:sp>
    </p:spTree>
    <p:extLst>
      <p:ext uri="{BB962C8B-B14F-4D97-AF65-F5344CB8AC3E}">
        <p14:creationId xmlns:p14="http://schemas.microsoft.com/office/powerpoint/2010/main" val="129569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i="0" dirty="0" smtClean="0">
                <a:solidFill>
                  <a:srgbClr val="212B35"/>
                </a:solidFill>
                <a:effectLst/>
                <a:latin typeface="ShopifySans"/>
              </a:rPr>
              <a:t>Tamaño del mercado y desarrollo</a:t>
            </a:r>
            <a:br>
              <a:rPr lang="es-MX" b="0" i="0" dirty="0" smtClean="0">
                <a:solidFill>
                  <a:srgbClr val="212B35"/>
                </a:solidFill>
                <a:effectLst/>
                <a:latin typeface="ShopifySans"/>
              </a:rPr>
            </a:br>
            <a:endParaRPr lang="es-MX" dirty="0"/>
          </a:p>
        </p:txBody>
      </p:sp>
      <p:sp>
        <p:nvSpPr>
          <p:cNvPr id="3" name="Marcador de contenido 2"/>
          <p:cNvSpPr>
            <a:spLocks noGrp="1"/>
          </p:cNvSpPr>
          <p:nvPr>
            <p:ph idx="1"/>
          </p:nvPr>
        </p:nvSpPr>
        <p:spPr/>
        <p:txBody>
          <a:bodyPr>
            <a:normAutofit fontScale="77500" lnSpcReduction="20000"/>
          </a:bodyPr>
          <a:lstStyle/>
          <a:p>
            <a:r>
              <a:rPr lang="es-MX" b="0" i="0" dirty="0" smtClean="0">
                <a:solidFill>
                  <a:srgbClr val="2A2C2E"/>
                </a:solidFill>
                <a:effectLst/>
                <a:latin typeface="ShopifySans"/>
              </a:rPr>
              <a:t>Un reciente reporte de producción de ropa </a:t>
            </a:r>
            <a:r>
              <a:rPr lang="es-MX" b="0" i="0" dirty="0" err="1" smtClean="0">
                <a:solidFill>
                  <a:srgbClr val="2A2C2E"/>
                </a:solidFill>
                <a:effectLst/>
                <a:latin typeface="ShopifySans"/>
              </a:rPr>
              <a:t>denim</a:t>
            </a:r>
            <a:r>
              <a:rPr lang="es-MX" b="0" i="0" dirty="0" smtClean="0">
                <a:solidFill>
                  <a:srgbClr val="2A2C2E"/>
                </a:solidFill>
                <a:effectLst/>
                <a:latin typeface="ShopifySans"/>
              </a:rPr>
              <a:t> a nivel global del 2011 al 2012, realizado por denimandjeans.com encontró que en el 2007 el mundo de los </a:t>
            </a:r>
            <a:r>
              <a:rPr lang="es-MX" b="0" i="0" dirty="0" err="1" smtClean="0">
                <a:solidFill>
                  <a:srgbClr val="2A2C2E"/>
                </a:solidFill>
                <a:effectLst/>
                <a:latin typeface="ShopifySans"/>
              </a:rPr>
              <a:t>jeans</a:t>
            </a:r>
            <a:r>
              <a:rPr lang="es-MX" b="0" i="0" dirty="0" smtClean="0">
                <a:solidFill>
                  <a:srgbClr val="2A2C2E"/>
                </a:solidFill>
                <a:effectLst/>
                <a:latin typeface="ShopifySans"/>
              </a:rPr>
              <a:t> se estimó en $51.6 billones y para el 2014 logró $56.2 billones. Este reporte también revelo que en Norte América se consume un estimado de 39% de compra </a:t>
            </a:r>
            <a:r>
              <a:rPr lang="es-MX" b="0" i="0" dirty="0" err="1" smtClean="0">
                <a:solidFill>
                  <a:srgbClr val="2A2C2E"/>
                </a:solidFill>
                <a:effectLst/>
                <a:latin typeface="ShopifySans"/>
              </a:rPr>
              <a:t>denim</a:t>
            </a:r>
            <a:r>
              <a:rPr lang="es-MX" b="0" i="0" dirty="0" smtClean="0">
                <a:solidFill>
                  <a:srgbClr val="2A2C2E"/>
                </a:solidFill>
                <a:effectLst/>
                <a:latin typeface="ShopifySans"/>
              </a:rPr>
              <a:t> a nivel mundial, mientras que el 50% de producción está en Asia, específicamente en países como China, India, Turquía, </a:t>
            </a:r>
            <a:r>
              <a:rPr lang="es-MX" b="0" i="0" dirty="0" err="1" smtClean="0">
                <a:solidFill>
                  <a:srgbClr val="2A2C2E"/>
                </a:solidFill>
                <a:effectLst/>
                <a:latin typeface="ShopifySans"/>
              </a:rPr>
              <a:t>Pakistan</a:t>
            </a:r>
            <a:r>
              <a:rPr lang="es-MX" b="0" i="0" dirty="0" smtClean="0">
                <a:solidFill>
                  <a:srgbClr val="2A2C2E"/>
                </a:solidFill>
                <a:effectLst/>
                <a:latin typeface="ShopifySans"/>
              </a:rPr>
              <a:t> y Bangladesh.</a:t>
            </a:r>
          </a:p>
          <a:p>
            <a:r>
              <a:rPr lang="es-MX" b="0" i="0" dirty="0" smtClean="0">
                <a:solidFill>
                  <a:srgbClr val="2A2C2E"/>
                </a:solidFill>
                <a:effectLst/>
                <a:latin typeface="ShopifySans"/>
              </a:rPr>
              <a:t>Otro reporte que se enfoca exclusivamente en los hábitos de consumo de ropa </a:t>
            </a:r>
            <a:r>
              <a:rPr lang="es-MX" b="0" i="0" dirty="0" err="1" smtClean="0">
                <a:solidFill>
                  <a:srgbClr val="2A2C2E"/>
                </a:solidFill>
                <a:effectLst/>
                <a:latin typeface="ShopifySans"/>
              </a:rPr>
              <a:t>denim</a:t>
            </a:r>
            <a:r>
              <a:rPr lang="es-MX" b="0" i="0" dirty="0" smtClean="0">
                <a:solidFill>
                  <a:srgbClr val="2A2C2E"/>
                </a:solidFill>
                <a:effectLst/>
                <a:latin typeface="ShopifySans"/>
              </a:rPr>
              <a:t> en Estados Unidos encontró que en promedio el consumidor tiene 15 prendas </a:t>
            </a:r>
            <a:r>
              <a:rPr lang="es-MX" b="0" i="0" dirty="0" err="1" smtClean="0">
                <a:solidFill>
                  <a:srgbClr val="2A2C2E"/>
                </a:solidFill>
                <a:effectLst/>
                <a:latin typeface="ShopifySans"/>
              </a:rPr>
              <a:t>denim</a:t>
            </a:r>
            <a:r>
              <a:rPr lang="es-MX" b="0" i="0" dirty="0" smtClean="0">
                <a:solidFill>
                  <a:srgbClr val="2A2C2E"/>
                </a:solidFill>
                <a:effectLst/>
                <a:latin typeface="ShopifySans"/>
              </a:rPr>
              <a:t>, 7 de las cuales son </a:t>
            </a:r>
            <a:r>
              <a:rPr lang="es-MX" b="0" i="0" dirty="0" err="1" smtClean="0">
                <a:solidFill>
                  <a:srgbClr val="2A2C2E"/>
                </a:solidFill>
                <a:effectLst/>
                <a:latin typeface="ShopifySans"/>
              </a:rPr>
              <a:t>jeans</a:t>
            </a:r>
            <a:r>
              <a:rPr lang="es-MX" b="0" i="0" dirty="0" smtClean="0">
                <a:solidFill>
                  <a:srgbClr val="2A2C2E"/>
                </a:solidFill>
                <a:effectLst/>
                <a:latin typeface="ShopifySans"/>
              </a:rPr>
              <a:t>. En general y en toda a ropa, los </a:t>
            </a:r>
            <a:r>
              <a:rPr lang="es-MX" b="0" i="0" dirty="0" err="1" smtClean="0">
                <a:solidFill>
                  <a:srgbClr val="2A2C2E"/>
                </a:solidFill>
                <a:effectLst/>
                <a:latin typeface="ShopifySans"/>
              </a:rPr>
              <a:t>jeans</a:t>
            </a:r>
            <a:r>
              <a:rPr lang="es-MX" b="0" i="0" dirty="0" smtClean="0">
                <a:solidFill>
                  <a:srgbClr val="2A2C2E"/>
                </a:solidFill>
                <a:effectLst/>
                <a:latin typeface="ShopifySans"/>
              </a:rPr>
              <a:t> ocupan 17% de las prendas en total, lo que explica porque continua siendo la prenda más vendida en el mundo.</a:t>
            </a:r>
          </a:p>
          <a:p>
            <a:r>
              <a:rPr lang="es-MX" b="0" i="0" dirty="0" smtClean="0">
                <a:solidFill>
                  <a:srgbClr val="2A2C2E"/>
                </a:solidFill>
                <a:effectLst/>
                <a:latin typeface="ShopifySans"/>
              </a:rPr>
              <a:t>Sin embargo, cuando se trata del comportamiento del consumidor y las tendencias en Estados Unidos,  66% de los clientes mencionan que la principal razón por la que compran un producto es por el renombre de la marca, 73% prefieren comprar la misma marca que han consumido por años, mostrando que los hombres son mucho más leales (64%) que las mujeres (45%).</a:t>
            </a:r>
          </a:p>
          <a:p>
            <a:endParaRPr lang="es-MX" dirty="0"/>
          </a:p>
        </p:txBody>
      </p:sp>
    </p:spTree>
    <p:extLst>
      <p:ext uri="{BB962C8B-B14F-4D97-AF65-F5344CB8AC3E}">
        <p14:creationId xmlns:p14="http://schemas.microsoft.com/office/powerpoint/2010/main" val="25969769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2441</Words>
  <Application>Microsoft Office PowerPoint</Application>
  <PresentationFormat>Panorámica</PresentationFormat>
  <Paragraphs>71</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ShopifySans</vt:lpstr>
      <vt:lpstr>Wingdings</vt:lpstr>
      <vt:lpstr>Tema de Office</vt:lpstr>
      <vt:lpstr>Plan de Negocios</vt:lpstr>
      <vt:lpstr>Resumen ejecutivo </vt:lpstr>
      <vt:lpstr>Presentación de PowerPoint</vt:lpstr>
      <vt:lpstr>Nuestra historia </vt:lpstr>
      <vt:lpstr>Estado actual de la empresa </vt:lpstr>
      <vt:lpstr>Objetivos de la empresa </vt:lpstr>
      <vt:lpstr>Presentación de PowerPoint</vt:lpstr>
      <vt:lpstr>El equipo </vt:lpstr>
      <vt:lpstr>Tamaño del mercado y desarrollo </vt:lpstr>
      <vt:lpstr>Presentación de PowerPoint</vt:lpstr>
      <vt:lpstr>Competencia </vt:lpstr>
      <vt:lpstr>Diferencia de marca y propuesta de valor </vt:lpstr>
      <vt:lpstr>Mercado meta </vt:lpstr>
      <vt:lpstr>Presentación de PowerPoint</vt:lpstr>
      <vt:lpstr>Presentación de PowerPoint</vt:lpstr>
      <vt:lpstr>Plan de marketing </vt:lpstr>
      <vt:lpstr>Operaciones diarias </vt:lpstr>
      <vt:lpstr>Plan financiero </vt:lpstr>
      <vt:lpstr>Presentación de PowerPoint</vt:lpstr>
      <vt:lpstr>Hoja de balance proyectado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Negocios</dc:title>
  <dc:creator>Windows User</dc:creator>
  <cp:lastModifiedBy>Windows User</cp:lastModifiedBy>
  <cp:revision>9</cp:revision>
  <dcterms:created xsi:type="dcterms:W3CDTF">2018-07-31T13:11:32Z</dcterms:created>
  <dcterms:modified xsi:type="dcterms:W3CDTF">2018-07-31T13:55:06Z</dcterms:modified>
</cp:coreProperties>
</file>