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0"/>
  </p:notesMasterIdLst>
  <p:handoutMasterIdLst>
    <p:handoutMasterId r:id="rId21"/>
  </p:handoutMasterIdLst>
  <p:sldIdLst>
    <p:sldId id="813" r:id="rId3"/>
    <p:sldId id="802" r:id="rId4"/>
    <p:sldId id="814" r:id="rId5"/>
    <p:sldId id="815" r:id="rId6"/>
    <p:sldId id="816" r:id="rId7"/>
    <p:sldId id="817" r:id="rId8"/>
    <p:sldId id="818" r:id="rId9"/>
    <p:sldId id="819" r:id="rId10"/>
    <p:sldId id="820" r:id="rId11"/>
    <p:sldId id="821" r:id="rId12"/>
    <p:sldId id="822" r:id="rId13"/>
    <p:sldId id="827" r:id="rId14"/>
    <p:sldId id="828" r:id="rId15"/>
    <p:sldId id="823" r:id="rId16"/>
    <p:sldId id="824" r:id="rId17"/>
    <p:sldId id="825" r:id="rId18"/>
    <p:sldId id="826" r:id="rId19"/>
  </p:sldIdLst>
  <p:sldSz cx="9144000" cy="6858000" type="letter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3" autoAdjust="0"/>
    <p:restoredTop sz="87367" autoAdjust="0"/>
  </p:normalViewPr>
  <p:slideViewPr>
    <p:cSldViewPr snapToGrid="0">
      <p:cViewPr varScale="1">
        <p:scale>
          <a:sx n="68" d="100"/>
          <a:sy n="68" d="100"/>
        </p:scale>
        <p:origin x="15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46" y="-90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2C86B4-C7AB-68AC-BF0E-14680B203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F1F7F5-0B16-BABB-4B4A-2A43EE85C7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8CEF1F7-C2B1-3DC4-DB76-6A2E801D96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F704D54-69E9-63CD-1C78-027FE8FA3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81EE2F2-4357-B44D-5301-2CD1DB8628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62E26A2-CA5E-B7F1-28F4-38E56F608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u="none">
                <a:solidFill>
                  <a:schemeClr val="tx1"/>
                </a:solidFill>
              </a:defRPr>
            </a:lvl1pPr>
          </a:lstStyle>
          <a:p>
            <a:fld id="{4542C6A9-7BA6-4241-A1C1-CFEB5F1DBE8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D73C5E6-8B45-5B3F-9C0F-5135EBC13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09638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7FED97B-3B77-4CE2-84B0-AC6B0773E7E0}" type="slidenum">
              <a:rPr lang="zh-TW" altLang="en-US" sz="1000" u="none">
                <a:solidFill>
                  <a:schemeClr val="tx1"/>
                </a:solidFill>
              </a:rPr>
              <a:pPr/>
              <a:t>1</a:t>
            </a:fld>
            <a:endParaRPr lang="en-US" altLang="zh-TW" sz="1000" u="none">
              <a:solidFill>
                <a:schemeClr val="tx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A6C8D87-0BCE-2153-DD0C-ACDDFB3A2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A9E1E88-9D8A-E34C-0A78-4C9F0C093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32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2C6A9-7BA6-4241-A1C1-CFEB5F1DBE87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46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4156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2807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3001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350839"/>
            <a:ext cx="7904285" cy="4143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5391"/>
            <a:ext cx="4044462" cy="5177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2338" y="1295391"/>
            <a:ext cx="4044462" cy="51860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265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82391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300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421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038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06101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01244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 2" pitchFamily="18" charset="2"/>
              <a:buChar char="©"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75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88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52940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6768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304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406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5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355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41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24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3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809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8496030-A65B-325E-1F09-E442ACA82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295400"/>
            <a:ext cx="8570912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5858A546-5223-A1E1-96B9-DBA089F92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228600"/>
            <a:ext cx="7918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Line 9">
            <a:extLst>
              <a:ext uri="{FF2B5EF4-FFF2-40B4-BE49-F238E27FC236}">
                <a16:creationId xmlns:a16="http://schemas.microsoft.com/office/drawing/2014/main" id="{96C6A4B5-696D-2A7A-E4D6-AE8E4A2661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984250"/>
            <a:ext cx="915035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029" name="Line 10">
            <a:extLst>
              <a:ext uri="{FF2B5EF4-FFF2-40B4-BE49-F238E27FC236}">
                <a16:creationId xmlns:a16="http://schemas.microsoft.com/office/drawing/2014/main" id="{ECC7A3F0-D252-FF43-E8CD-12E9AEA263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1039813"/>
            <a:ext cx="91503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030" name="Line 11">
            <a:extLst>
              <a:ext uri="{FF2B5EF4-FFF2-40B4-BE49-F238E27FC236}">
                <a16:creationId xmlns:a16="http://schemas.microsoft.com/office/drawing/2014/main" id="{042E0D8B-FC38-515D-971A-59EFDD7B64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9525" y="1058863"/>
            <a:ext cx="9151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2BBF0A9-9ACE-79DC-7383-F052D3197B7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27D1B74-0A3D-42BD-A7EA-F772DF0DAED3}" type="slidenum">
              <a:rPr lang="en-US" altLang="tr-TR"/>
              <a:pPr/>
              <a:t>‹#›</a:t>
            </a:fld>
            <a:endParaRPr lang="en-US" altLang="tr-TR"/>
          </a:p>
        </p:txBody>
      </p:sp>
      <p:pic>
        <p:nvPicPr>
          <p:cNvPr id="1032" name="8 Resim" descr="iyte-logo.png">
            <a:extLst>
              <a:ext uri="{FF2B5EF4-FFF2-40B4-BE49-F238E27FC236}">
                <a16:creationId xmlns:a16="http://schemas.microsoft.com/office/drawing/2014/main" id="{9EC669A4-8C1E-876F-2170-A91BDD4ED8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33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 2" panose="05020102010507070707" pitchFamily="18" charset="2"/>
        <a:buChar char="©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Times New Roman" panose="02020603050405020304" pitchFamily="18" charset="0"/>
        <a:buChar char="»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Book Antiqua" panose="02040602050305030304" pitchFamily="18" charset="0"/>
        <a:buChar char="−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080681D7-C670-40E1-6C01-9AF190AA15D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" y="215900"/>
            <a:ext cx="8478838" cy="6173788"/>
            <a:chOff x="0" y="0"/>
            <a:chExt cx="5341" cy="3889"/>
          </a:xfrm>
        </p:grpSpPr>
        <p:sp>
          <p:nvSpPr>
            <p:cNvPr id="2055" name="Freeform 8">
              <a:extLst>
                <a:ext uri="{FF2B5EF4-FFF2-40B4-BE49-F238E27FC236}">
                  <a16:creationId xmlns:a16="http://schemas.microsoft.com/office/drawing/2014/main" id="{1345DBFB-D1FC-A8CA-EF7B-4577EC8F900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2056" name="Freeform 9">
              <a:extLst>
                <a:ext uri="{FF2B5EF4-FFF2-40B4-BE49-F238E27FC236}">
                  <a16:creationId xmlns:a16="http://schemas.microsoft.com/office/drawing/2014/main" id="{59B6C119-5257-A2C7-B019-D27E57AF1F3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2057" name="Freeform 10">
              <a:extLst>
                <a:ext uri="{FF2B5EF4-FFF2-40B4-BE49-F238E27FC236}">
                  <a16:creationId xmlns:a16="http://schemas.microsoft.com/office/drawing/2014/main" id="{3A6D52CD-7368-6A04-9461-EA326838288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2058" name="Freeform 11">
              <a:extLst>
                <a:ext uri="{FF2B5EF4-FFF2-40B4-BE49-F238E27FC236}">
                  <a16:creationId xmlns:a16="http://schemas.microsoft.com/office/drawing/2014/main" id="{1A02784A-25C9-CF0A-ECDF-3CD5772AF87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2051" name="Rectangle 12">
            <a:extLst>
              <a:ext uri="{FF2B5EF4-FFF2-40B4-BE49-F238E27FC236}">
                <a16:creationId xmlns:a16="http://schemas.microsoft.com/office/drawing/2014/main" id="{E554A92C-172B-A433-9795-DD219458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320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4400" i="0" u="none">
                <a:solidFill>
                  <a:schemeClr val="tx2"/>
                </a:solidFill>
                <a:latin typeface="Book Antiqua" pitchFamily="18" charset="0"/>
              </a:rPr>
              <a:t>Click to edit Master title style</a:t>
            </a:r>
          </a:p>
        </p:txBody>
      </p:sp>
      <p:sp>
        <p:nvSpPr>
          <p:cNvPr id="2052" name="Rectangle 13">
            <a:extLst>
              <a:ext uri="{FF2B5EF4-FFF2-40B4-BE49-F238E27FC236}">
                <a16:creationId xmlns:a16="http://schemas.microsoft.com/office/drawing/2014/main" id="{5A50E596-5746-7E10-2108-023E76DF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195763"/>
            <a:ext cx="6400800" cy="17160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kumimoji="1" lang="en-US" altLang="zh-TW" sz="3200" i="0" u="none">
                <a:solidFill>
                  <a:schemeClr val="tx1"/>
                </a:solidFill>
                <a:latin typeface="Book Antiqua" pitchFamily="18" charset="0"/>
              </a:rPr>
              <a:t>Click to edit Master subtitle style</a:t>
            </a:r>
          </a:p>
        </p:txBody>
      </p:sp>
      <p:sp>
        <p:nvSpPr>
          <p:cNvPr id="2053" name="Rectangle 24">
            <a:extLst>
              <a:ext uri="{FF2B5EF4-FFF2-40B4-BE49-F238E27FC236}">
                <a16:creationId xmlns:a16="http://schemas.microsoft.com/office/drawing/2014/main" id="{50F93B55-CED6-1527-8D15-A3C5F7033E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67775" y="6570663"/>
            <a:ext cx="206375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4CCA1B7-2CB5-48D2-899A-0BAE018FDA85}" type="slidenum">
              <a:rPr lang="zh-TW" altLang="en-US" u="none">
                <a:solidFill>
                  <a:schemeClr val="tx1"/>
                </a:solidFill>
              </a:rPr>
              <a:pPr/>
              <a:t>‹#›</a:t>
            </a:fld>
            <a:endParaRPr lang="en-US" altLang="zh-TW" u="none">
              <a:solidFill>
                <a:schemeClr val="tx1"/>
              </a:solidFill>
            </a:endParaRPr>
          </a:p>
        </p:txBody>
      </p:sp>
      <p:sp>
        <p:nvSpPr>
          <p:cNvPr id="2054" name="Rectangle 25">
            <a:extLst>
              <a:ext uri="{FF2B5EF4-FFF2-40B4-BE49-F238E27FC236}">
                <a16:creationId xmlns:a16="http://schemas.microsoft.com/office/drawing/2014/main" id="{F2F09E97-0B43-E747-94B9-E0FE33D09F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363" y="6572250"/>
            <a:ext cx="631825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F03480F9-0027-484E-8616-B4184CFACBD9}" type="datetime1">
              <a:rPr lang="en-US" altLang="zh-TW" u="none" smtClean="0">
                <a:solidFill>
                  <a:schemeClr val="tx1"/>
                </a:solidFill>
              </a:rPr>
              <a:pPr>
                <a:defRPr/>
              </a:pPr>
              <a:t>6/12/2024</a:t>
            </a:fld>
            <a:endParaRPr lang="en-US" altLang="zh-TW" u="none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56C38CA-7FBD-C3FB-DD5F-14D204D29B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575" y="1782763"/>
            <a:ext cx="7772400" cy="19986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tr-TR" altLang="en-150" sz="4400" dirty="0" err="1"/>
              <a:t>Joint</a:t>
            </a:r>
            <a:r>
              <a:rPr lang="tr-TR" altLang="en-150" sz="4400" dirty="0"/>
              <a:t> </a:t>
            </a:r>
            <a:r>
              <a:rPr lang="tr-TR" altLang="en-150" sz="4400" dirty="0" err="1"/>
              <a:t>Communication</a:t>
            </a:r>
            <a:r>
              <a:rPr lang="tr-TR" altLang="en-150" sz="4400" dirty="0"/>
              <a:t> and </a:t>
            </a:r>
            <a:r>
              <a:rPr lang="tr-TR" altLang="en-150" sz="4400" dirty="0" err="1"/>
              <a:t>Sensing</a:t>
            </a:r>
            <a:r>
              <a:rPr lang="tr-TR" altLang="en-150" sz="4400" dirty="0"/>
              <a:t> </a:t>
            </a:r>
            <a:r>
              <a:rPr lang="tr-TR" altLang="en-150" sz="4400" dirty="0" err="1"/>
              <a:t>for</a:t>
            </a:r>
            <a:r>
              <a:rPr lang="tr-TR" altLang="en-150" sz="4400" dirty="0"/>
              <a:t> NOMA </a:t>
            </a:r>
            <a:r>
              <a:rPr lang="tr-TR" altLang="en-150" sz="4400" dirty="0" err="1"/>
              <a:t>Systems</a:t>
            </a:r>
            <a:endParaRPr lang="en-US" altLang="zh-TW" sz="4400" dirty="0">
              <a:cs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A6825EA-75CF-DABE-1FFA-227F2C79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79375"/>
            <a:ext cx="7772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spcAft>
                <a:spcPts val="600"/>
              </a:spcAft>
              <a:defRPr/>
            </a:pPr>
            <a:r>
              <a:rPr kumimoji="1" lang="tr-TR" altLang="zh-TW" sz="4400" i="0" u="none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EE492-PROJECT</a:t>
            </a:r>
            <a:endParaRPr kumimoji="1" lang="en-US" altLang="zh-TW" sz="4400" i="0" u="none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796AF3DB-2CEA-E177-1C15-F649CB35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384675"/>
            <a:ext cx="544195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 dirty="0">
              <a:latin typeface="+mj-lt"/>
            </a:endParaRPr>
          </a:p>
          <a:p>
            <a:pPr algn="ctr" eaLnBrk="1" hangingPunct="1">
              <a:defRPr/>
            </a:pPr>
            <a:r>
              <a:rPr kumimoji="1" lang="tr-TR" altLang="tr-TR" sz="2800" b="1" i="0" u="none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Emre SENGİR / 270206023</a:t>
            </a:r>
          </a:p>
          <a:p>
            <a:pPr algn="ctr" eaLnBrk="1" hangingPunct="1">
              <a:defRPr/>
            </a:pPr>
            <a:r>
              <a:rPr kumimoji="1" lang="tr-TR" altLang="tr-TR" sz="2800" b="1" i="0" u="none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tr-TR" sz="2800" b="1" i="0" u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Berna ÖZBEK</a:t>
            </a:r>
            <a:endParaRPr lang="en-US" sz="2800" b="1" i="0" u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en-US" altLang="tr-TR" sz="2800" i="0" u="none" dirty="0">
              <a:solidFill>
                <a:schemeClr val="bg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76D5A-7894-9ACF-F313-F432C62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15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DD6D508-17F3-01A3-98B3-327EB4AD2809}"/>
              </a:ext>
            </a:extLst>
          </p:cNvPr>
          <p:cNvSpPr txBox="1"/>
          <p:nvPr/>
        </p:nvSpPr>
        <p:spPr>
          <a:xfrm>
            <a:off x="643467" y="5313373"/>
            <a:ext cx="803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	               (a)					                (b)</a:t>
            </a:r>
          </a:p>
          <a:p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4: </a:t>
            </a:r>
            <a:r>
              <a:rPr lang="tr-TR" i="0" u="none" dirty="0">
                <a:solidFill>
                  <a:schemeClr val="tx1"/>
                </a:solidFill>
              </a:rPr>
              <a:t>(a) Model </a:t>
            </a:r>
            <a:r>
              <a:rPr lang="tr-TR" i="0" u="none" dirty="0" err="1">
                <a:solidFill>
                  <a:schemeClr val="tx1"/>
                </a:solidFill>
              </a:rPr>
              <a:t>simulated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with</a:t>
            </a:r>
            <a:r>
              <a:rPr lang="tr-TR" i="0" u="none" dirty="0">
                <a:solidFill>
                  <a:schemeClr val="tx1"/>
                </a:solidFill>
              </a:rPr>
              <a:t> monte </a:t>
            </a:r>
            <a:r>
              <a:rPr lang="tr-TR" i="0" u="none" dirty="0" err="1">
                <a:solidFill>
                  <a:schemeClr val="tx1"/>
                </a:solidFill>
              </a:rPr>
              <a:t>carlo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trials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according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to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the</a:t>
            </a:r>
            <a:r>
              <a:rPr lang="tr-TR" i="0" u="none" dirty="0">
                <a:solidFill>
                  <a:schemeClr val="tx1"/>
                </a:solidFill>
              </a:rPr>
              <a:t> [1] </a:t>
            </a:r>
            <a:r>
              <a:rPr lang="tr-TR" i="0" u="none" dirty="0" err="1">
                <a:solidFill>
                  <a:schemeClr val="tx1"/>
                </a:solidFill>
              </a:rPr>
              <a:t>we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referenced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with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respect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to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the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distances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between</a:t>
            </a:r>
            <a:r>
              <a:rPr lang="tr-TR" i="0" u="none" dirty="0">
                <a:solidFill>
                  <a:schemeClr val="tx1"/>
                </a:solidFill>
              </a:rPr>
              <a:t> 100:1100(</a:t>
            </a:r>
            <a:r>
              <a:rPr lang="tr-TR" i="0" u="none" dirty="0" err="1">
                <a:solidFill>
                  <a:schemeClr val="tx1"/>
                </a:solidFill>
              </a:rPr>
              <a:t>strong:green</a:t>
            </a:r>
            <a:r>
              <a:rPr lang="tr-TR" i="0" u="none" dirty="0">
                <a:solidFill>
                  <a:schemeClr val="tx1"/>
                </a:solidFill>
              </a:rPr>
              <a:t>) – 500:1500(</a:t>
            </a:r>
            <a:r>
              <a:rPr lang="tr-TR" i="0" u="none" dirty="0" err="1">
                <a:solidFill>
                  <a:schemeClr val="tx1"/>
                </a:solidFill>
              </a:rPr>
              <a:t>weak:red</a:t>
            </a:r>
            <a:r>
              <a:rPr lang="tr-TR" i="0" u="none" dirty="0">
                <a:solidFill>
                  <a:schemeClr val="tx1"/>
                </a:solidFill>
              </a:rPr>
              <a:t>), (b) </a:t>
            </a:r>
            <a:r>
              <a:rPr lang="tr-TR" i="0" u="none" dirty="0" err="1">
                <a:solidFill>
                  <a:schemeClr val="tx1"/>
                </a:solidFill>
              </a:rPr>
              <a:t>overall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communication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throughput</a:t>
            </a:r>
            <a:r>
              <a:rPr lang="tr-TR" i="0" u="none" dirty="0">
                <a:solidFill>
                  <a:schemeClr val="tx1"/>
                </a:solidFill>
              </a:rPr>
              <a:t>.</a:t>
            </a:r>
            <a:endParaRPr lang="en-150" b="1" i="0" u="none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FF4AD8-5627-0CFF-82B1-9ECEBEA9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36" y="1544627"/>
            <a:ext cx="4546424" cy="376874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65512D0-AC5C-886D-B5D3-EC16CE0B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" y="1544627"/>
            <a:ext cx="4546424" cy="37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5391A-986A-5922-86CE-434F2DE4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15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211DCED-3E16-4AC5-7F6A-A41F4B66C652}"/>
              </a:ext>
            </a:extLst>
          </p:cNvPr>
          <p:cNvSpPr txBox="1"/>
          <p:nvPr/>
        </p:nvSpPr>
        <p:spPr>
          <a:xfrm>
            <a:off x="406400" y="5309558"/>
            <a:ext cx="87082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	                   (a)					(b)</a:t>
            </a:r>
          </a:p>
          <a:p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5: </a:t>
            </a:r>
            <a:r>
              <a:rPr lang="tr-TR" i="0" u="none" dirty="0">
                <a:solidFill>
                  <a:schemeClr val="tx1"/>
                </a:solidFill>
              </a:rPr>
              <a:t>(a) Model </a:t>
            </a:r>
            <a:r>
              <a:rPr lang="tr-TR" i="0" u="none" dirty="0" err="1">
                <a:solidFill>
                  <a:schemeClr val="tx1"/>
                </a:solidFill>
              </a:rPr>
              <a:t>simulated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with</a:t>
            </a:r>
            <a:r>
              <a:rPr lang="tr-TR" i="0" u="none" dirty="0">
                <a:solidFill>
                  <a:schemeClr val="tx1"/>
                </a:solidFill>
              </a:rPr>
              <a:t> monte </a:t>
            </a:r>
            <a:r>
              <a:rPr lang="tr-TR" i="0" u="none" dirty="0" err="1">
                <a:solidFill>
                  <a:schemeClr val="tx1"/>
                </a:solidFill>
              </a:rPr>
              <a:t>carlo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trials</a:t>
            </a:r>
            <a:r>
              <a:rPr lang="tr-TR" i="0" u="none" dirty="0">
                <a:solidFill>
                  <a:schemeClr val="tx1"/>
                </a:solidFill>
              </a:rPr>
              <a:t> in </a:t>
            </a:r>
            <a:r>
              <a:rPr lang="tr-TR" i="0" u="none" dirty="0" err="1">
                <a:solidFill>
                  <a:schemeClr val="tx1"/>
                </a:solidFill>
              </a:rPr>
              <a:t>conventional</a:t>
            </a:r>
            <a:r>
              <a:rPr lang="tr-TR" i="0" u="none" dirty="0">
                <a:solidFill>
                  <a:schemeClr val="tx1"/>
                </a:solidFill>
              </a:rPr>
              <a:t> NOMA </a:t>
            </a:r>
            <a:r>
              <a:rPr lang="tr-TR" i="0" u="none" dirty="0" err="1">
                <a:solidFill>
                  <a:schemeClr val="tx1"/>
                </a:solidFill>
              </a:rPr>
              <a:t>with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respect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to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the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distances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between</a:t>
            </a:r>
            <a:r>
              <a:rPr lang="tr-TR" i="0" u="none" dirty="0">
                <a:solidFill>
                  <a:schemeClr val="tx1"/>
                </a:solidFill>
              </a:rPr>
              <a:t> 100:1100(</a:t>
            </a:r>
            <a:r>
              <a:rPr lang="tr-TR" i="0" u="none" dirty="0" err="1">
                <a:solidFill>
                  <a:schemeClr val="tx1"/>
                </a:solidFill>
              </a:rPr>
              <a:t>strong:green</a:t>
            </a:r>
            <a:r>
              <a:rPr lang="tr-TR" i="0" u="none" dirty="0">
                <a:solidFill>
                  <a:schemeClr val="tx1"/>
                </a:solidFill>
              </a:rPr>
              <a:t>) – 500:1500(</a:t>
            </a:r>
            <a:r>
              <a:rPr lang="tr-TR" i="0" u="none" dirty="0" err="1">
                <a:solidFill>
                  <a:schemeClr val="tx1"/>
                </a:solidFill>
              </a:rPr>
              <a:t>weak:red</a:t>
            </a:r>
            <a:r>
              <a:rPr lang="tr-TR" i="0" u="none" dirty="0">
                <a:solidFill>
                  <a:schemeClr val="tx1"/>
                </a:solidFill>
              </a:rPr>
              <a:t>), (b) </a:t>
            </a:r>
            <a:r>
              <a:rPr lang="tr-TR" i="0" u="none" dirty="0" err="1">
                <a:solidFill>
                  <a:schemeClr val="tx1"/>
                </a:solidFill>
              </a:rPr>
              <a:t>overall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communication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throughput</a:t>
            </a:r>
            <a:r>
              <a:rPr lang="tr-TR" i="0" u="none" dirty="0">
                <a:solidFill>
                  <a:schemeClr val="tx1"/>
                </a:solidFill>
              </a:rPr>
              <a:t>.</a:t>
            </a:r>
            <a:endParaRPr lang="en-150" b="1" i="0" u="none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30C1ED-A14C-E95C-ED15-05E49D58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" y="1603696"/>
            <a:ext cx="4470564" cy="37058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0BD0EB0-81DC-15A8-8DEC-B2548B13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69" y="1645805"/>
            <a:ext cx="4368967" cy="36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1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280492-1219-03D6-9D00-07688F4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15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38E89A6-D6F1-F5C0-8966-52EF239C65E1}"/>
              </a:ext>
            </a:extLst>
          </p:cNvPr>
          <p:cNvSpPr txBox="1"/>
          <p:nvPr/>
        </p:nvSpPr>
        <p:spPr>
          <a:xfrm>
            <a:off x="364014" y="5347324"/>
            <a:ext cx="8708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	                    (a)					 (b)</a:t>
            </a:r>
          </a:p>
          <a:p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6: </a:t>
            </a:r>
            <a:r>
              <a:rPr lang="tr-TR" i="0" u="none" dirty="0" err="1">
                <a:solidFill>
                  <a:schemeClr val="tx1"/>
                </a:solidFill>
              </a:rPr>
              <a:t>Power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allocated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results</a:t>
            </a:r>
            <a:r>
              <a:rPr lang="tr-TR" i="0" u="none" dirty="0">
                <a:solidFill>
                  <a:schemeClr val="tx1"/>
                </a:solidFill>
              </a:rPr>
              <a:t>, (a) </a:t>
            </a:r>
            <a:r>
              <a:rPr lang="tr-TR" i="0" u="none" dirty="0" err="1">
                <a:solidFill>
                  <a:schemeClr val="tx1"/>
                </a:solidFill>
              </a:rPr>
              <a:t>equally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allocated</a:t>
            </a:r>
            <a:r>
              <a:rPr lang="tr-TR" i="0" u="none" dirty="0">
                <a:solidFill>
                  <a:schemeClr val="tx1"/>
                </a:solidFill>
              </a:rPr>
              <a:t> , (b) </a:t>
            </a:r>
            <a:r>
              <a:rPr lang="tr-TR" i="0" u="none" dirty="0" err="1">
                <a:solidFill>
                  <a:schemeClr val="tx1"/>
                </a:solidFill>
              </a:rPr>
              <a:t>strong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coefficient</a:t>
            </a:r>
            <a:r>
              <a:rPr lang="tr-TR" i="0" u="none" dirty="0">
                <a:solidFill>
                  <a:schemeClr val="tx1"/>
                </a:solidFill>
              </a:rPr>
              <a:t> 0.9, </a:t>
            </a:r>
            <a:r>
              <a:rPr lang="tr-TR" i="0" u="none" dirty="0" err="1">
                <a:solidFill>
                  <a:schemeClr val="tx1"/>
                </a:solidFill>
              </a:rPr>
              <a:t>weak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coefficient</a:t>
            </a:r>
            <a:r>
              <a:rPr lang="tr-TR" i="0" u="none" dirty="0">
                <a:solidFill>
                  <a:schemeClr val="tx1"/>
                </a:solidFill>
              </a:rPr>
              <a:t> 0.1 .</a:t>
            </a:r>
            <a:r>
              <a:rPr lang="tr-TR" b="1" i="0" u="none" dirty="0">
                <a:solidFill>
                  <a:schemeClr val="tx1"/>
                </a:solidFill>
              </a:rPr>
              <a:t> 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endParaRPr lang="en-150" b="1" i="0" u="none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FF0709-02FC-0C0D-1D45-D50C493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" y="1725680"/>
            <a:ext cx="4368967" cy="362164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2894AC7-36B4-72EC-A8EE-26A853B8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30" y="1725680"/>
            <a:ext cx="4368967" cy="36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97FBA-D78E-D8B7-CA64-2EB55D3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55" y="176238"/>
            <a:ext cx="7918450" cy="609600"/>
          </a:xfrm>
        </p:spPr>
        <p:txBody>
          <a:bodyPr/>
          <a:lstStyle/>
          <a:p>
            <a:r>
              <a:rPr lang="tr-TR" dirty="0"/>
              <a:t>MODEL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302501-6BB6-869B-1E28-962FEF61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FED24A-09C0-91D2-265F-D1A0D16F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041" y="1080911"/>
            <a:ext cx="9046642" cy="499125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B8D64D7-3DEB-579F-B632-2C597260FEBB}"/>
              </a:ext>
            </a:extLst>
          </p:cNvPr>
          <p:cNvSpPr txBox="1"/>
          <p:nvPr/>
        </p:nvSpPr>
        <p:spPr>
          <a:xfrm>
            <a:off x="613048" y="5913757"/>
            <a:ext cx="8708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none" dirty="0">
                <a:solidFill>
                  <a:schemeClr val="tx1"/>
                </a:solidFill>
              </a:rPr>
              <a:t>	                   					 </a:t>
            </a:r>
          </a:p>
          <a:p>
            <a:r>
              <a:rPr lang="tr-TR" sz="1800" b="1" i="0" u="none" dirty="0">
                <a:solidFill>
                  <a:schemeClr val="tx1"/>
                </a:solidFill>
              </a:rPr>
              <a:t>			       </a:t>
            </a:r>
            <a:r>
              <a:rPr lang="tr-TR" sz="1800" b="1" i="0" u="none" dirty="0" err="1">
                <a:solidFill>
                  <a:schemeClr val="tx1"/>
                </a:solidFill>
              </a:rPr>
              <a:t>Recall</a:t>
            </a:r>
            <a:r>
              <a:rPr lang="tr-TR" sz="1800" b="1" i="0" u="none" dirty="0">
                <a:solidFill>
                  <a:schemeClr val="tx1"/>
                </a:solidFill>
              </a:rPr>
              <a:t>: </a:t>
            </a:r>
            <a:r>
              <a:rPr lang="tr-TR" sz="1800" b="1" i="0" u="none" dirty="0" err="1">
                <a:solidFill>
                  <a:schemeClr val="tx1"/>
                </a:solidFill>
              </a:rPr>
              <a:t>Fig</a:t>
            </a:r>
            <a:r>
              <a:rPr lang="tr-TR" sz="1800" b="1" i="0" u="none" dirty="0">
                <a:solidFill>
                  <a:schemeClr val="tx1"/>
                </a:solidFill>
              </a:rPr>
              <a:t>. 3.</a:t>
            </a:r>
            <a:endParaRPr lang="en-150" sz="1800" b="1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4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7D6D8-9AE8-659C-7EF9-7719C3D7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15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E72D4A7-BB6C-E4C5-5F15-AB47DAF2A83C}"/>
              </a:ext>
            </a:extLst>
          </p:cNvPr>
          <p:cNvSpPr txBox="1"/>
          <p:nvPr/>
        </p:nvSpPr>
        <p:spPr>
          <a:xfrm>
            <a:off x="411956" y="5193870"/>
            <a:ext cx="8708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none" dirty="0">
                <a:solidFill>
                  <a:schemeClr val="tx1"/>
                </a:solidFill>
              </a:rPr>
              <a:t>	                   					 </a:t>
            </a:r>
          </a:p>
          <a:p>
            <a:r>
              <a:rPr lang="tr-TR" sz="1800" b="1" i="0" u="none" dirty="0" err="1">
                <a:solidFill>
                  <a:schemeClr val="tx1"/>
                </a:solidFill>
              </a:rPr>
              <a:t>Figure</a:t>
            </a:r>
            <a:r>
              <a:rPr lang="tr-TR" sz="1800" b="1" i="0" u="none" dirty="0">
                <a:solidFill>
                  <a:schemeClr val="tx1"/>
                </a:solidFill>
              </a:rPr>
              <a:t> 7: </a:t>
            </a:r>
            <a:r>
              <a:rPr lang="tr-TR" sz="1800" i="0" u="none" dirty="0" err="1">
                <a:solidFill>
                  <a:schemeClr val="tx1"/>
                </a:solidFill>
              </a:rPr>
              <a:t>Power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function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evaluated</a:t>
            </a:r>
            <a:r>
              <a:rPr lang="tr-TR" sz="1800" i="0" u="none" dirty="0">
                <a:solidFill>
                  <a:schemeClr val="tx1"/>
                </a:solidFill>
              </a:rPr>
              <a:t> in </a:t>
            </a:r>
            <a:r>
              <a:rPr lang="tr-TR" sz="1800" i="0" u="none" dirty="0" err="1">
                <a:solidFill>
                  <a:schemeClr val="tx1"/>
                </a:solidFill>
              </a:rPr>
              <a:t>different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angles</a:t>
            </a:r>
            <a:r>
              <a:rPr lang="tr-TR" sz="1800" i="0" u="none" dirty="0">
                <a:solidFill>
                  <a:schemeClr val="tx1"/>
                </a:solidFill>
              </a:rPr>
              <a:t>, </a:t>
            </a:r>
            <a:r>
              <a:rPr lang="tr-TR" sz="1800" i="0" u="none" dirty="0" err="1">
                <a:solidFill>
                  <a:schemeClr val="tx1"/>
                </a:solidFill>
              </a:rPr>
              <a:t>the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figure</a:t>
            </a:r>
            <a:r>
              <a:rPr lang="tr-TR" sz="1800" i="0" u="none" dirty="0">
                <a:solidFill>
                  <a:schemeClr val="tx1"/>
                </a:solidFill>
              </a:rPr>
              <a:t> can </a:t>
            </a:r>
            <a:r>
              <a:rPr lang="tr-TR" sz="1800" i="0" u="none" dirty="0" err="1">
                <a:solidFill>
                  <a:schemeClr val="tx1"/>
                </a:solidFill>
              </a:rPr>
              <a:t>also</a:t>
            </a:r>
            <a:r>
              <a:rPr lang="tr-TR" sz="1800" i="0" u="none" dirty="0">
                <a:solidFill>
                  <a:schemeClr val="tx1"/>
                </a:solidFill>
              </a:rPr>
              <a:t> be </a:t>
            </a:r>
            <a:r>
              <a:rPr lang="tr-TR" sz="1800" i="0" u="none" dirty="0" err="1">
                <a:solidFill>
                  <a:schemeClr val="tx1"/>
                </a:solidFill>
              </a:rPr>
              <a:t>seemed</a:t>
            </a:r>
            <a:r>
              <a:rPr lang="tr-TR" sz="1800" i="0" u="none" dirty="0">
                <a:solidFill>
                  <a:schemeClr val="tx1"/>
                </a:solidFill>
              </a:rPr>
              <a:t> as a </a:t>
            </a:r>
            <a:r>
              <a:rPr lang="tr-TR" sz="1800" i="0" u="none" dirty="0" err="1">
                <a:solidFill>
                  <a:schemeClr val="tx1"/>
                </a:solidFill>
              </a:rPr>
              <a:t>map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given</a:t>
            </a:r>
            <a:r>
              <a:rPr lang="tr-TR" sz="1800" i="0" u="none" dirty="0">
                <a:solidFill>
                  <a:schemeClr val="tx1"/>
                </a:solidFill>
              </a:rPr>
              <a:t> in </a:t>
            </a:r>
            <a:r>
              <a:rPr lang="tr-TR" sz="1800" b="1" i="0" u="none" dirty="0" err="1">
                <a:solidFill>
                  <a:schemeClr val="tx1"/>
                </a:solidFill>
              </a:rPr>
              <a:t>Fig</a:t>
            </a:r>
            <a:r>
              <a:rPr lang="tr-TR" sz="1800" b="1" i="0" u="none" dirty="0">
                <a:solidFill>
                  <a:schemeClr val="tx1"/>
                </a:solidFill>
              </a:rPr>
              <a:t>. 3.</a:t>
            </a:r>
            <a:endParaRPr lang="en-150" sz="1800" b="1" i="0" u="none" dirty="0">
              <a:solidFill>
                <a:schemeClr val="tx1"/>
              </a:solidFill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3B13265-7214-AF6D-68E3-16D2C373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1226282"/>
            <a:ext cx="5057423" cy="41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4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91E2BA-488B-86DA-FAE8-EA375928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15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5150320-96DF-6BC5-195D-890733DE62C2}"/>
              </a:ext>
            </a:extLst>
          </p:cNvPr>
          <p:cNvSpPr txBox="1"/>
          <p:nvPr/>
        </p:nvSpPr>
        <p:spPr>
          <a:xfrm>
            <a:off x="217884" y="5399967"/>
            <a:ext cx="87082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0" u="none" dirty="0">
                <a:solidFill>
                  <a:schemeClr val="tx1"/>
                </a:solidFill>
              </a:rPr>
              <a:t>	                     					 </a:t>
            </a:r>
          </a:p>
          <a:p>
            <a:r>
              <a:rPr lang="tr-TR" sz="1800" b="1" i="0" u="none" dirty="0" err="1">
                <a:solidFill>
                  <a:schemeClr val="tx1"/>
                </a:solidFill>
              </a:rPr>
              <a:t>Figure</a:t>
            </a:r>
            <a:r>
              <a:rPr lang="tr-TR" sz="1800" b="1" i="0" u="none" dirty="0">
                <a:solidFill>
                  <a:schemeClr val="tx1"/>
                </a:solidFill>
              </a:rPr>
              <a:t> 8: </a:t>
            </a:r>
            <a:r>
              <a:rPr lang="tr-TR" sz="1800" i="0" u="none" dirty="0">
                <a:solidFill>
                  <a:schemeClr val="tx1"/>
                </a:solidFill>
              </a:rPr>
              <a:t>As an </a:t>
            </a:r>
            <a:r>
              <a:rPr lang="tr-TR" sz="1800" i="0" u="none" dirty="0" err="1">
                <a:solidFill>
                  <a:schemeClr val="tx1"/>
                </a:solidFill>
              </a:rPr>
              <a:t>output</a:t>
            </a:r>
            <a:r>
              <a:rPr lang="tr-TR" sz="1800" i="0" u="none" dirty="0">
                <a:solidFill>
                  <a:schemeClr val="tx1"/>
                </a:solidFill>
              </a:rPr>
              <a:t> of </a:t>
            </a:r>
            <a:r>
              <a:rPr lang="tr-TR" sz="1800" i="0" u="none" dirty="0" err="1">
                <a:solidFill>
                  <a:schemeClr val="tx1"/>
                </a:solidFill>
              </a:rPr>
              <a:t>linear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distrubition</a:t>
            </a:r>
            <a:r>
              <a:rPr lang="tr-TR" sz="1800" i="0" u="none" dirty="0">
                <a:solidFill>
                  <a:schemeClr val="tx1"/>
                </a:solidFill>
              </a:rPr>
              <a:t> in </a:t>
            </a:r>
            <a:r>
              <a:rPr lang="tr-TR" sz="1800" i="0" u="none" dirty="0" err="1">
                <a:solidFill>
                  <a:schemeClr val="tx1"/>
                </a:solidFill>
              </a:rPr>
              <a:t>power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levels</a:t>
            </a:r>
            <a:r>
              <a:rPr lang="tr-TR" sz="1800" i="0" u="none" dirty="0">
                <a:solidFill>
                  <a:schemeClr val="tx1"/>
                </a:solidFill>
              </a:rPr>
              <a:t>, </a:t>
            </a:r>
            <a:r>
              <a:rPr lang="tr-TR" sz="1800" i="0" u="none" dirty="0" err="1">
                <a:solidFill>
                  <a:schemeClr val="tx1"/>
                </a:solidFill>
              </a:rPr>
              <a:t>probability</a:t>
            </a:r>
            <a:r>
              <a:rPr lang="tr-TR" sz="1800" i="0" u="none" dirty="0">
                <a:solidFill>
                  <a:schemeClr val="tx1"/>
                </a:solidFill>
              </a:rPr>
              <a:t> of </a:t>
            </a:r>
            <a:r>
              <a:rPr lang="tr-TR" sz="1800" i="0" u="none" dirty="0" err="1">
                <a:solidFill>
                  <a:schemeClr val="tx1"/>
                </a:solidFill>
              </a:rPr>
              <a:t>detection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distributes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similar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to</a:t>
            </a:r>
            <a:r>
              <a:rPr lang="tr-TR" sz="1800" i="0" u="none" dirty="0">
                <a:solidFill>
                  <a:schemeClr val="tx1"/>
                </a:solidFill>
              </a:rPr>
              <a:t> a </a:t>
            </a:r>
            <a:r>
              <a:rPr lang="tr-TR" sz="1800" i="0" u="none" dirty="0" err="1">
                <a:solidFill>
                  <a:schemeClr val="tx1"/>
                </a:solidFill>
              </a:rPr>
              <a:t>logarithmic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function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simply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indicates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that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having</a:t>
            </a:r>
            <a:r>
              <a:rPr lang="tr-TR" sz="1800" i="0" u="none" dirty="0">
                <a:solidFill>
                  <a:schemeClr val="tx1"/>
                </a:solidFill>
              </a:rPr>
              <a:t> a </a:t>
            </a:r>
            <a:r>
              <a:rPr lang="tr-TR" sz="1800" i="0" u="none" dirty="0" err="1">
                <a:solidFill>
                  <a:schemeClr val="tx1"/>
                </a:solidFill>
              </a:rPr>
              <a:t>large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thresholds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lower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the</a:t>
            </a:r>
            <a:r>
              <a:rPr lang="tr-TR" sz="1800" i="0" u="none" dirty="0">
                <a:solidFill>
                  <a:schemeClr val="tx1"/>
                </a:solidFill>
              </a:rPr>
              <a:t> </a:t>
            </a:r>
            <a:r>
              <a:rPr lang="tr-TR" sz="1800" i="0" u="none" dirty="0" err="1">
                <a:solidFill>
                  <a:schemeClr val="tx1"/>
                </a:solidFill>
              </a:rPr>
              <a:t>chance</a:t>
            </a:r>
            <a:r>
              <a:rPr lang="tr-TR" sz="1800" i="0" u="none" dirty="0">
                <a:solidFill>
                  <a:schemeClr val="tx1"/>
                </a:solidFill>
              </a:rPr>
              <a:t> of </a:t>
            </a:r>
            <a:r>
              <a:rPr lang="tr-TR" sz="1800" i="0" u="none" dirty="0" err="1">
                <a:solidFill>
                  <a:schemeClr val="tx1"/>
                </a:solidFill>
              </a:rPr>
              <a:t>detection</a:t>
            </a:r>
            <a:r>
              <a:rPr lang="tr-TR" sz="1800" i="0" u="none" dirty="0">
                <a:solidFill>
                  <a:schemeClr val="tx1"/>
                </a:solidFill>
              </a:rPr>
              <a:t>.</a:t>
            </a:r>
            <a:endParaRPr lang="en-150" sz="1800" b="1" i="0" u="none" dirty="0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14C4713-486F-1150-56BA-A86F5762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58" y="1348055"/>
            <a:ext cx="5012884" cy="41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03255-30E4-0A98-E6B4-C1EA289C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62D122-3AB7-7879-4CA0-77D93A34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capacities</a:t>
            </a:r>
            <a:r>
              <a:rPr lang="tr-TR" dirty="0"/>
              <a:t> and </a:t>
            </a:r>
            <a:r>
              <a:rPr lang="tr-TR" dirty="0" err="1"/>
              <a:t>limitis</a:t>
            </a:r>
            <a:r>
              <a:rPr lang="tr-TR" dirty="0"/>
              <a:t> of a JCAS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r>
              <a:rPr lang="tr-TR" dirty="0"/>
              <a:t> of NOMA.</a:t>
            </a:r>
          </a:p>
          <a:p>
            <a:endParaRPr lang="tr-TR" dirty="0"/>
          </a:p>
          <a:p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of </a:t>
            </a:r>
            <a:r>
              <a:rPr lang="tr-TR" dirty="0" err="1"/>
              <a:t>precodings</a:t>
            </a:r>
            <a:r>
              <a:rPr lang="tr-TR" dirty="0"/>
              <a:t> and </a:t>
            </a:r>
            <a:r>
              <a:rPr lang="tr-TR" dirty="0" err="1"/>
              <a:t>steering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,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remains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optimize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precodings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throughput</a:t>
            </a:r>
            <a:r>
              <a:rPr lang="tr-TR" dirty="0"/>
              <a:t> in </a:t>
            </a:r>
            <a:r>
              <a:rPr lang="tr-TR" dirty="0" err="1"/>
              <a:t>utilizable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926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518EE-3055-789B-41DF-342275AE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219290-4C14-2A6C-56A6-5C07F27D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[1] Z. Wang, Y. Liu, X. Mu, Z. Ding and O. A. </a:t>
            </a:r>
            <a:r>
              <a:rPr lang="en-US" sz="1800" dirty="0" err="1"/>
              <a:t>Dobre</a:t>
            </a:r>
            <a:r>
              <a:rPr lang="en-US" sz="1800" dirty="0"/>
              <a:t>, "NOMA Empowered Integrated Sensing and Communication," in IEEE Communications Letters, vol. 26, no. 3, pp. 677-681, March 2022</a:t>
            </a:r>
            <a:endParaRPr lang="tr-TR" sz="1800" dirty="0"/>
          </a:p>
          <a:p>
            <a:r>
              <a:rPr lang="tr-TR" sz="2000" dirty="0"/>
              <a:t>[2]</a:t>
            </a:r>
            <a:r>
              <a:rPr lang="tr-TR" sz="20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Cheon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Jinyong</a:t>
            </a:r>
            <a:r>
              <a:rPr lang="en-US" sz="1800" i="0" u="none" dirty="0">
                <a:solidFill>
                  <a:schemeClr val="tx1"/>
                </a:solidFill>
              </a:rPr>
              <a:t> &amp; Cho, Ho-Shin. (2017). Power Allocation Scheme for Non-Orthogonal Multiple Access in Underwater Acoustic Communications. Sensors. 17. 2465. 10.3390/s17112465. </a:t>
            </a:r>
            <a:endParaRPr lang="en-US" sz="1800" dirty="0"/>
          </a:p>
          <a:p>
            <a:r>
              <a:rPr lang="tr-TR" sz="1800" dirty="0"/>
              <a:t>[3] </a:t>
            </a:r>
            <a:r>
              <a:rPr lang="en-US" sz="1600" i="0" u="none" dirty="0">
                <a:solidFill>
                  <a:schemeClr val="tx1"/>
                </a:solidFill>
              </a:rPr>
              <a:t>George Mason University, Path Loss and Link Budget, ECE 732: Mobile Communications, 2018, B.-P. Paris,</a:t>
            </a:r>
            <a:r>
              <a:rPr lang="tr-TR" sz="1600" i="0" u="none" dirty="0">
                <a:solidFill>
                  <a:schemeClr val="tx1"/>
                </a:solidFill>
              </a:rPr>
              <a:t>  </a:t>
            </a:r>
            <a:r>
              <a:rPr lang="en-US" sz="1600" i="0" u="none" dirty="0">
                <a:solidFill>
                  <a:schemeClr val="tx1"/>
                </a:solidFill>
              </a:rPr>
              <a:t>http://www.spec.gmu.edu/~pparis/classes/notes_732/Lecture_2018_09_04.pdf </a:t>
            </a:r>
            <a:endParaRPr lang="tr-TR" sz="1600" i="0" u="none" dirty="0">
              <a:solidFill>
                <a:schemeClr val="tx1"/>
              </a:solidFill>
            </a:endParaRPr>
          </a:p>
          <a:p>
            <a:r>
              <a:rPr lang="tr-TR" sz="1600" dirty="0"/>
              <a:t>[4] P. </a:t>
            </a:r>
            <a:r>
              <a:rPr lang="tr-TR" sz="1600" dirty="0" err="1"/>
              <a:t>Stoica</a:t>
            </a:r>
            <a:r>
              <a:rPr lang="tr-TR" sz="1600" dirty="0"/>
              <a:t>, J. </a:t>
            </a:r>
            <a:r>
              <a:rPr lang="tr-TR" sz="1600" dirty="0" err="1"/>
              <a:t>Li</a:t>
            </a:r>
            <a:r>
              <a:rPr lang="tr-TR" sz="1600" dirty="0"/>
              <a:t> and Y. </a:t>
            </a:r>
            <a:r>
              <a:rPr lang="tr-TR" sz="1600" dirty="0" err="1"/>
              <a:t>Xie</a:t>
            </a:r>
            <a:r>
              <a:rPr lang="tr-TR" sz="1600" dirty="0"/>
              <a:t>, "On </a:t>
            </a:r>
            <a:r>
              <a:rPr lang="tr-TR" sz="1600" dirty="0" err="1"/>
              <a:t>Probing</a:t>
            </a:r>
            <a:r>
              <a:rPr lang="tr-TR" sz="1600" dirty="0"/>
              <a:t> </a:t>
            </a:r>
            <a:r>
              <a:rPr lang="tr-TR" sz="1600" dirty="0" err="1"/>
              <a:t>Signal</a:t>
            </a:r>
            <a:r>
              <a:rPr lang="tr-TR" sz="1600" dirty="0"/>
              <a:t> Design </a:t>
            </a:r>
            <a:r>
              <a:rPr lang="tr-TR" sz="1600" dirty="0" err="1"/>
              <a:t>For</a:t>
            </a:r>
            <a:r>
              <a:rPr lang="tr-TR" sz="1600" dirty="0"/>
              <a:t> MIMO Radar," in IEEE </a:t>
            </a:r>
            <a:r>
              <a:rPr lang="tr-TR" sz="1600" dirty="0" err="1"/>
              <a:t>Transactions</a:t>
            </a:r>
            <a:r>
              <a:rPr lang="tr-TR" sz="1600" dirty="0"/>
              <a:t> on </a:t>
            </a:r>
            <a:r>
              <a:rPr lang="tr-TR" sz="1600" dirty="0" err="1"/>
              <a:t>Signal</a:t>
            </a:r>
            <a:r>
              <a:rPr lang="tr-TR" sz="1600" dirty="0"/>
              <a:t> </a:t>
            </a:r>
            <a:r>
              <a:rPr lang="tr-TR" sz="1600" dirty="0" err="1"/>
              <a:t>Processing</a:t>
            </a:r>
            <a:r>
              <a:rPr lang="tr-TR" sz="1600" dirty="0"/>
              <a:t>, </a:t>
            </a:r>
            <a:r>
              <a:rPr lang="tr-TR" sz="1600" dirty="0" err="1"/>
              <a:t>vol</a:t>
            </a:r>
            <a:r>
              <a:rPr lang="tr-TR" sz="1600" dirty="0"/>
              <a:t>. 55, </a:t>
            </a:r>
            <a:r>
              <a:rPr lang="tr-TR" sz="1600" dirty="0" err="1"/>
              <a:t>no</a:t>
            </a:r>
            <a:r>
              <a:rPr lang="tr-TR" sz="1600" dirty="0"/>
              <a:t>. 8, </a:t>
            </a:r>
            <a:r>
              <a:rPr lang="tr-TR" sz="1600" dirty="0" err="1"/>
              <a:t>pp</a:t>
            </a:r>
            <a:r>
              <a:rPr lang="tr-TR" sz="1600" dirty="0"/>
              <a:t>. 4151-4161, </a:t>
            </a:r>
            <a:r>
              <a:rPr lang="tr-TR" sz="1600" dirty="0" err="1"/>
              <a:t>Aug</a:t>
            </a:r>
            <a:r>
              <a:rPr lang="tr-TR" sz="1600" dirty="0"/>
              <a:t>. 2007, </a:t>
            </a:r>
            <a:r>
              <a:rPr lang="tr-TR" sz="1600" dirty="0" err="1"/>
              <a:t>doi</a:t>
            </a:r>
            <a:r>
              <a:rPr lang="tr-TR" sz="1600" dirty="0"/>
              <a:t>: 10.1109/TSP.2007.894398.</a:t>
            </a:r>
            <a:endParaRPr lang="en-US" sz="1600" i="0" u="none" dirty="0">
              <a:solidFill>
                <a:schemeClr val="tx1"/>
              </a:solidFill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0750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6B3A3445-93F6-AD9F-9E44-8DA352AF6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4400">
                <a:cs typeface="Times New Roman" panose="02020603050405020304" pitchFamily="18" charset="0"/>
              </a:rPr>
              <a:t>OUTLINE</a:t>
            </a:r>
            <a:endParaRPr lang="en-US" altLang="tr-TR" sz="4400">
              <a:cs typeface="Times New Roman" panose="02020603050405020304" pitchFamily="18" charset="0"/>
            </a:endParaRPr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467D7915-508D-F521-E140-054F6B5DD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1- </a:t>
            </a:r>
            <a:r>
              <a:rPr lang="tr-TR" altLang="zh-TW" dirty="0" err="1"/>
              <a:t>Introduction</a:t>
            </a:r>
            <a:endParaRPr lang="tr-TR" altLang="zh-TW" dirty="0"/>
          </a:p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2- Problem Definition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3- </a:t>
            </a:r>
            <a:r>
              <a:rPr lang="tr-TR" altLang="zh-TW" dirty="0" err="1"/>
              <a:t>System</a:t>
            </a:r>
            <a:r>
              <a:rPr lang="tr-TR" altLang="zh-TW" dirty="0"/>
              <a:t> Model</a:t>
            </a:r>
          </a:p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4- </a:t>
            </a:r>
            <a:r>
              <a:rPr lang="tr-TR" altLang="zh-TW" dirty="0" err="1"/>
              <a:t>Results</a:t>
            </a:r>
            <a:r>
              <a:rPr lang="tr-TR" altLang="zh-TW" dirty="0"/>
              <a:t> &amp; </a:t>
            </a:r>
            <a:r>
              <a:rPr lang="tr-TR" altLang="zh-TW" dirty="0" err="1"/>
              <a:t>Comments</a:t>
            </a:r>
            <a:endParaRPr lang="tr-TR" altLang="zh-TW" dirty="0"/>
          </a:p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5- </a:t>
            </a:r>
            <a:r>
              <a:rPr lang="tr-TR" altLang="zh-TW" dirty="0" err="1"/>
              <a:t>Conclusion</a:t>
            </a:r>
            <a:endParaRPr lang="tr-TR" altLang="zh-TW" dirty="0"/>
          </a:p>
          <a:p>
            <a:pPr eaLnBrk="1" hangingPunct="1">
              <a:buFont typeface="Wingdings 2" pitchFamily="18" charset="2"/>
              <a:buNone/>
            </a:pPr>
            <a:r>
              <a:rPr lang="tr-TR" altLang="zh-TW" dirty="0"/>
              <a:t>6- </a:t>
            </a:r>
            <a:r>
              <a:rPr lang="tr-TR" altLang="zh-TW" dirty="0" err="1"/>
              <a:t>References</a:t>
            </a:r>
            <a:endParaRPr lang="tr-TR" altLang="zh-TW" dirty="0"/>
          </a:p>
          <a:p>
            <a:pPr eaLnBrk="1" hangingPunct="1">
              <a:buFont typeface="Wingdings 2" pitchFamily="18" charset="2"/>
              <a:buNone/>
            </a:pPr>
            <a:endParaRPr lang="tr-TR" altLang="zh-TW" dirty="0"/>
          </a:p>
          <a:p>
            <a:pPr>
              <a:buFont typeface="Wingdings 2" pitchFamily="18" charset="2"/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5CDCA97D-09A1-8C35-9875-14D275A1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150" dirty="0"/>
              <a:t>INTRODUCTION</a:t>
            </a:r>
            <a:endParaRPr lang="en-US" altLang="en-150" dirty="0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73BBF9B5-934C-D32F-5D2E-9B450294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tr-TR" altLang="tr-TR" u="sng" dirty="0" err="1"/>
              <a:t>Objective</a:t>
            </a:r>
            <a:r>
              <a:rPr lang="tr-TR" altLang="tr-TR" dirty="0"/>
              <a:t> : </a:t>
            </a:r>
            <a:r>
              <a:rPr lang="tr-TR" altLang="tr-TR" dirty="0" err="1"/>
              <a:t>Simulating</a:t>
            </a:r>
            <a:r>
              <a:rPr lang="tr-TR" altLang="tr-TR" dirty="0"/>
              <a:t> and </a:t>
            </a:r>
            <a:r>
              <a:rPr lang="tr-TR" altLang="tr-TR" dirty="0" err="1"/>
              <a:t>doing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performance</a:t>
            </a:r>
            <a:r>
              <a:rPr lang="tr-TR" altLang="tr-TR" dirty="0"/>
              <a:t> </a:t>
            </a:r>
            <a:r>
              <a:rPr lang="tr-TR" altLang="tr-TR" dirty="0" err="1"/>
              <a:t>comparison</a:t>
            </a:r>
            <a:r>
              <a:rPr lang="tr-TR" altLang="tr-TR" dirty="0"/>
              <a:t> of </a:t>
            </a:r>
            <a:r>
              <a:rPr lang="tr-TR" altLang="tr-TR" b="1" dirty="0"/>
              <a:t>NOMA </a:t>
            </a:r>
            <a:r>
              <a:rPr lang="tr-TR" altLang="tr-TR" dirty="0" err="1"/>
              <a:t>empowered</a:t>
            </a:r>
            <a:r>
              <a:rPr lang="tr-TR" altLang="tr-TR" dirty="0"/>
              <a:t> </a:t>
            </a:r>
            <a:r>
              <a:rPr lang="tr-TR" altLang="tr-TR" b="1" dirty="0"/>
              <a:t>JCAS </a:t>
            </a:r>
            <a:r>
              <a:rPr lang="tr-TR" altLang="tr-TR" dirty="0" err="1"/>
              <a:t>systems</a:t>
            </a:r>
            <a:r>
              <a:rPr lang="tr-TR" altLang="tr-TR" dirty="0"/>
              <a:t> </a:t>
            </a:r>
            <a:r>
              <a:rPr lang="tr-TR" altLang="tr-TR" dirty="0" err="1"/>
              <a:t>with</a:t>
            </a:r>
            <a:r>
              <a:rPr lang="tr-TR" altLang="tr-TR" dirty="0"/>
              <a:t> </a:t>
            </a:r>
            <a:r>
              <a:rPr lang="tr-TR" altLang="tr-TR" dirty="0" err="1"/>
              <a:t>respect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methods</a:t>
            </a:r>
            <a:r>
              <a:rPr lang="tr-TR" altLang="tr-TR" dirty="0"/>
              <a:t>, [1] and </a:t>
            </a:r>
            <a:r>
              <a:rPr lang="tr-TR" altLang="tr-TR" dirty="0" err="1"/>
              <a:t>conventional</a:t>
            </a:r>
            <a:r>
              <a:rPr lang="tr-TR" altLang="tr-TR" dirty="0"/>
              <a:t> </a:t>
            </a:r>
            <a:r>
              <a:rPr lang="tr-TR" altLang="tr-TR" dirty="0" err="1"/>
              <a:t>way</a:t>
            </a:r>
            <a:r>
              <a:rPr lang="tr-TR" altLang="tr-TR" dirty="0"/>
              <a:t>.</a:t>
            </a:r>
          </a:p>
          <a:p>
            <a:pPr>
              <a:buFontTx/>
              <a:buChar char="-"/>
            </a:pPr>
            <a:r>
              <a:rPr lang="tr-TR" altLang="tr-TR" dirty="0"/>
              <a:t>Problem </a:t>
            </a:r>
            <a:r>
              <a:rPr lang="tr-TR" altLang="tr-TR" dirty="0" err="1"/>
              <a:t>definition</a:t>
            </a:r>
            <a:r>
              <a:rPr lang="tr-TR" altLang="tr-TR" dirty="0"/>
              <a:t> and </a:t>
            </a:r>
            <a:r>
              <a:rPr lang="tr-TR" altLang="tr-TR" dirty="0" err="1"/>
              <a:t>system</a:t>
            </a:r>
            <a:r>
              <a:rPr lang="tr-TR" altLang="tr-TR" dirty="0"/>
              <a:t> </a:t>
            </a:r>
            <a:r>
              <a:rPr lang="tr-TR" altLang="tr-TR" dirty="0" err="1"/>
              <a:t>parameters</a:t>
            </a:r>
            <a:r>
              <a:rPr lang="tr-TR" altLang="tr-TR" dirty="0"/>
              <a:t>. </a:t>
            </a:r>
          </a:p>
          <a:p>
            <a:pPr>
              <a:buFont typeface="Wingdings 2" pitchFamily="18" charset="2"/>
              <a:buNone/>
            </a:pPr>
            <a:r>
              <a:rPr lang="tr-TR" altLang="tr-TR" dirty="0"/>
              <a:t>-	</a:t>
            </a:r>
            <a:r>
              <a:rPr lang="tr-TR" altLang="tr-TR" dirty="0" err="1"/>
              <a:t>Performance</a:t>
            </a:r>
            <a:r>
              <a:rPr lang="tr-TR" altLang="tr-TR" dirty="0"/>
              <a:t> </a:t>
            </a:r>
            <a:r>
              <a:rPr lang="tr-TR" altLang="tr-TR" dirty="0" err="1"/>
              <a:t>evaluations</a:t>
            </a:r>
            <a:r>
              <a:rPr lang="tr-TR" altLang="tr-TR" dirty="0"/>
              <a:t> </a:t>
            </a:r>
            <a:r>
              <a:rPr lang="tr-TR" altLang="tr-TR" dirty="0" err="1"/>
              <a:t>are</a:t>
            </a:r>
            <a:r>
              <a:rPr lang="tr-TR" altLang="tr-TR" dirty="0"/>
              <a:t> done in </a:t>
            </a:r>
            <a:r>
              <a:rPr lang="tr-TR" altLang="tr-TR" dirty="0" err="1"/>
              <a:t>terms</a:t>
            </a:r>
            <a:r>
              <a:rPr lang="tr-TR" altLang="tr-TR" dirty="0"/>
              <a:t> of </a:t>
            </a:r>
            <a:r>
              <a:rPr lang="tr-TR" altLang="tr-TR" b="1" dirty="0"/>
              <a:t>data </a:t>
            </a:r>
            <a:r>
              <a:rPr lang="tr-TR" altLang="tr-TR" b="1" dirty="0" err="1"/>
              <a:t>rates</a:t>
            </a:r>
            <a:r>
              <a:rPr lang="tr-TR" altLang="tr-TR" b="1" dirty="0"/>
              <a:t> </a:t>
            </a:r>
            <a:r>
              <a:rPr lang="tr-TR" altLang="tr-TR" dirty="0"/>
              <a:t> and </a:t>
            </a:r>
            <a:r>
              <a:rPr lang="tr-TR" altLang="tr-TR" b="1" dirty="0" err="1"/>
              <a:t>effective</a:t>
            </a:r>
            <a:r>
              <a:rPr lang="tr-TR" altLang="tr-TR" b="1" dirty="0"/>
              <a:t> </a:t>
            </a:r>
            <a:r>
              <a:rPr lang="tr-TR" altLang="tr-TR" b="1" dirty="0" err="1"/>
              <a:t>sensing</a:t>
            </a:r>
            <a:r>
              <a:rPr lang="tr-TR" altLang="tr-TR" b="1" dirty="0"/>
              <a:t> </a:t>
            </a:r>
            <a:r>
              <a:rPr lang="tr-TR" altLang="tr-TR" b="1" dirty="0" err="1"/>
              <a:t>power</a:t>
            </a:r>
            <a:r>
              <a:rPr lang="tr-TR" altLang="tr-TR" dirty="0"/>
              <a:t>. </a:t>
            </a:r>
          </a:p>
          <a:p>
            <a:pPr>
              <a:buFont typeface="Wingdings 2" pitchFamily="18" charset="2"/>
              <a:buNone/>
            </a:pPr>
            <a:r>
              <a:rPr lang="tr-TR" altLang="en-150" dirty="0"/>
              <a:t>-	</a:t>
            </a:r>
            <a:r>
              <a:rPr lang="tr-TR" altLang="en-150" dirty="0" err="1"/>
              <a:t>By</a:t>
            </a:r>
            <a:r>
              <a:rPr lang="tr-TR" altLang="en-150" dirty="0"/>
              <a:t> </a:t>
            </a:r>
            <a:r>
              <a:rPr lang="tr-TR" altLang="en-150" dirty="0" err="1"/>
              <a:t>comparing</a:t>
            </a:r>
            <a:r>
              <a:rPr lang="tr-TR" altLang="en-150" dirty="0"/>
              <a:t> </a:t>
            </a:r>
            <a:r>
              <a:rPr lang="tr-TR" altLang="en-150" dirty="0" err="1"/>
              <a:t>these</a:t>
            </a:r>
            <a:r>
              <a:rPr lang="tr-TR" altLang="en-150" dirty="0"/>
              <a:t>, </a:t>
            </a:r>
            <a:r>
              <a:rPr lang="tr-TR" altLang="en-150" dirty="0" err="1"/>
              <a:t>we</a:t>
            </a:r>
            <a:r>
              <a:rPr lang="tr-TR" altLang="en-150" dirty="0"/>
              <a:t> </a:t>
            </a:r>
            <a:r>
              <a:rPr lang="tr-TR" altLang="en-150" dirty="0" err="1"/>
              <a:t>will</a:t>
            </a:r>
            <a:r>
              <a:rPr lang="tr-TR" altLang="en-150" dirty="0"/>
              <a:t> </a:t>
            </a:r>
            <a:r>
              <a:rPr lang="tr-TR" altLang="en-150" dirty="0" err="1"/>
              <a:t>argue</a:t>
            </a:r>
            <a:r>
              <a:rPr lang="tr-TR" altLang="en-150" dirty="0"/>
              <a:t> </a:t>
            </a:r>
            <a:r>
              <a:rPr lang="tr-TR" altLang="en-150" dirty="0" err="1"/>
              <a:t>about</a:t>
            </a:r>
            <a:r>
              <a:rPr lang="tr-TR" altLang="en-150" dirty="0"/>
              <a:t> </a:t>
            </a:r>
            <a:r>
              <a:rPr lang="tr-TR" altLang="en-150" dirty="0" err="1"/>
              <a:t>the</a:t>
            </a:r>
            <a:r>
              <a:rPr lang="tr-TR" altLang="en-150" dirty="0"/>
              <a:t> </a:t>
            </a:r>
            <a:r>
              <a:rPr lang="tr-TR" altLang="en-150" dirty="0" err="1"/>
              <a:t>effectiveness</a:t>
            </a:r>
            <a:r>
              <a:rPr lang="tr-TR" altLang="en-150" dirty="0"/>
              <a:t> of </a:t>
            </a:r>
            <a:r>
              <a:rPr lang="tr-TR" altLang="en-150" dirty="0" err="1"/>
              <a:t>both</a:t>
            </a:r>
            <a:r>
              <a:rPr lang="tr-TR" altLang="en-150" dirty="0"/>
              <a:t> </a:t>
            </a:r>
            <a:r>
              <a:rPr lang="tr-TR" altLang="en-150" dirty="0" err="1"/>
              <a:t>methods</a:t>
            </a:r>
            <a:r>
              <a:rPr lang="tr-TR" altLang="en-150" dirty="0"/>
              <a:t>.</a:t>
            </a:r>
            <a:endParaRPr lang="en-US" altLang="en-15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44C467E-A39D-C5C2-6388-A6BA5B7F6FF1}"/>
              </a:ext>
            </a:extLst>
          </p:cNvPr>
          <p:cNvSpPr txBox="1"/>
          <p:nvPr/>
        </p:nvSpPr>
        <p:spPr>
          <a:xfrm>
            <a:off x="298450" y="6266805"/>
            <a:ext cx="900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[1] 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Z. Wang, Y. Liu, X. Mu, Z. Ding and O. A. </a:t>
            </a:r>
            <a:r>
              <a:rPr lang="en-US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Dobre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"NOMA Empowered Integrated Sensing and Communication," in </a:t>
            </a:r>
            <a:r>
              <a:rPr lang="en-US" sz="12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IEEE Communications Letters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vol. 26, no. 3, pp. 677-681, March 2022</a:t>
            </a:r>
            <a:endParaRPr lang="en-150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FEE9FF-4DAD-887D-46B6-64C39403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A29E9D-7CF7-CF4A-22A6-3741C68F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and </a:t>
            </a:r>
            <a:r>
              <a:rPr lang="tr-TR" dirty="0" err="1"/>
              <a:t>sensing</a:t>
            </a:r>
            <a:r>
              <a:rPr lang="tr-TR" dirty="0"/>
              <a:t> (JCAS) is </a:t>
            </a:r>
            <a:r>
              <a:rPr lang="tr-TR" dirty="0" err="1"/>
              <a:t>remarkable</a:t>
            </a:r>
            <a:r>
              <a:rPr lang="tr-TR" dirty="0"/>
              <a:t> </a:t>
            </a:r>
            <a:r>
              <a:rPr lang="tr-TR" dirty="0" err="1"/>
              <a:t>subject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 of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wireless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.</a:t>
            </a:r>
          </a:p>
          <a:p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advantages</a:t>
            </a:r>
            <a:r>
              <a:rPr lang="tr-TR" dirty="0"/>
              <a:t> on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spectrum</a:t>
            </a:r>
            <a:r>
              <a:rPr lang="tr-TR" dirty="0"/>
              <a:t> and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employed</a:t>
            </a:r>
            <a:r>
              <a:rPr lang="tr-TR" dirty="0"/>
              <a:t> on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and </a:t>
            </a:r>
            <a:r>
              <a:rPr lang="tr-TR" dirty="0" err="1"/>
              <a:t>sensing</a:t>
            </a:r>
            <a:r>
              <a:rPr lang="tr-TR" dirty="0"/>
              <a:t>.</a:t>
            </a:r>
          </a:p>
          <a:p>
            <a:r>
              <a:rPr lang="tr-TR" dirty="0"/>
              <a:t>NOMA in here </a:t>
            </a:r>
            <a:r>
              <a:rPr lang="tr-TR" dirty="0" err="1"/>
              <a:t>proposed</a:t>
            </a:r>
            <a:r>
              <a:rPr lang="tr-TR" dirty="0"/>
              <a:t> as a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conventional</a:t>
            </a:r>
            <a:r>
              <a:rPr lang="tr-TR" dirty="0"/>
              <a:t> JCAS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faces</a:t>
            </a:r>
            <a:r>
              <a:rPr lang="tr-TR" dirty="0"/>
              <a:t> problem on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channels</a:t>
            </a:r>
            <a:r>
              <a:rPr lang="tr-TR" dirty="0"/>
              <a:t> and </a:t>
            </a:r>
            <a:r>
              <a:rPr lang="tr-TR" dirty="0" err="1"/>
              <a:t>overloaded</a:t>
            </a:r>
            <a:r>
              <a:rPr lang="tr-TR" dirty="0"/>
              <a:t> </a:t>
            </a:r>
            <a:r>
              <a:rPr lang="tr-TR" dirty="0" err="1"/>
              <a:t>regimes</a:t>
            </a:r>
            <a:r>
              <a:rPr lang="tr-TR" dirty="0"/>
              <a:t>.</a:t>
            </a:r>
          </a:p>
          <a:p>
            <a:endParaRPr lang="en-150" dirty="0"/>
          </a:p>
        </p:txBody>
      </p:sp>
      <p:pic>
        <p:nvPicPr>
          <p:cNvPr id="5" name="Resim 4" descr="ekran görüntüsü, renklilik, diyagram, metin içeren bir resim&#10;&#10;Açıklama otomatik olarak oluşturuldu">
            <a:extLst>
              <a:ext uri="{FF2B5EF4-FFF2-40B4-BE49-F238E27FC236}">
                <a16:creationId xmlns:a16="http://schemas.microsoft.com/office/drawing/2014/main" id="{6F690293-F678-43E8-D1C0-D9F81612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65" y="4055726"/>
            <a:ext cx="6554258" cy="202025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147F2F6-8EDE-9E97-DE7F-FD36F20A6005}"/>
              </a:ext>
            </a:extLst>
          </p:cNvPr>
          <p:cNvSpPr txBox="1"/>
          <p:nvPr/>
        </p:nvSpPr>
        <p:spPr>
          <a:xfrm>
            <a:off x="101600" y="6413956"/>
            <a:ext cx="904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0" u="none" dirty="0">
                <a:solidFill>
                  <a:schemeClr val="tx1"/>
                </a:solidFill>
              </a:rPr>
              <a:t>[2] </a:t>
            </a:r>
            <a:r>
              <a:rPr lang="en-US" sz="1100" i="0" u="none" dirty="0" err="1">
                <a:solidFill>
                  <a:schemeClr val="tx1"/>
                </a:solidFill>
              </a:rPr>
              <a:t>Cheon</a:t>
            </a:r>
            <a:r>
              <a:rPr lang="en-US" sz="1100" i="0" u="none" dirty="0">
                <a:solidFill>
                  <a:schemeClr val="tx1"/>
                </a:solidFill>
              </a:rPr>
              <a:t>, </a:t>
            </a:r>
            <a:r>
              <a:rPr lang="en-US" sz="1100" i="0" u="none" dirty="0" err="1">
                <a:solidFill>
                  <a:schemeClr val="tx1"/>
                </a:solidFill>
              </a:rPr>
              <a:t>Jinyong</a:t>
            </a:r>
            <a:r>
              <a:rPr lang="en-US" sz="1100" i="0" u="none" dirty="0">
                <a:solidFill>
                  <a:schemeClr val="tx1"/>
                </a:solidFill>
              </a:rPr>
              <a:t> &amp; Cho, Ho-Shin. (2017). Power Allocation Scheme for Non-Orthogonal Multiple Access in Underwater Acoustic Communications. Sensors. 17. 2465. 10.3390/s17112465. </a:t>
            </a:r>
            <a:endParaRPr lang="en-150" sz="1100" i="0" u="none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90405E6-6881-B67A-2E7D-9872D40396F7}"/>
              </a:ext>
            </a:extLst>
          </p:cNvPr>
          <p:cNvSpPr txBox="1"/>
          <p:nvPr/>
        </p:nvSpPr>
        <p:spPr>
          <a:xfrm>
            <a:off x="1727200" y="6075980"/>
            <a:ext cx="581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	</a:t>
            </a:r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1: </a:t>
            </a:r>
            <a:r>
              <a:rPr lang="tr-TR" i="0" u="none" dirty="0">
                <a:solidFill>
                  <a:schemeClr val="tx1"/>
                </a:solidFill>
              </a:rPr>
              <a:t>OMA and NOMA </a:t>
            </a:r>
            <a:r>
              <a:rPr lang="tr-TR" i="0" u="none" dirty="0" err="1">
                <a:solidFill>
                  <a:schemeClr val="tx1"/>
                </a:solidFill>
              </a:rPr>
              <a:t>multpilexing</a:t>
            </a:r>
            <a:r>
              <a:rPr lang="tr-TR" i="0" u="none" dirty="0">
                <a:solidFill>
                  <a:schemeClr val="tx1"/>
                </a:solidFill>
              </a:rPr>
              <a:t> </a:t>
            </a:r>
            <a:r>
              <a:rPr lang="tr-TR" i="0" u="none" dirty="0" err="1">
                <a:solidFill>
                  <a:schemeClr val="tx1"/>
                </a:solidFill>
              </a:rPr>
              <a:t>scheme</a:t>
            </a:r>
            <a:r>
              <a:rPr lang="tr-TR" i="0" u="none" dirty="0">
                <a:solidFill>
                  <a:schemeClr val="tx1"/>
                </a:solidFill>
              </a:rPr>
              <a:t>. [1]</a:t>
            </a:r>
            <a:endParaRPr lang="en-150" b="1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8F3453-9BDC-E8FC-F5F0-02C1F308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MODEL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4F5B8C-5742-3A67-51FB-9014A5807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6544" y="1295400"/>
                <a:ext cx="8570912" cy="5202238"/>
              </a:xfrm>
            </p:spPr>
            <p:txBody>
              <a:bodyPr/>
              <a:lstStyle/>
              <a:p>
                <a:r>
                  <a:rPr lang="tr-TR" dirty="0"/>
                  <a:t>System is </a:t>
                </a:r>
                <a:r>
                  <a:rPr lang="tr-TR" dirty="0" err="1"/>
                  <a:t>defined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a </a:t>
                </a:r>
                <a:r>
                  <a:rPr lang="tr-TR" dirty="0" err="1"/>
                  <a:t>dual</a:t>
                </a:r>
                <a:r>
                  <a:rPr lang="tr-TR" dirty="0"/>
                  <a:t> </a:t>
                </a:r>
                <a:r>
                  <a:rPr lang="tr-TR" dirty="0" err="1"/>
                  <a:t>functional</a:t>
                </a:r>
                <a:r>
                  <a:rPr lang="tr-TR" dirty="0"/>
                  <a:t> BS </a:t>
                </a:r>
                <a:r>
                  <a:rPr lang="tr-TR" dirty="0" err="1"/>
                  <a:t>equipped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N </a:t>
                </a:r>
                <a:r>
                  <a:rPr lang="tr-TR" dirty="0" err="1"/>
                  <a:t>antennas</a:t>
                </a:r>
                <a:r>
                  <a:rPr lang="tr-TR" dirty="0"/>
                  <a:t>, K </a:t>
                </a:r>
                <a:r>
                  <a:rPr lang="tr-TR" dirty="0" err="1"/>
                  <a:t>single</a:t>
                </a:r>
                <a:r>
                  <a:rPr lang="tr-TR" dirty="0"/>
                  <a:t> </a:t>
                </a:r>
                <a:r>
                  <a:rPr lang="tr-TR" dirty="0" err="1"/>
                  <a:t>antenna</a:t>
                </a:r>
                <a:r>
                  <a:rPr lang="tr-TR" dirty="0"/>
                  <a:t> </a:t>
                </a:r>
                <a:r>
                  <a:rPr lang="tr-TR" dirty="0" err="1"/>
                  <a:t>users</a:t>
                </a:r>
                <a:r>
                  <a:rPr lang="tr-TR" dirty="0"/>
                  <a:t> and M radar </a:t>
                </a:r>
                <a:r>
                  <a:rPr lang="tr-TR" dirty="0" err="1"/>
                  <a:t>targets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 lvl="8"/>
                <a:r>
                  <a:rPr lang="tr-TR" dirty="0"/>
                  <a:t>                                                                                             [2</a:t>
                </a:r>
                <a:r>
                  <a:rPr lang="tr-TR" sz="1400" dirty="0"/>
                  <a:t>[[[[2]</a:t>
                </a:r>
              </a:p>
              <a:p>
                <a:endParaRPr lang="tr-TR" dirty="0"/>
              </a:p>
              <a:p>
                <a:r>
                  <a:rPr lang="tr-TR" dirty="0" err="1"/>
                  <a:t>h</a:t>
                </a:r>
                <a:r>
                  <a:rPr lang="tr-TR" sz="1400" dirty="0" err="1"/>
                  <a:t>k</a:t>
                </a:r>
                <a:r>
                  <a:rPr lang="tr-TR" sz="1400" dirty="0"/>
                  <a:t> </a:t>
                </a:r>
                <a:r>
                  <a:rPr lang="tr-TR" dirty="0"/>
                  <a:t> </a:t>
                </a:r>
                <a:r>
                  <a:rPr lang="az-Cyrl-AZ" dirty="0"/>
                  <a:t>Є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Cyrl-A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tr-TR" dirty="0"/>
                  <a:t> : Rayleigh </a:t>
                </a:r>
                <a:r>
                  <a:rPr lang="tr-TR" dirty="0" err="1"/>
                  <a:t>fading</a:t>
                </a:r>
                <a:r>
                  <a:rPr lang="tr-TR" dirty="0"/>
                  <a:t> </a:t>
                </a:r>
                <a:r>
                  <a:rPr lang="tr-TR" dirty="0" err="1"/>
                  <a:t>channel</a:t>
                </a:r>
                <a:r>
                  <a:rPr lang="tr-TR" dirty="0"/>
                  <a:t> </a:t>
                </a:r>
                <a:r>
                  <a:rPr lang="tr-TR" dirty="0" err="1"/>
                  <a:t>coefficients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w</a:t>
                </a:r>
                <a:r>
                  <a:rPr lang="tr-TR" sz="1400" dirty="0" err="1"/>
                  <a:t>i</a:t>
                </a:r>
                <a:r>
                  <a:rPr lang="tr-TR" dirty="0"/>
                  <a:t> </a:t>
                </a:r>
                <a:r>
                  <a:rPr lang="az-Cyrl-AZ" dirty="0"/>
                  <a:t>Є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Cyrl-A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tr-TR" dirty="0"/>
                  <a:t> : </a:t>
                </a:r>
                <a:r>
                  <a:rPr lang="tr-TR" dirty="0" err="1"/>
                  <a:t>Precodings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Where</a:t>
                </a:r>
                <a:r>
                  <a:rPr lang="tr-TR" dirty="0"/>
                  <a:t> </a:t>
                </a:r>
                <a:r>
                  <a:rPr lang="tr-TR" dirty="0" err="1"/>
                  <a:t>n</a:t>
                </a:r>
                <a:r>
                  <a:rPr lang="tr-TR" sz="1400" dirty="0" err="1"/>
                  <a:t>k</a:t>
                </a:r>
                <a:r>
                  <a:rPr lang="tr-TR" dirty="0"/>
                  <a:t> </a:t>
                </a:r>
                <a:r>
                  <a:rPr lang="tr-TR" dirty="0" err="1"/>
                  <a:t>denotes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circullarly</a:t>
                </a:r>
                <a:r>
                  <a:rPr lang="tr-TR" dirty="0"/>
                  <a:t> </a:t>
                </a:r>
                <a:r>
                  <a:rPr lang="tr-TR" dirty="0" err="1"/>
                  <a:t>symmetric</a:t>
                </a:r>
                <a:r>
                  <a:rPr lang="tr-TR" dirty="0"/>
                  <a:t> </a:t>
                </a:r>
                <a:r>
                  <a:rPr lang="tr-TR" dirty="0" err="1"/>
                  <a:t>complex</a:t>
                </a:r>
                <a:r>
                  <a:rPr lang="tr-TR" dirty="0"/>
                  <a:t> </a:t>
                </a:r>
                <a:r>
                  <a:rPr lang="tr-TR" dirty="0" err="1"/>
                  <a:t>gaussian</a:t>
                </a:r>
                <a:r>
                  <a:rPr lang="tr-TR" dirty="0"/>
                  <a:t> </a:t>
                </a:r>
                <a:r>
                  <a:rPr lang="tr-TR" dirty="0" err="1"/>
                  <a:t>noise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variance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/>
                  <a:t>SIC </a:t>
                </a:r>
                <a:r>
                  <a:rPr lang="tr-TR" dirty="0" err="1"/>
                  <a:t>will</a:t>
                </a:r>
                <a:r>
                  <a:rPr lang="tr-TR" dirty="0"/>
                  <a:t> be </a:t>
                </a:r>
                <a:r>
                  <a:rPr lang="tr-TR" dirty="0" err="1"/>
                  <a:t>exploited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channel</a:t>
                </a:r>
                <a:r>
                  <a:rPr lang="tr-TR" dirty="0"/>
                  <a:t> </a:t>
                </a:r>
                <a:r>
                  <a:rPr lang="tr-TR" dirty="0" err="1"/>
                  <a:t>strength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users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44F5B8C-5742-3A67-51FB-9014A5807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544" y="1295400"/>
                <a:ext cx="8570912" cy="5202238"/>
              </a:xfrm>
              <a:blipFill>
                <a:blip r:embed="rId2"/>
                <a:stretch>
                  <a:fillRect l="-640" t="-1055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8" descr="equation">
            <a:extLst>
              <a:ext uri="{FF2B5EF4-FFF2-40B4-BE49-F238E27FC236}">
                <a16:creationId xmlns:a16="http://schemas.microsoft.com/office/drawing/2014/main" id="{BBB9D368-9B57-B585-F8A7-56639CF94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15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AD0BB2F-8D8D-3CCF-3861-6A6FF8AA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93" y="2759163"/>
            <a:ext cx="5516812" cy="75454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94B1F83-CD30-EE7D-F7D8-A3D44DB7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35" y="2343269"/>
            <a:ext cx="2022327" cy="3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DB9262-B216-1110-72D9-E788617C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MODEL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AD920E-E1DC-ECEB-F7E1-F78DAE20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weakest</a:t>
            </a:r>
            <a:r>
              <a:rPr lang="tr-TR" dirty="0"/>
              <a:t> and </a:t>
            </a:r>
            <a:r>
              <a:rPr lang="tr-TR" dirty="0" err="1"/>
              <a:t>strongest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[2],</a:t>
            </a:r>
            <a:endParaRPr lang="en-15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CCA8BF-A3A5-DE6D-3B85-952DCCE9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29398"/>
            <a:ext cx="4831645" cy="72152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A303629-82A4-8752-B89E-E50AE9E8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905" y="2172026"/>
            <a:ext cx="4831645" cy="72152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4641C11-8BF3-573D-18D9-A7712BBE5F6A}"/>
              </a:ext>
            </a:extLst>
          </p:cNvPr>
          <p:cNvSpPr txBox="1"/>
          <p:nvPr/>
        </p:nvSpPr>
        <p:spPr>
          <a:xfrm>
            <a:off x="-1" y="6306704"/>
            <a:ext cx="92907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[1] </a:t>
            </a:r>
            <a:r>
              <a:rPr lang="en-US" sz="11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Z. Wang, Y. Liu, X. Mu, Z. Ding and O. A. </a:t>
            </a:r>
            <a:r>
              <a:rPr lang="en-US" sz="11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Dobre</a:t>
            </a:r>
            <a:r>
              <a:rPr lang="en-US" sz="11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"NOMA Empowered Integrated Sensing and Communication," in </a:t>
            </a:r>
            <a:r>
              <a:rPr lang="en-US" sz="11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IEEE Communications Letters</a:t>
            </a:r>
            <a:r>
              <a:rPr lang="en-US" sz="11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vol. 26, no. 3, pp. 677-681, March 2022</a:t>
            </a:r>
            <a:endParaRPr lang="en-150" sz="1100" dirty="0"/>
          </a:p>
          <a:p>
            <a:endParaRPr lang="en-150" sz="600" u="none" dirty="0"/>
          </a:p>
          <a:p>
            <a:endParaRPr lang="en-150" sz="1100" u="none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B60BC7A-E18D-226C-332C-6229750BB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13" y="3019638"/>
            <a:ext cx="5786361" cy="2962216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6A97B8-6571-6CD4-8678-8606F52AC040}"/>
              </a:ext>
            </a:extLst>
          </p:cNvPr>
          <p:cNvSpPr txBox="1"/>
          <p:nvPr/>
        </p:nvSpPr>
        <p:spPr>
          <a:xfrm>
            <a:off x="1788648" y="5998927"/>
            <a:ext cx="509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 	               </a:t>
            </a:r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2: </a:t>
            </a:r>
            <a:r>
              <a:rPr lang="tr-TR" i="0" u="none" dirty="0" err="1">
                <a:solidFill>
                  <a:schemeClr val="tx1"/>
                </a:solidFill>
              </a:rPr>
              <a:t>System</a:t>
            </a:r>
            <a:r>
              <a:rPr lang="tr-TR" i="0" u="none" dirty="0">
                <a:solidFill>
                  <a:schemeClr val="tx1"/>
                </a:solidFill>
              </a:rPr>
              <a:t> Model. [2]</a:t>
            </a:r>
            <a:endParaRPr lang="en-150" b="1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2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02489-AA50-0200-346F-3925A31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MODEL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5F8E95-1BC4-AD89-55A9-85886CEB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conventional</a:t>
            </a:r>
            <a:r>
              <a:rPr lang="tr-TR" dirty="0"/>
              <a:t> NOMA has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distrubition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interference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processed</a:t>
            </a:r>
            <a:r>
              <a:rPr lang="tr-TR" dirty="0"/>
              <a:t> as </a:t>
            </a:r>
            <a:r>
              <a:rPr lang="tr-TR" dirty="0" err="1"/>
              <a:t>noise</a:t>
            </a:r>
            <a:r>
              <a:rPr lang="tr-TR" dirty="0"/>
              <a:t> on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and SIC </a:t>
            </a:r>
            <a:r>
              <a:rPr lang="tr-TR" dirty="0" err="1"/>
              <a:t>exploited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allocated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as,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15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CD23EB-76AE-5F86-0D8D-136299343D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2743994"/>
            <a:ext cx="3903519" cy="6850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4BF6EDF-E00E-AB3D-502E-0F55D155B6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28" y="2743994"/>
            <a:ext cx="3259281" cy="71108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F79808C-3051-8D68-95F1-CB53F01AF1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2" y="4762052"/>
            <a:ext cx="3546927" cy="85269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674E86E-7B0D-A69E-D66B-323F5B82206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28" y="4820356"/>
            <a:ext cx="3259281" cy="7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D82AD-A4C0-26B2-B0B7-0AA5B2D5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MODEL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0AD510B-D73B-C250-EA7F-6AE7C5E08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implement</a:t>
                </a:r>
                <a:r>
                  <a:rPr lang="tr-TR" dirty="0"/>
                  <a:t> an </a:t>
                </a:r>
                <a:r>
                  <a:rPr lang="tr-TR" dirty="0" err="1"/>
                  <a:t>efficient</a:t>
                </a:r>
                <a:r>
                  <a:rPr lang="tr-TR" dirty="0"/>
                  <a:t> </a:t>
                </a:r>
                <a:r>
                  <a:rPr lang="tr-TR" dirty="0" err="1"/>
                  <a:t>path</a:t>
                </a:r>
                <a:r>
                  <a:rPr lang="tr-TR" dirty="0"/>
                  <a:t> </a:t>
                </a:r>
                <a:r>
                  <a:rPr lang="tr-TR" dirty="0" err="1"/>
                  <a:t>loss</a:t>
                </a:r>
                <a:r>
                  <a:rPr lang="tr-TR" dirty="0"/>
                  <a:t> model in </a:t>
                </a:r>
                <a:r>
                  <a:rPr lang="tr-TR" dirty="0" err="1"/>
                  <a:t>order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perform</a:t>
                </a:r>
                <a:r>
                  <a:rPr lang="tr-TR" dirty="0"/>
                  <a:t> an optimal </a:t>
                </a:r>
                <a:r>
                  <a:rPr lang="tr-TR" dirty="0" err="1"/>
                  <a:t>simulation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benefited</a:t>
                </a:r>
                <a:r>
                  <a:rPr lang="tr-TR" dirty="0"/>
                  <a:t> </a:t>
                </a:r>
                <a:r>
                  <a:rPr lang="tr-TR" dirty="0" err="1"/>
                  <a:t>from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defined</a:t>
                </a:r>
                <a:r>
                  <a:rPr lang="tr-TR" dirty="0"/>
                  <a:t> </a:t>
                </a:r>
                <a:r>
                  <a:rPr lang="tr-TR" dirty="0" err="1"/>
                  <a:t>models</a:t>
                </a:r>
                <a:r>
                  <a:rPr lang="tr-TR" dirty="0"/>
                  <a:t> in [3].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precodings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derived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:r>
                  <a:rPr lang="tr-TR" dirty="0" err="1"/>
                  <a:t>from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strong</a:t>
                </a:r>
                <a:r>
                  <a:rPr lang="tr-TR" dirty="0"/>
                  <a:t> </a:t>
                </a:r>
                <a:r>
                  <a:rPr lang="tr-TR" dirty="0" err="1"/>
                  <a:t>user’s</a:t>
                </a:r>
                <a:r>
                  <a:rPr lang="tr-TR" dirty="0"/>
                  <a:t> </a:t>
                </a:r>
                <a:r>
                  <a:rPr lang="tr-TR" dirty="0" err="1"/>
                  <a:t>channel</a:t>
                </a:r>
                <a:r>
                  <a:rPr lang="tr-TR" dirty="0"/>
                  <a:t> since </a:t>
                </a:r>
                <a:r>
                  <a:rPr lang="tr-TR" dirty="0" err="1"/>
                  <a:t>there</a:t>
                </a:r>
                <a:r>
                  <a:rPr lang="tr-TR" dirty="0"/>
                  <a:t> is </a:t>
                </a:r>
                <a:r>
                  <a:rPr lang="tr-TR" dirty="0" err="1"/>
                  <a:t>no</a:t>
                </a:r>
                <a:r>
                  <a:rPr lang="tr-TR" dirty="0"/>
                  <a:t> </a:t>
                </a:r>
                <a:r>
                  <a:rPr lang="tr-TR" dirty="0" err="1"/>
                  <a:t>significant</a:t>
                </a:r>
                <a:r>
                  <a:rPr lang="tr-TR" dirty="0"/>
                  <a:t> </a:t>
                </a:r>
                <a:r>
                  <a:rPr lang="tr-TR" dirty="0" err="1"/>
                  <a:t>effect</a:t>
                </a:r>
                <a:r>
                  <a:rPr lang="tr-TR" dirty="0"/>
                  <a:t> in </a:t>
                </a:r>
                <a:r>
                  <a:rPr lang="tr-TR" dirty="0" err="1"/>
                  <a:t>results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iterating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channels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calculate</a:t>
                </a:r>
                <a:r>
                  <a:rPr lang="tr-TR" dirty="0"/>
                  <a:t> </a:t>
                </a:r>
                <a:r>
                  <a:rPr lang="tr-TR" dirty="0" err="1"/>
                  <a:t>individually</a:t>
                </a:r>
                <a:r>
                  <a:rPr lang="tr-TR" dirty="0"/>
                  <a:t>.</a:t>
                </a:r>
                <a:endParaRPr lang="en-150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0AD510B-D73B-C250-EA7F-6AE7C5E08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0" t="-1055" r="-49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6EB4DCF4-F69E-EBDB-5601-18248D81F4C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84" y="2347106"/>
            <a:ext cx="3786859" cy="7880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3006AFA-BD58-D3C9-A9CC-B375D37A96F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67" y="4836279"/>
            <a:ext cx="2003136" cy="72632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1993E53-DA40-F97F-604A-372515945655}"/>
              </a:ext>
            </a:extLst>
          </p:cNvPr>
          <p:cNvSpPr txBox="1"/>
          <p:nvPr/>
        </p:nvSpPr>
        <p:spPr>
          <a:xfrm>
            <a:off x="6206" y="6343892"/>
            <a:ext cx="999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0" u="none" dirty="0">
                <a:solidFill>
                  <a:schemeClr val="tx1"/>
                </a:solidFill>
              </a:rPr>
              <a:t>[3] </a:t>
            </a:r>
            <a:r>
              <a:rPr lang="en-US" sz="1100" i="0" u="none" dirty="0">
                <a:solidFill>
                  <a:schemeClr val="tx1"/>
                </a:solidFill>
              </a:rPr>
              <a:t>George Mason University, Path Loss and Link Budget, ECE 732: Mobile Communications, 2018, B.-P. Paris,</a:t>
            </a:r>
            <a:r>
              <a:rPr lang="tr-TR" sz="1100" i="0" u="none" dirty="0">
                <a:solidFill>
                  <a:schemeClr val="tx1"/>
                </a:solidFill>
              </a:rPr>
              <a:t>  </a:t>
            </a:r>
            <a:r>
              <a:rPr lang="en-US" sz="1100" i="0" u="none" dirty="0">
                <a:solidFill>
                  <a:schemeClr val="tx1"/>
                </a:solidFill>
              </a:rPr>
              <a:t>http://www.spec.gmu.edu/~pparis/classes/notes_732/Lecture_2018_09_04.pdf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3189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C0625E-1EE6-6A71-49BB-364E3044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MODEL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6522A-C53B-9580-4C9F-43420658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analyse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, </a:t>
            </a:r>
            <a:r>
              <a:rPr lang="tr-TR" dirty="0" err="1"/>
              <a:t>along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precodings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and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el-GR" dirty="0"/>
              <a:t>ϴ</a:t>
            </a:r>
            <a:r>
              <a:rPr lang="tr-TR" sz="1600" dirty="0"/>
              <a:t>m,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directions</a:t>
            </a:r>
            <a:r>
              <a:rPr lang="tr-TR" dirty="0"/>
              <a:t> of </a:t>
            </a:r>
            <a:r>
              <a:rPr lang="tr-TR" dirty="0" err="1"/>
              <a:t>steering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b="1" dirty="0"/>
              <a:t>a</a:t>
            </a:r>
            <a:r>
              <a:rPr lang="tr-TR" dirty="0"/>
              <a:t>(</a:t>
            </a:r>
            <a:r>
              <a:rPr lang="el-GR" dirty="0"/>
              <a:t>ϴ</a:t>
            </a:r>
            <a:r>
              <a:rPr lang="tr-TR" sz="1600" dirty="0"/>
              <a:t>m</a:t>
            </a:r>
            <a:r>
              <a:rPr lang="tr-TR" dirty="0"/>
              <a:t>) [4].</a:t>
            </a:r>
            <a:endParaRPr lang="en-15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1D9ACD-A3D5-BE2E-502D-B1113BC044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3" y="3224389"/>
            <a:ext cx="2901126" cy="4092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EDD487-583F-72FA-F53F-EB44C34786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7" y="3060232"/>
            <a:ext cx="2049817" cy="7375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C7E62DA-6F22-F34F-1A16-B90A55FF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62" y="3797768"/>
            <a:ext cx="4328183" cy="238796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FE4D37E-351E-9194-8C48-ACD526F1A0AC}"/>
              </a:ext>
            </a:extLst>
          </p:cNvPr>
          <p:cNvSpPr txBox="1"/>
          <p:nvPr/>
        </p:nvSpPr>
        <p:spPr>
          <a:xfrm>
            <a:off x="2630311" y="6265333"/>
            <a:ext cx="363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dirty="0">
                <a:solidFill>
                  <a:schemeClr val="tx1"/>
                </a:solidFill>
              </a:rPr>
              <a:t> </a:t>
            </a:r>
            <a:r>
              <a:rPr lang="tr-TR" b="1" i="0" u="none" dirty="0" err="1">
                <a:solidFill>
                  <a:schemeClr val="tx1"/>
                </a:solidFill>
              </a:rPr>
              <a:t>Figure</a:t>
            </a:r>
            <a:r>
              <a:rPr lang="tr-TR" b="1" i="0" u="none" dirty="0">
                <a:solidFill>
                  <a:schemeClr val="tx1"/>
                </a:solidFill>
              </a:rPr>
              <a:t> 3: </a:t>
            </a:r>
            <a:r>
              <a:rPr lang="tr-TR" i="0" u="none" dirty="0" err="1">
                <a:solidFill>
                  <a:schemeClr val="tx1"/>
                </a:solidFill>
              </a:rPr>
              <a:t>Sensing</a:t>
            </a:r>
            <a:r>
              <a:rPr lang="tr-TR" i="0" u="none" dirty="0">
                <a:solidFill>
                  <a:schemeClr val="tx1"/>
                </a:solidFill>
              </a:rPr>
              <a:t> and </a:t>
            </a:r>
            <a:r>
              <a:rPr lang="tr-TR" i="0" u="none" dirty="0" err="1">
                <a:solidFill>
                  <a:schemeClr val="tx1"/>
                </a:solidFill>
              </a:rPr>
              <a:t>Communication</a:t>
            </a:r>
            <a:r>
              <a:rPr lang="tr-TR" i="0" u="none" dirty="0">
                <a:solidFill>
                  <a:schemeClr val="tx1"/>
                </a:solidFill>
              </a:rPr>
              <a:t> Model.</a:t>
            </a:r>
            <a:endParaRPr lang="en-150" b="1" i="0" u="none" dirty="0">
              <a:solidFill>
                <a:schemeClr val="tx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212C2C9-A632-0BAF-359A-3956A252863D}"/>
              </a:ext>
            </a:extLst>
          </p:cNvPr>
          <p:cNvSpPr txBox="1"/>
          <p:nvPr/>
        </p:nvSpPr>
        <p:spPr>
          <a:xfrm>
            <a:off x="112890" y="6497638"/>
            <a:ext cx="903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0" i="0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1200" b="0" i="0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b="0" i="0" u="none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Stoica</a:t>
            </a:r>
            <a:r>
              <a:rPr lang="en-US" sz="1200" b="0" i="0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J. Li and Y. Xie, "On Probing Signal Design For MIMO Radar," in </a:t>
            </a:r>
            <a:r>
              <a:rPr lang="en-US" sz="1200" b="0" i="1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IEEE Transactions on Signal Processing</a:t>
            </a:r>
            <a:r>
              <a:rPr lang="en-US" sz="1200" b="0" i="0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vol. 55, no. 8, pp. 4151-4161, Aug. 2007, </a:t>
            </a:r>
            <a:r>
              <a:rPr lang="en-US" sz="1200" b="0" i="0" u="none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b="0" i="0" u="non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10.1109/TSP.2007.894398.</a:t>
            </a:r>
            <a:endParaRPr lang="en-150" sz="1200" u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32335"/>
      </p:ext>
    </p:extLst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76758</TotalTime>
  <Words>1184</Words>
  <Application>Microsoft Office PowerPoint</Application>
  <PresentationFormat>Letter Kağıt (8.5x11 inç)</PresentationFormat>
  <Paragraphs>89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HelveticaNeue Regular</vt:lpstr>
      <vt:lpstr>Times New Roman</vt:lpstr>
      <vt:lpstr>Wingdings</vt:lpstr>
      <vt:lpstr>Wingdings 2</vt:lpstr>
      <vt:lpstr>iab97</vt:lpstr>
      <vt:lpstr>自訂設計</vt:lpstr>
      <vt:lpstr>Joint Communication and Sensing for NOMA Systems</vt:lpstr>
      <vt:lpstr>OUTLINE</vt:lpstr>
      <vt:lpstr>INTRODUCTION</vt:lpstr>
      <vt:lpstr>PROBLEM DEFINITION</vt:lpstr>
      <vt:lpstr>SYSTEM MODEL</vt:lpstr>
      <vt:lpstr>SYSTEM MODEL</vt:lpstr>
      <vt:lpstr>SYSTEM MODEL</vt:lpstr>
      <vt:lpstr>SYSTEM MODEL</vt:lpstr>
      <vt:lpstr>SYSTEM MODEL</vt:lpstr>
      <vt:lpstr>RESULTS</vt:lpstr>
      <vt:lpstr>RESULTS</vt:lpstr>
      <vt:lpstr>RESULTS</vt:lpstr>
      <vt:lpstr>MODEL</vt:lpstr>
      <vt:lpstr>RESULTS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EMRE SENGİR</cp:lastModifiedBy>
  <cp:revision>1129</cp:revision>
  <cp:lastPrinted>1999-09-29T13:28:24Z</cp:lastPrinted>
  <dcterms:created xsi:type="dcterms:W3CDTF">1998-01-23T17:03:10Z</dcterms:created>
  <dcterms:modified xsi:type="dcterms:W3CDTF">2024-06-12T21:01:55Z</dcterms:modified>
</cp:coreProperties>
</file>