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48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tr-TR"/>
              <a:t>Asıl başlık stilini düzenlemek için tıklayın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1ED4871-801F-455F-B358-CA60BF872216}"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186451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ED4871-801F-455F-B358-CA60BF872216}"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366698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ED4871-801F-455F-B358-CA60BF872216}"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39119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1ED4871-801F-455F-B358-CA60BF872216}"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32977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tr-TR"/>
              <a:t>Asıl başlık stilini düzenlemek için tıklayın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1ED4871-801F-455F-B358-CA60BF872216}"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30090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1ED4871-801F-455F-B358-CA60BF872216}"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122604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tr-TR"/>
              <a:t>Asıl metin stillerini düzenlemek için tıklayın</a:t>
            </a:r>
          </a:p>
        </p:txBody>
      </p:sp>
      <p:sp>
        <p:nvSpPr>
          <p:cNvPr id="4" name="Content Placeholder 3"/>
          <p:cNvSpPr>
            <a:spLocks noGrp="1"/>
          </p:cNvSpPr>
          <p:nvPr>
            <p:ph sz="half" idx="2"/>
          </p:nvPr>
        </p:nvSpPr>
        <p:spPr>
          <a:xfrm>
            <a:off x="2948339" y="11058863"/>
            <a:ext cx="18107995"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tr-TR"/>
              <a:t>Asıl metin stillerini düzenlemek için tıklayın</a:t>
            </a:r>
          </a:p>
        </p:txBody>
      </p:sp>
      <p:sp>
        <p:nvSpPr>
          <p:cNvPr id="6" name="Content Placeholder 5"/>
          <p:cNvSpPr>
            <a:spLocks noGrp="1"/>
          </p:cNvSpPr>
          <p:nvPr>
            <p:ph sz="quarter" idx="4"/>
          </p:nvPr>
        </p:nvSpPr>
        <p:spPr>
          <a:xfrm>
            <a:off x="21669408" y="11058863"/>
            <a:ext cx="18197174"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1ED4871-801F-455F-B358-CA60BF872216}"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184446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1ED4871-801F-455F-B358-CA60BF872216}"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86287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4871-801F-455F-B358-CA60BF872216}"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44702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tr-TR"/>
              <a:t>Asıl başlık stilini düzenlemek için tıklayın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ED4871-801F-455F-B358-CA60BF872216}"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22089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tr-TR"/>
              <a:t>Resim eklemek için simgeye tıklayın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1ED4871-801F-455F-B358-CA60BF872216}"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6ABCC3-5F66-4E1A-AF8E-3370C9BF33CB}" type="slidenum">
              <a:rPr lang="en-US" smtClean="0"/>
              <a:t>‹#›</a:t>
            </a:fld>
            <a:endParaRPr lang="en-US"/>
          </a:p>
        </p:txBody>
      </p:sp>
    </p:spTree>
    <p:extLst>
      <p:ext uri="{BB962C8B-B14F-4D97-AF65-F5344CB8AC3E}">
        <p14:creationId xmlns:p14="http://schemas.microsoft.com/office/powerpoint/2010/main" val="19941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71ED4871-801F-455F-B358-CA60BF872216}" type="datetimeFigureOut">
              <a:rPr lang="en-US" smtClean="0"/>
              <a:t>6/13/2024</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26ABCC3-5F66-4E1A-AF8E-3370C9BF33CB}" type="slidenum">
              <a:rPr lang="en-US" smtClean="0"/>
              <a:t>‹#›</a:t>
            </a:fld>
            <a:endParaRPr lang="en-US"/>
          </a:p>
        </p:txBody>
      </p:sp>
    </p:spTree>
    <p:extLst>
      <p:ext uri="{BB962C8B-B14F-4D97-AF65-F5344CB8AC3E}">
        <p14:creationId xmlns:p14="http://schemas.microsoft.com/office/powerpoint/2010/main" val="2978161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hyperlink" Target="http://www.spec.gmu.edu/~pparis/classes/notes_732/Lecture_2018_09_04.pdf" TargetMode="Externa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F4D8644-94BD-1C2C-737F-DD55F2D79C8B}"/>
              </a:ext>
            </a:extLst>
          </p:cNvPr>
          <p:cNvSpPr>
            <a:spLocks noChangeArrowheads="1"/>
          </p:cNvSpPr>
          <p:nvPr/>
        </p:nvSpPr>
        <p:spPr bwMode="auto">
          <a:xfrm>
            <a:off x="0" y="-328276"/>
            <a:ext cx="42803763" cy="3743153"/>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lIns="109721" tIns="54861" rIns="109721" bIns="54861" anchor="ctr"/>
          <a:lstStyle>
            <a:defPPr>
              <a:defRPr kern="1200" smtId="4294967295"/>
            </a:defPPr>
          </a:lstStyle>
          <a:p>
            <a:pPr algn="ctr" defTabSz="3762231">
              <a:defRPr/>
            </a:pPr>
            <a:endParaRPr lang="en-US" sz="4400" b="1" dirty="0">
              <a:solidFill>
                <a:srgbClr val="FF00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5" name="Text Placeholder 16">
            <a:extLst>
              <a:ext uri="{FF2B5EF4-FFF2-40B4-BE49-F238E27FC236}">
                <a16:creationId xmlns:a16="http://schemas.microsoft.com/office/drawing/2014/main" id="{62BE9D26-9C73-9911-2600-738BE27E92B2}"/>
              </a:ext>
            </a:extLst>
          </p:cNvPr>
          <p:cNvSpPr txBox="1"/>
          <p:nvPr/>
        </p:nvSpPr>
        <p:spPr>
          <a:xfrm>
            <a:off x="5638799" y="1176850"/>
            <a:ext cx="31913360" cy="1957459"/>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tr-TR" sz="5400" b="1" dirty="0">
                <a:solidFill>
                  <a:schemeClr val="bg1"/>
                </a:solidFill>
                <a:latin typeface="Arial" panose="020B0604020202020204" pitchFamily="34" charset="0"/>
                <a:cs typeface="Arial" panose="020B0604020202020204" pitchFamily="34" charset="0"/>
              </a:rPr>
              <a:t>Prof. Dr. Berna Özbek</a:t>
            </a:r>
          </a:p>
          <a:p>
            <a:pPr algn="ctr"/>
            <a:r>
              <a:rPr lang="tr-TR" sz="5400" b="1" dirty="0">
                <a:solidFill>
                  <a:schemeClr val="bg1"/>
                </a:solidFill>
                <a:latin typeface="Arial" panose="020B0604020202020204" pitchFamily="34" charset="0"/>
                <a:cs typeface="Arial" panose="020B0604020202020204" pitchFamily="34" charset="0"/>
              </a:rPr>
              <a:t>Emre Sengir 270206023</a:t>
            </a:r>
            <a:endParaRPr lang="en-US" sz="5400" b="1" dirty="0">
              <a:solidFill>
                <a:schemeClr val="bg1"/>
              </a:solidFill>
              <a:latin typeface="Arial" panose="020B0604020202020204" pitchFamily="34" charset="0"/>
              <a:cs typeface="Arial" panose="020B0604020202020204" pitchFamily="34" charset="0"/>
            </a:endParaRPr>
          </a:p>
        </p:txBody>
      </p:sp>
      <p:pic>
        <p:nvPicPr>
          <p:cNvPr id="6" name="Picture 2" descr="Kurumsal Görseller - İzmir Yüksek Teknoloji Enstitüsü">
            <a:extLst>
              <a:ext uri="{FF2B5EF4-FFF2-40B4-BE49-F238E27FC236}">
                <a16:creationId xmlns:a16="http://schemas.microsoft.com/office/drawing/2014/main" id="{1A80EDDF-9D2E-2D3D-73CE-FA73B6071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62" y="3191"/>
            <a:ext cx="2754407" cy="275440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1">
            <a:extLst>
              <a:ext uri="{FF2B5EF4-FFF2-40B4-BE49-F238E27FC236}">
                <a16:creationId xmlns:a16="http://schemas.microsoft.com/office/drawing/2014/main" id="{D59B067B-992C-A41A-213A-9380D02BBBDF}"/>
              </a:ext>
            </a:extLst>
          </p:cNvPr>
          <p:cNvSpPr txBox="1"/>
          <p:nvPr/>
        </p:nvSpPr>
        <p:spPr>
          <a:xfrm>
            <a:off x="3497482" y="-269821"/>
            <a:ext cx="35901655" cy="1316842"/>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000" b="1" dirty="0">
                <a:solidFill>
                  <a:schemeClr val="bg1"/>
                </a:solidFill>
                <a:latin typeface="Arial" panose="020B0604020202020204" pitchFamily="34" charset="0"/>
                <a:cs typeface="Arial" panose="020B0604020202020204" pitchFamily="34" charset="0"/>
              </a:rPr>
              <a:t>Joint Communication and Sensing for NOMA Systems</a:t>
            </a:r>
          </a:p>
        </p:txBody>
      </p:sp>
      <p:sp>
        <p:nvSpPr>
          <p:cNvPr id="16" name="Rectangle 10">
            <a:extLst>
              <a:ext uri="{FF2B5EF4-FFF2-40B4-BE49-F238E27FC236}">
                <a16:creationId xmlns:a16="http://schemas.microsoft.com/office/drawing/2014/main" id="{836C7549-7BEB-A164-2AA2-FA4F270A4A7E}"/>
              </a:ext>
            </a:extLst>
          </p:cNvPr>
          <p:cNvSpPr>
            <a:spLocks noChangeArrowheads="1"/>
          </p:cNvSpPr>
          <p:nvPr/>
        </p:nvSpPr>
        <p:spPr bwMode="auto">
          <a:xfrm>
            <a:off x="444391" y="13860904"/>
            <a:ext cx="13617642" cy="703379"/>
          </a:xfrm>
          <a:prstGeom prst="round2Diag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r>
              <a:rPr lang="en-US" sz="3600" b="1" dirty="0">
                <a:solidFill>
                  <a:schemeClr val="tx1"/>
                </a:solidFill>
                <a:latin typeface="Arial" panose="020B0604020202020204" pitchFamily="34" charset="0"/>
                <a:cs typeface="Arial" panose="020B0604020202020204" pitchFamily="34" charset="0"/>
              </a:rPr>
              <a:t>ENGINEERING</a:t>
            </a:r>
            <a:r>
              <a:rPr lang="tr-TR" sz="3600" b="1" dirty="0">
                <a:solidFill>
                  <a:schemeClr val="tx1"/>
                </a:solidFill>
                <a:latin typeface="Arial" panose="020B0604020202020204" pitchFamily="34" charset="0"/>
                <a:cs typeface="Arial" panose="020B0604020202020204" pitchFamily="34" charset="0"/>
              </a:rPr>
              <a:t> STANDARTS</a:t>
            </a:r>
            <a:r>
              <a:rPr lang="en-US" sz="3600" b="1" dirty="0">
                <a:solidFill>
                  <a:schemeClr val="tx1"/>
                </a:solidFill>
                <a:latin typeface="Arial" panose="020B0604020202020204" pitchFamily="34" charset="0"/>
                <a:cs typeface="Arial" panose="020B0604020202020204" pitchFamily="34" charset="0"/>
              </a:rPr>
              <a:t> AND DESIGN CONSTRAINTS</a:t>
            </a:r>
          </a:p>
        </p:txBody>
      </p:sp>
      <p:pic>
        <p:nvPicPr>
          <p:cNvPr id="22" name="Picture 2" descr="Kurumsal Görseller - İzmir Yüksek Teknoloji Enstitüsü">
            <a:extLst>
              <a:ext uri="{FF2B5EF4-FFF2-40B4-BE49-F238E27FC236}">
                <a16:creationId xmlns:a16="http://schemas.microsoft.com/office/drawing/2014/main" id="{6BB916B9-133B-4D6E-BC1E-1124C92C2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3305" y="75776"/>
            <a:ext cx="2754407" cy="2754407"/>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up 81">
            <a:extLst>
              <a:ext uri="{FF2B5EF4-FFF2-40B4-BE49-F238E27FC236}">
                <a16:creationId xmlns:a16="http://schemas.microsoft.com/office/drawing/2014/main" id="{6DEB2BD7-FA44-1FB8-117E-BBFCB4F9AFF3}"/>
              </a:ext>
            </a:extLst>
          </p:cNvPr>
          <p:cNvGrpSpPr/>
          <p:nvPr/>
        </p:nvGrpSpPr>
        <p:grpSpPr>
          <a:xfrm>
            <a:off x="275795" y="22783483"/>
            <a:ext cx="13786238" cy="715444"/>
            <a:chOff x="199310" y="22888065"/>
            <a:chExt cx="13786238" cy="715444"/>
          </a:xfrm>
          <a:solidFill>
            <a:schemeClr val="accent4"/>
          </a:solidFill>
        </p:grpSpPr>
        <p:sp>
          <p:nvSpPr>
            <p:cNvPr id="83" name="Rectangle 10">
              <a:extLst>
                <a:ext uri="{FF2B5EF4-FFF2-40B4-BE49-F238E27FC236}">
                  <a16:creationId xmlns:a16="http://schemas.microsoft.com/office/drawing/2014/main" id="{6E3DD98E-DBA6-C267-807C-EDBD7D464D64}"/>
                </a:ext>
              </a:extLst>
            </p:cNvPr>
            <p:cNvSpPr>
              <a:spLocks noChangeArrowheads="1"/>
            </p:cNvSpPr>
            <p:nvPr/>
          </p:nvSpPr>
          <p:spPr bwMode="auto">
            <a:xfrm>
              <a:off x="199310" y="22900130"/>
              <a:ext cx="13617642" cy="703379"/>
            </a:xfrm>
            <a:prstGeom prst="round2DiagRect">
              <a:avLst/>
            </a:prstGeom>
            <a:grp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endParaRPr lang="en-US" sz="3600" b="1" dirty="0">
                <a:noFill/>
                <a:latin typeface="Arial" panose="020B0604020202020204" pitchFamily="34" charset="0"/>
                <a:cs typeface="Arial" panose="020B0604020202020204" pitchFamily="34" charset="0"/>
              </a:endParaRPr>
            </a:p>
          </p:txBody>
        </p:sp>
        <p:sp>
          <p:nvSpPr>
            <p:cNvPr id="84" name="Metin kutusu 83">
              <a:extLst>
                <a:ext uri="{FF2B5EF4-FFF2-40B4-BE49-F238E27FC236}">
                  <a16:creationId xmlns:a16="http://schemas.microsoft.com/office/drawing/2014/main" id="{AA03A3AC-D509-705B-D916-F260DCBD4125}"/>
                </a:ext>
              </a:extLst>
            </p:cNvPr>
            <p:cNvSpPr txBox="1"/>
            <p:nvPr/>
          </p:nvSpPr>
          <p:spPr>
            <a:xfrm>
              <a:off x="209086" y="22888065"/>
              <a:ext cx="13776462" cy="715443"/>
            </a:xfrm>
            <a:prstGeom prst="rect">
              <a:avLst/>
            </a:prstGeom>
            <a:grpFill/>
          </p:spPr>
          <p:txBody>
            <a:bodyPr wrap="square" rtlCol="0">
              <a:spAutoFit/>
            </a:bodyPr>
            <a:lstStyle/>
            <a:p>
              <a:r>
                <a:rPr lang="tr-TR" sz="4000" b="1" dirty="0" err="1">
                  <a:latin typeface="Arial" panose="020B0604020202020204" pitchFamily="34" charset="0"/>
                  <a:cs typeface="Arial" panose="020B0604020202020204" pitchFamily="34" charset="0"/>
                </a:rPr>
                <a:t>Non-Orthogonal</a:t>
              </a:r>
              <a:r>
                <a:rPr lang="tr-TR" sz="4000" b="1" dirty="0">
                  <a:latin typeface="Arial" panose="020B0604020202020204" pitchFamily="34" charset="0"/>
                  <a:cs typeface="Arial" panose="020B0604020202020204" pitchFamily="34" charset="0"/>
                </a:rPr>
                <a:t> Multiple Access (NOMA)</a:t>
              </a:r>
            </a:p>
          </p:txBody>
        </p:sp>
      </p:grpSp>
      <p:grpSp>
        <p:nvGrpSpPr>
          <p:cNvPr id="129" name="Grup 128">
            <a:extLst>
              <a:ext uri="{FF2B5EF4-FFF2-40B4-BE49-F238E27FC236}">
                <a16:creationId xmlns:a16="http://schemas.microsoft.com/office/drawing/2014/main" id="{37041C50-63E6-C19C-E9B9-70F2DABDA52D}"/>
              </a:ext>
            </a:extLst>
          </p:cNvPr>
          <p:cNvGrpSpPr/>
          <p:nvPr/>
        </p:nvGrpSpPr>
        <p:grpSpPr>
          <a:xfrm>
            <a:off x="33896" y="27939429"/>
            <a:ext cx="42828826" cy="2296797"/>
            <a:chOff x="-15249670" y="40039714"/>
            <a:chExt cx="44880820" cy="2296797"/>
          </a:xfrm>
          <a:solidFill>
            <a:schemeClr val="accent4"/>
          </a:solidFill>
        </p:grpSpPr>
        <p:sp>
          <p:nvSpPr>
            <p:cNvPr id="130" name="Rectangle 10">
              <a:extLst>
                <a:ext uri="{FF2B5EF4-FFF2-40B4-BE49-F238E27FC236}">
                  <a16:creationId xmlns:a16="http://schemas.microsoft.com/office/drawing/2014/main" id="{9B6C679C-0111-5D1F-6E51-0772EF03642A}"/>
                </a:ext>
              </a:extLst>
            </p:cNvPr>
            <p:cNvSpPr>
              <a:spLocks noChangeArrowheads="1"/>
            </p:cNvSpPr>
            <p:nvPr/>
          </p:nvSpPr>
          <p:spPr bwMode="auto">
            <a:xfrm>
              <a:off x="-15249670" y="40039714"/>
              <a:ext cx="44880820" cy="2260008"/>
            </a:xfrm>
            <a:prstGeom prst="round2DiagRect">
              <a:avLst>
                <a:gd name="adj1" fmla="val 6827"/>
                <a:gd name="adj2" fmla="val 0"/>
              </a:avLst>
            </a:prstGeom>
            <a:grp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endParaRPr lang="en-US" sz="3600" b="1" dirty="0">
                <a:noFill/>
                <a:latin typeface="Arial" panose="020B0604020202020204" pitchFamily="34" charset="0"/>
                <a:cs typeface="Arial" panose="020B0604020202020204" pitchFamily="34" charset="0"/>
              </a:endParaRPr>
            </a:p>
          </p:txBody>
        </p:sp>
        <p:sp>
          <p:nvSpPr>
            <p:cNvPr id="131" name="Metin kutusu 130">
              <a:extLst>
                <a:ext uri="{FF2B5EF4-FFF2-40B4-BE49-F238E27FC236}">
                  <a16:creationId xmlns:a16="http://schemas.microsoft.com/office/drawing/2014/main" id="{4DCC0FBA-BE0F-A2DA-AEBE-6434AE9E58C0}"/>
                </a:ext>
              </a:extLst>
            </p:cNvPr>
            <p:cNvSpPr txBox="1"/>
            <p:nvPr/>
          </p:nvSpPr>
          <p:spPr>
            <a:xfrm>
              <a:off x="-15103292" y="40151297"/>
              <a:ext cx="44395119" cy="2185214"/>
            </a:xfrm>
            <a:prstGeom prst="rect">
              <a:avLst/>
            </a:prstGeom>
            <a:grpFill/>
          </p:spPr>
          <p:txBody>
            <a:bodyPr wrap="square" rtlCol="0">
              <a:spAutoFit/>
            </a:bodyPr>
            <a:lstStyle/>
            <a:p>
              <a:r>
                <a:rPr lang="tr-TR" sz="4000" b="1" dirty="0">
                  <a:latin typeface="Arial" panose="020B0604020202020204" pitchFamily="34" charset="0"/>
                  <a:cs typeface="Arial" panose="020B0604020202020204" pitchFamily="34" charset="0"/>
                </a:rPr>
                <a:t>REFERENCES: </a:t>
              </a:r>
              <a:r>
                <a:rPr lang="en-US" sz="3200" dirty="0">
                  <a:latin typeface="Arial" panose="020B0604020202020204" pitchFamily="34" charset="0"/>
                  <a:cs typeface="Arial" panose="020B0604020202020204" pitchFamily="34" charset="0"/>
                </a:rPr>
                <a:t>[1] Z. Wang, Y. Liu, X. Mu, Z. Ding and O. A. </a:t>
              </a:r>
              <a:r>
                <a:rPr lang="en-US" sz="3200" dirty="0" err="1">
                  <a:latin typeface="Arial" panose="020B0604020202020204" pitchFamily="34" charset="0"/>
                  <a:cs typeface="Arial" panose="020B0604020202020204" pitchFamily="34" charset="0"/>
                </a:rPr>
                <a:t>Dobre</a:t>
              </a:r>
              <a:r>
                <a:rPr lang="en-US" sz="3200" dirty="0">
                  <a:latin typeface="Arial" panose="020B0604020202020204" pitchFamily="34" charset="0"/>
                  <a:cs typeface="Arial" panose="020B0604020202020204" pitchFamily="34" charset="0"/>
                </a:rPr>
                <a:t>, "NOMA Empowered Integrated Sensing and Communication," in IEEE Communications Letters, vol. 26, no. 3, pp. 677-681, March 2022</a:t>
              </a:r>
              <a:endParaRPr lang="tr-TR"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[2] </a:t>
              </a:r>
              <a:r>
                <a:rPr lang="en-US" sz="3200" dirty="0" err="1">
                  <a:latin typeface="Arial" panose="020B0604020202020204" pitchFamily="34" charset="0"/>
                  <a:cs typeface="Arial" panose="020B0604020202020204" pitchFamily="34" charset="0"/>
                </a:rPr>
                <a:t>Cheon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Jinyong</a:t>
              </a:r>
              <a:r>
                <a:rPr lang="en-US" sz="3200" dirty="0">
                  <a:latin typeface="Arial" panose="020B0604020202020204" pitchFamily="34" charset="0"/>
                  <a:cs typeface="Arial" panose="020B0604020202020204" pitchFamily="34" charset="0"/>
                </a:rPr>
                <a:t> &amp; Cho, Ho-Shin. (2017). Power Allocation Scheme for </a:t>
              </a:r>
              <a:r>
                <a:rPr lang="en-US" sz="3200" dirty="0" err="1">
                  <a:latin typeface="Arial" panose="020B0604020202020204" pitchFamily="34" charset="0"/>
                  <a:cs typeface="Arial" panose="020B0604020202020204" pitchFamily="34" charset="0"/>
                </a:rPr>
                <a:t>NonOrthogonal</a:t>
              </a:r>
              <a:r>
                <a:rPr lang="en-US" sz="3200" dirty="0">
                  <a:latin typeface="Arial" panose="020B0604020202020204" pitchFamily="34" charset="0"/>
                  <a:cs typeface="Arial" panose="020B0604020202020204" pitchFamily="34" charset="0"/>
                </a:rPr>
                <a:t> Multiple Access in Underwater Acoustic Communications. Sensors. 17. 2465. 10.3390/s17112465. </a:t>
              </a:r>
              <a:endParaRPr lang="tr-TR"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[3] George Mason University, Path Loss and Link Budget, ECE 732: Mobile Communications, 2018, B.-P. Paris, </a:t>
              </a:r>
              <a:r>
                <a:rPr lang="en-US" sz="3200" dirty="0">
                  <a:latin typeface="Arial" panose="020B0604020202020204" pitchFamily="34" charset="0"/>
                  <a:cs typeface="Arial" panose="020B0604020202020204" pitchFamily="34" charset="0"/>
                  <a:hlinkClick r:id="rId3"/>
                </a:rPr>
                <a:t>http://www.spec.gmu.edu/~pparis/classes/notes_732/Lecture_2018_09_04.pdf</a:t>
              </a:r>
              <a:endParaRPr lang="tr-TR" sz="3200" dirty="0">
                <a:latin typeface="Arial" panose="020B0604020202020204" pitchFamily="34" charset="0"/>
                <a:cs typeface="Arial" panose="020B0604020202020204" pitchFamily="34" charset="0"/>
              </a:endParaRPr>
            </a:p>
            <a:p>
              <a:r>
                <a:rPr lang="tr-TR" sz="32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4] P. </a:t>
              </a:r>
              <a:r>
                <a:rPr lang="en-US" sz="3200" dirty="0" err="1">
                  <a:latin typeface="Arial" panose="020B0604020202020204" pitchFamily="34" charset="0"/>
                  <a:cs typeface="Arial" panose="020B0604020202020204" pitchFamily="34" charset="0"/>
                </a:rPr>
                <a:t>Stoica</a:t>
              </a:r>
              <a:r>
                <a:rPr lang="en-US" sz="3200" dirty="0">
                  <a:latin typeface="Arial" panose="020B0604020202020204" pitchFamily="34" charset="0"/>
                  <a:cs typeface="Arial" panose="020B0604020202020204" pitchFamily="34" charset="0"/>
                </a:rPr>
                <a:t>, J. Li and Y. Xie, "On Probing Signal Design For MIMO Radar," in IEEE Transactions on Signal Processing, vol. 55, no. 8, pp. 4151-4161, Aug. 2007, </a:t>
              </a:r>
              <a:r>
                <a:rPr lang="en-US" sz="3200" dirty="0" err="1">
                  <a:latin typeface="Arial" panose="020B0604020202020204" pitchFamily="34" charset="0"/>
                  <a:cs typeface="Arial" panose="020B0604020202020204" pitchFamily="34" charset="0"/>
                </a:rPr>
                <a:t>doi</a:t>
              </a:r>
              <a:r>
                <a:rPr lang="en-US" sz="3200" dirty="0">
                  <a:latin typeface="Arial" panose="020B0604020202020204" pitchFamily="34" charset="0"/>
                  <a:cs typeface="Arial" panose="020B0604020202020204" pitchFamily="34" charset="0"/>
                </a:rPr>
                <a:t>: 10.1109/TSP.2007.894398.</a:t>
              </a:r>
              <a:endParaRPr lang="tr-TR" sz="3200" b="1" dirty="0">
                <a:latin typeface="Arial" panose="020B0604020202020204" pitchFamily="34" charset="0"/>
                <a:cs typeface="Arial" panose="020B0604020202020204" pitchFamily="34" charset="0"/>
              </a:endParaRPr>
            </a:p>
          </p:txBody>
        </p:sp>
      </p:grpSp>
      <p:sp>
        <p:nvSpPr>
          <p:cNvPr id="137" name="Metin kutusu 136">
            <a:extLst>
              <a:ext uri="{FF2B5EF4-FFF2-40B4-BE49-F238E27FC236}">
                <a16:creationId xmlns:a16="http://schemas.microsoft.com/office/drawing/2014/main" id="{DBF819CE-0A7D-A473-C8C1-6C1F1DC3BDB7}"/>
              </a:ext>
            </a:extLst>
          </p:cNvPr>
          <p:cNvSpPr txBox="1"/>
          <p:nvPr/>
        </p:nvSpPr>
        <p:spPr>
          <a:xfrm>
            <a:off x="28949687" y="3565032"/>
            <a:ext cx="7693149" cy="707886"/>
          </a:xfrm>
          <a:prstGeom prst="rect">
            <a:avLst/>
          </a:prstGeom>
          <a:noFill/>
        </p:spPr>
        <p:txBody>
          <a:bodyPr wrap="square" rtlCol="0">
            <a:spAutoFit/>
          </a:bodyPr>
          <a:lstStyle/>
          <a:p>
            <a:endParaRPr lang="tr-TR" sz="4000" b="1" dirty="0">
              <a:latin typeface="Arial" panose="020B0604020202020204" pitchFamily="34" charset="0"/>
              <a:cs typeface="Arial" panose="020B0604020202020204" pitchFamily="34" charset="0"/>
            </a:endParaRPr>
          </a:p>
        </p:txBody>
      </p:sp>
      <p:grpSp>
        <p:nvGrpSpPr>
          <p:cNvPr id="18" name="Grup 17">
            <a:extLst>
              <a:ext uri="{FF2B5EF4-FFF2-40B4-BE49-F238E27FC236}">
                <a16:creationId xmlns:a16="http://schemas.microsoft.com/office/drawing/2014/main" id="{AADA3DD7-576B-5B82-355F-3B0FD044D554}"/>
              </a:ext>
            </a:extLst>
          </p:cNvPr>
          <p:cNvGrpSpPr/>
          <p:nvPr/>
        </p:nvGrpSpPr>
        <p:grpSpPr>
          <a:xfrm>
            <a:off x="14500175" y="12694892"/>
            <a:ext cx="13687411" cy="723833"/>
            <a:chOff x="285725" y="22401047"/>
            <a:chExt cx="13687411" cy="723833"/>
          </a:xfrm>
          <a:solidFill>
            <a:schemeClr val="accent4"/>
          </a:solidFill>
        </p:grpSpPr>
        <p:sp>
          <p:nvSpPr>
            <p:cNvPr id="19" name="Rectangle 10">
              <a:extLst>
                <a:ext uri="{FF2B5EF4-FFF2-40B4-BE49-F238E27FC236}">
                  <a16:creationId xmlns:a16="http://schemas.microsoft.com/office/drawing/2014/main" id="{B9A82DDC-A0EA-5DBB-F64D-18F134C404B6}"/>
                </a:ext>
              </a:extLst>
            </p:cNvPr>
            <p:cNvSpPr>
              <a:spLocks noChangeArrowheads="1"/>
            </p:cNvSpPr>
            <p:nvPr/>
          </p:nvSpPr>
          <p:spPr bwMode="auto">
            <a:xfrm>
              <a:off x="285725" y="22401047"/>
              <a:ext cx="13617642" cy="703379"/>
            </a:xfrm>
            <a:prstGeom prst="round2DiagRect">
              <a:avLst/>
            </a:prstGeom>
            <a:grp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endParaRPr lang="en-US" sz="3600" b="1" dirty="0">
                <a:noFill/>
                <a:latin typeface="Arial" panose="020B0604020202020204" pitchFamily="34" charset="0"/>
                <a:cs typeface="Arial" panose="020B0604020202020204" pitchFamily="34" charset="0"/>
              </a:endParaRPr>
            </a:p>
          </p:txBody>
        </p:sp>
        <p:sp>
          <p:nvSpPr>
            <p:cNvPr id="20" name="Metin kutusu 19">
              <a:extLst>
                <a:ext uri="{FF2B5EF4-FFF2-40B4-BE49-F238E27FC236}">
                  <a16:creationId xmlns:a16="http://schemas.microsoft.com/office/drawing/2014/main" id="{E7289AF5-25EF-0520-1F4D-C420D21D18A7}"/>
                </a:ext>
              </a:extLst>
            </p:cNvPr>
            <p:cNvSpPr txBox="1"/>
            <p:nvPr/>
          </p:nvSpPr>
          <p:spPr>
            <a:xfrm>
              <a:off x="355494" y="22416994"/>
              <a:ext cx="13617642" cy="707886"/>
            </a:xfrm>
            <a:prstGeom prst="rect">
              <a:avLst/>
            </a:prstGeom>
            <a:grpFill/>
          </p:spPr>
          <p:txBody>
            <a:bodyPr wrap="square" rtlCol="0">
              <a:spAutoFit/>
            </a:bodyPr>
            <a:lstStyle/>
            <a:p>
              <a:r>
                <a:rPr lang="tr-TR" sz="4000" b="1" dirty="0">
                  <a:latin typeface="Arial" panose="020B0604020202020204" pitchFamily="34" charset="0"/>
                  <a:cs typeface="Arial" panose="020B0604020202020204" pitchFamily="34" charset="0"/>
                </a:rPr>
                <a:t>PROBLEM FORMULATION &amp; SYSTEM MODEL</a:t>
              </a:r>
            </a:p>
          </p:txBody>
        </p:sp>
      </p:grpSp>
      <p:sp>
        <p:nvSpPr>
          <p:cNvPr id="21" name="Metin kutusu 20">
            <a:extLst>
              <a:ext uri="{FF2B5EF4-FFF2-40B4-BE49-F238E27FC236}">
                <a16:creationId xmlns:a16="http://schemas.microsoft.com/office/drawing/2014/main" id="{59B2DEC7-9D69-D79D-41D4-2AB0DF143BBD}"/>
              </a:ext>
            </a:extLst>
          </p:cNvPr>
          <p:cNvSpPr txBox="1"/>
          <p:nvPr/>
        </p:nvSpPr>
        <p:spPr>
          <a:xfrm>
            <a:off x="255972" y="4550578"/>
            <a:ext cx="13631047" cy="2677656"/>
          </a:xfrm>
          <a:prstGeom prst="rect">
            <a:avLst/>
          </a:prstGeom>
          <a:solidFill>
            <a:schemeClr val="bg1"/>
          </a:solidFill>
        </p:spPr>
        <p:txBody>
          <a:bodyPr wrap="square" rtlCol="0">
            <a:spAutoFit/>
          </a:bodyPr>
          <a:lstStyle/>
          <a:p>
            <a:r>
              <a:rPr lang="en-US" sz="2400" dirty="0">
                <a:latin typeface="Arial" panose="020B0604020202020204" pitchFamily="34" charset="0"/>
                <a:cs typeface="Arial" panose="020B0604020202020204" pitchFamily="34" charset="0"/>
              </a:rPr>
              <a:t>As modern technology advances, JCAS systems are enhancing wireless communications by integrating sensing and communication functions. NOMA-enabled JCAS systems represent a significant leap in future wireless communication and radar sensing. Unlike traditional methods like TDMA and FDMA, NOMA multiplexes users in the power domain, improving spectrum efficiency and user connectivity. Integrating NOMA into JCAS systems offers advantages like effective resource allocation and interference reduction, crucial for high-density user situations and complex sensing tasks, meeting the demands of applications such as autonomous driving and smart cities.</a:t>
            </a:r>
            <a:endParaRPr lang="en-150" sz="2400" dirty="0">
              <a:latin typeface="Arial" panose="020B0604020202020204" pitchFamily="34" charset="0"/>
              <a:cs typeface="Arial" panose="020B0604020202020204" pitchFamily="34" charset="0"/>
            </a:endParaRPr>
          </a:p>
        </p:txBody>
      </p:sp>
      <p:sp>
        <p:nvSpPr>
          <p:cNvPr id="27" name="Metin kutusu 26">
            <a:extLst>
              <a:ext uri="{FF2B5EF4-FFF2-40B4-BE49-F238E27FC236}">
                <a16:creationId xmlns:a16="http://schemas.microsoft.com/office/drawing/2014/main" id="{BBA97AB3-BF28-BC08-DE16-C246CF8B6CF8}"/>
              </a:ext>
            </a:extLst>
          </p:cNvPr>
          <p:cNvSpPr txBox="1"/>
          <p:nvPr/>
        </p:nvSpPr>
        <p:spPr>
          <a:xfrm>
            <a:off x="239506" y="8463918"/>
            <a:ext cx="6894207" cy="6001643"/>
          </a:xfrm>
          <a:prstGeom prst="rect">
            <a:avLst/>
          </a:prstGeom>
          <a:solidFill>
            <a:schemeClr val="bg1"/>
          </a:solidFill>
        </p:spPr>
        <p:txBody>
          <a:bodyPr wrap="square" rtlCol="0">
            <a:spAutoFit/>
          </a:bodyPr>
          <a:lstStyle/>
          <a:p>
            <a:r>
              <a:rPr lang="en-US" sz="2400" b="1" dirty="0">
                <a:latin typeface="Arial" panose="020B0604020202020204" pitchFamily="34" charset="0"/>
                <a:cs typeface="Arial" panose="020B0604020202020204" pitchFamily="34" charset="0"/>
              </a:rPr>
              <a:t>Spectrum Efficiency</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Maximize use of frequency bands.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Accurate power allocation to manage interference.</a:t>
            </a:r>
            <a:endParaRPr lang="tr-TR" sz="2400" dirty="0">
              <a:latin typeface="Arial" panose="020B0604020202020204" pitchFamily="34" charset="0"/>
              <a:cs typeface="Arial" panose="020B0604020202020204" pitchFamily="34" charset="0"/>
            </a:endParaRPr>
          </a:p>
          <a:p>
            <a:pPr>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Power Allocation</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Balance throughput and sensing functionality.</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Use advanced optimization methods like SDR and SCA.</a:t>
            </a:r>
          </a:p>
          <a:p>
            <a:pPr>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Interference Management</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Mitigate interference in dense user environments.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Employ SIC and beamforming techniques.</a:t>
            </a:r>
          </a:p>
          <a:p>
            <a:pPr>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8" name="Metin kutusu 27">
            <a:extLst>
              <a:ext uri="{FF2B5EF4-FFF2-40B4-BE49-F238E27FC236}">
                <a16:creationId xmlns:a16="http://schemas.microsoft.com/office/drawing/2014/main" id="{5357249D-2839-9D5C-7159-7A554EFBA71F}"/>
              </a:ext>
            </a:extLst>
          </p:cNvPr>
          <p:cNvSpPr txBox="1"/>
          <p:nvPr/>
        </p:nvSpPr>
        <p:spPr>
          <a:xfrm>
            <a:off x="7087939" y="8471378"/>
            <a:ext cx="6737227" cy="4154984"/>
          </a:xfrm>
          <a:prstGeom prst="rect">
            <a:avLst/>
          </a:prstGeom>
          <a:solidFill>
            <a:schemeClr val="bg1"/>
          </a:solidFill>
        </p:spPr>
        <p:txBody>
          <a:bodyPr wrap="square" rtlCol="0">
            <a:spAutoFit/>
          </a:bodyPr>
          <a:lstStyle/>
          <a:p>
            <a:r>
              <a:rPr lang="en-US" sz="2400" b="1" dirty="0">
                <a:latin typeface="Arial" panose="020B0604020202020204" pitchFamily="34" charset="0"/>
                <a:cs typeface="Arial" panose="020B0604020202020204" pitchFamily="34" charset="0"/>
              </a:rPr>
              <a:t>Computational Complexity</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Develop scalable and efficient algorithms.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Ensure real-time processing without delays.</a:t>
            </a:r>
          </a:p>
          <a:p>
            <a:pPr>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pPr>
              <a:buFont typeface="Arial" panose="020B0604020202020204" pitchFamily="34" charset="0"/>
              <a:buChar char="•"/>
            </a:pPr>
            <a:endParaRPr lang="tr-TR"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Reliability and Robustness</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Maintain performance in varying conditions.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Essential for applications like autonomous driving and smart cities.</a:t>
            </a:r>
          </a:p>
          <a:p>
            <a:pPr lvl="1"/>
            <a:endParaRPr lang="tr-T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30" name="Metin kutusu 29">
            <a:extLst>
              <a:ext uri="{FF2B5EF4-FFF2-40B4-BE49-F238E27FC236}">
                <a16:creationId xmlns:a16="http://schemas.microsoft.com/office/drawing/2014/main" id="{73F78131-D759-4F0B-2B37-13D222BA3B1B}"/>
              </a:ext>
            </a:extLst>
          </p:cNvPr>
          <p:cNvSpPr txBox="1"/>
          <p:nvPr/>
        </p:nvSpPr>
        <p:spPr>
          <a:xfrm>
            <a:off x="255972" y="14939656"/>
            <a:ext cx="13617642" cy="1569660"/>
          </a:xfrm>
          <a:prstGeom prst="rect">
            <a:avLst/>
          </a:prstGeom>
          <a:solidFill>
            <a:schemeClr val="bg1"/>
          </a:solidFill>
        </p:spPr>
        <p:txBody>
          <a:bodyPr wrap="square" rtlCol="0">
            <a:spAutoFit/>
          </a:bodyPr>
          <a:lstStyle/>
          <a:p>
            <a:r>
              <a:rPr lang="en-US" sz="3200" dirty="0">
                <a:latin typeface="Arial" panose="020B0604020202020204" pitchFamily="34" charset="0"/>
                <a:cs typeface="Arial" panose="020B0604020202020204" pitchFamily="34" charset="0"/>
              </a:rPr>
              <a:t>Joint Communication and Sensing (JCAS) is a framework that integrates</a:t>
            </a:r>
          </a:p>
          <a:p>
            <a:r>
              <a:rPr lang="en-US" sz="3200" dirty="0">
                <a:latin typeface="Arial" panose="020B0604020202020204" pitchFamily="34" charset="0"/>
                <a:cs typeface="Arial" panose="020B0604020202020204" pitchFamily="34" charset="0"/>
              </a:rPr>
              <a:t>communication and sensing functionalities within a single system. Mathematically, JCAS can be represented as follows:</a:t>
            </a:r>
            <a:endParaRPr lang="en-150" sz="3200" dirty="0">
              <a:latin typeface="Arial" panose="020B0604020202020204" pitchFamily="34" charset="0"/>
              <a:cs typeface="Arial" panose="020B0604020202020204" pitchFamily="34" charset="0"/>
            </a:endParaRPr>
          </a:p>
        </p:txBody>
      </p:sp>
      <p:pic>
        <p:nvPicPr>
          <p:cNvPr id="33" name="Resim 32">
            <a:extLst>
              <a:ext uri="{FF2B5EF4-FFF2-40B4-BE49-F238E27FC236}">
                <a16:creationId xmlns:a16="http://schemas.microsoft.com/office/drawing/2014/main" id="{CAC64E32-DD46-DEDB-0049-F64054538E09}"/>
              </a:ext>
            </a:extLst>
          </p:cNvPr>
          <p:cNvPicPr>
            <a:picLocks noChangeAspect="1"/>
          </p:cNvPicPr>
          <p:nvPr/>
        </p:nvPicPr>
        <p:blipFill>
          <a:blip r:embed="rId4"/>
          <a:stretch>
            <a:fillRect/>
          </a:stretch>
        </p:blipFill>
        <p:spPr>
          <a:xfrm>
            <a:off x="259324" y="16533376"/>
            <a:ext cx="13624345" cy="6074116"/>
          </a:xfrm>
          <a:prstGeom prst="rect">
            <a:avLst/>
          </a:prstGeom>
        </p:spPr>
      </p:pic>
      <p:sp>
        <p:nvSpPr>
          <p:cNvPr id="36" name="Metin kutusu 35">
            <a:extLst>
              <a:ext uri="{FF2B5EF4-FFF2-40B4-BE49-F238E27FC236}">
                <a16:creationId xmlns:a16="http://schemas.microsoft.com/office/drawing/2014/main" id="{FF8846A2-2DA1-253E-54DE-AC69D2E49099}"/>
              </a:ext>
            </a:extLst>
          </p:cNvPr>
          <p:cNvSpPr txBox="1"/>
          <p:nvPr/>
        </p:nvSpPr>
        <p:spPr>
          <a:xfrm>
            <a:off x="296218" y="23684724"/>
            <a:ext cx="13765815" cy="3046988"/>
          </a:xfrm>
          <a:prstGeom prst="rect">
            <a:avLst/>
          </a:prstGeom>
          <a:solidFill>
            <a:schemeClr val="bg1"/>
          </a:solidFill>
        </p:spPr>
        <p:txBody>
          <a:bodyPr wrap="square" rtlCol="0">
            <a:spAutoFit/>
          </a:bodyPr>
          <a:lstStyle/>
          <a:p>
            <a:r>
              <a:rPr lang="en-US" sz="2400" dirty="0">
                <a:latin typeface="Arial" panose="020B0604020202020204" pitchFamily="34" charset="0"/>
                <a:cs typeface="Arial" panose="020B0604020202020204" pitchFamily="34" charset="0"/>
              </a:rPr>
              <a:t>Non-Orthogonal Multiple Access (NOMA) is a multiple access technique</a:t>
            </a:r>
          </a:p>
          <a:p>
            <a:r>
              <a:rPr lang="en-US" sz="2400" dirty="0">
                <a:latin typeface="Arial" panose="020B0604020202020204" pitchFamily="34" charset="0"/>
                <a:cs typeface="Arial" panose="020B0604020202020204" pitchFamily="34" charset="0"/>
              </a:rPr>
              <a:t>that allows multiple users to share the same time-frequency resources by using</a:t>
            </a:r>
          </a:p>
          <a:p>
            <a:r>
              <a:rPr lang="en-US" sz="2400" dirty="0">
                <a:latin typeface="Arial" panose="020B0604020202020204" pitchFamily="34" charset="0"/>
                <a:cs typeface="Arial" panose="020B0604020202020204" pitchFamily="34" charset="0"/>
              </a:rPr>
              <a:t>different power levels and precoding vectors. The key principle of NOMA is</a:t>
            </a:r>
          </a:p>
          <a:p>
            <a:r>
              <a:rPr lang="en-US" sz="2400" dirty="0">
                <a:latin typeface="Arial" panose="020B0604020202020204" pitchFamily="34" charset="0"/>
                <a:cs typeface="Arial" panose="020B0604020202020204" pitchFamily="34" charset="0"/>
              </a:rPr>
              <a:t>to superpose the signals intended for different users in the power domain and</a:t>
            </a:r>
          </a:p>
          <a:p>
            <a:r>
              <a:rPr lang="en-US" sz="2400" dirty="0">
                <a:latin typeface="Arial" panose="020B0604020202020204" pitchFamily="34" charset="0"/>
                <a:cs typeface="Arial" panose="020B0604020202020204" pitchFamily="34" charset="0"/>
              </a:rPr>
              <a:t>apply successive interference cancellation (SIC) at the receivers.</a:t>
            </a:r>
          </a:p>
          <a:p>
            <a:r>
              <a:rPr lang="en-US" sz="2400" dirty="0">
                <a:latin typeface="Arial" panose="020B0604020202020204" pitchFamily="34" charset="0"/>
                <a:cs typeface="Arial" panose="020B0604020202020204" pitchFamily="34" charset="0"/>
              </a:rPr>
              <a:t>Mathematically, the received signal y at the base station (or user) can be</a:t>
            </a:r>
          </a:p>
          <a:p>
            <a:r>
              <a:rPr lang="en-US" sz="2400" dirty="0">
                <a:latin typeface="Arial" panose="020B0604020202020204" pitchFamily="34" charset="0"/>
                <a:cs typeface="Arial" panose="020B0604020202020204" pitchFamily="34" charset="0"/>
              </a:rPr>
              <a:t>represented as:</a:t>
            </a:r>
          </a:p>
          <a:p>
            <a:endParaRPr lang="en-150" sz="2400" dirty="0">
              <a:latin typeface="Arial" panose="020B0604020202020204" pitchFamily="34" charset="0"/>
              <a:cs typeface="Arial" panose="020B0604020202020204" pitchFamily="34" charset="0"/>
            </a:endParaRPr>
          </a:p>
        </p:txBody>
      </p:sp>
      <p:pic>
        <p:nvPicPr>
          <p:cNvPr id="42" name="Resim 41">
            <a:extLst>
              <a:ext uri="{FF2B5EF4-FFF2-40B4-BE49-F238E27FC236}">
                <a16:creationId xmlns:a16="http://schemas.microsoft.com/office/drawing/2014/main" id="{452BF65D-AAF9-1A5B-009B-4F9FE19CEAB0}"/>
              </a:ext>
            </a:extLst>
          </p:cNvPr>
          <p:cNvPicPr>
            <a:picLocks noChangeAspect="1"/>
          </p:cNvPicPr>
          <p:nvPr/>
        </p:nvPicPr>
        <p:blipFill>
          <a:blip r:embed="rId5"/>
          <a:stretch>
            <a:fillRect/>
          </a:stretch>
        </p:blipFill>
        <p:spPr>
          <a:xfrm>
            <a:off x="15642470" y="3630819"/>
            <a:ext cx="10923059" cy="4188548"/>
          </a:xfrm>
          <a:prstGeom prst="rect">
            <a:avLst/>
          </a:prstGeom>
        </p:spPr>
      </p:pic>
      <p:pic>
        <p:nvPicPr>
          <p:cNvPr id="46" name="Resim 45">
            <a:extLst>
              <a:ext uri="{FF2B5EF4-FFF2-40B4-BE49-F238E27FC236}">
                <a16:creationId xmlns:a16="http://schemas.microsoft.com/office/drawing/2014/main" id="{8B264C83-53EE-C11D-7D40-1C63B1A9532A}"/>
              </a:ext>
            </a:extLst>
          </p:cNvPr>
          <p:cNvPicPr>
            <a:picLocks noChangeAspect="1"/>
          </p:cNvPicPr>
          <p:nvPr/>
        </p:nvPicPr>
        <p:blipFill>
          <a:blip r:embed="rId6"/>
          <a:stretch>
            <a:fillRect/>
          </a:stretch>
        </p:blipFill>
        <p:spPr>
          <a:xfrm>
            <a:off x="14547426" y="8082544"/>
            <a:ext cx="13617642" cy="4401994"/>
          </a:xfrm>
          <a:prstGeom prst="rect">
            <a:avLst/>
          </a:prstGeom>
        </p:spPr>
      </p:pic>
      <p:pic>
        <p:nvPicPr>
          <p:cNvPr id="51" name="Resim 50">
            <a:extLst>
              <a:ext uri="{FF2B5EF4-FFF2-40B4-BE49-F238E27FC236}">
                <a16:creationId xmlns:a16="http://schemas.microsoft.com/office/drawing/2014/main" id="{5FEC407A-86F1-B81B-6EF4-AD6C6184F94F}"/>
              </a:ext>
            </a:extLst>
          </p:cNvPr>
          <p:cNvPicPr>
            <a:picLocks noChangeAspect="1"/>
          </p:cNvPicPr>
          <p:nvPr/>
        </p:nvPicPr>
        <p:blipFill>
          <a:blip r:embed="rId7"/>
          <a:stretch>
            <a:fillRect/>
          </a:stretch>
        </p:blipFill>
        <p:spPr>
          <a:xfrm>
            <a:off x="14653639" y="17597973"/>
            <a:ext cx="13533947" cy="2817966"/>
          </a:xfrm>
          <a:prstGeom prst="rect">
            <a:avLst/>
          </a:prstGeom>
        </p:spPr>
      </p:pic>
      <p:pic>
        <p:nvPicPr>
          <p:cNvPr id="53" name="Resim 52">
            <a:extLst>
              <a:ext uri="{FF2B5EF4-FFF2-40B4-BE49-F238E27FC236}">
                <a16:creationId xmlns:a16="http://schemas.microsoft.com/office/drawing/2014/main" id="{4150E242-7DD1-6313-9C42-F2E120F3261D}"/>
              </a:ext>
            </a:extLst>
          </p:cNvPr>
          <p:cNvPicPr>
            <a:picLocks noChangeAspect="1"/>
          </p:cNvPicPr>
          <p:nvPr/>
        </p:nvPicPr>
        <p:blipFill>
          <a:blip r:embed="rId8"/>
          <a:stretch>
            <a:fillRect/>
          </a:stretch>
        </p:blipFill>
        <p:spPr>
          <a:xfrm>
            <a:off x="20256102" y="14835648"/>
            <a:ext cx="7931484" cy="1700227"/>
          </a:xfrm>
          <a:prstGeom prst="rect">
            <a:avLst/>
          </a:prstGeom>
        </p:spPr>
      </p:pic>
      <p:pic>
        <p:nvPicPr>
          <p:cNvPr id="55" name="Resim 54">
            <a:extLst>
              <a:ext uri="{FF2B5EF4-FFF2-40B4-BE49-F238E27FC236}">
                <a16:creationId xmlns:a16="http://schemas.microsoft.com/office/drawing/2014/main" id="{C0A12AED-7182-0C76-3B20-F4BA47B6F020}"/>
              </a:ext>
            </a:extLst>
          </p:cNvPr>
          <p:cNvPicPr>
            <a:picLocks noChangeAspect="1"/>
          </p:cNvPicPr>
          <p:nvPr/>
        </p:nvPicPr>
        <p:blipFill>
          <a:blip r:embed="rId9"/>
          <a:stretch>
            <a:fillRect/>
          </a:stretch>
        </p:blipFill>
        <p:spPr>
          <a:xfrm>
            <a:off x="14636859" y="14835649"/>
            <a:ext cx="5760882" cy="1700227"/>
          </a:xfrm>
          <a:prstGeom prst="rect">
            <a:avLst/>
          </a:prstGeom>
        </p:spPr>
      </p:pic>
      <p:sp>
        <p:nvSpPr>
          <p:cNvPr id="66" name="Metin kutusu 65">
            <a:extLst>
              <a:ext uri="{FF2B5EF4-FFF2-40B4-BE49-F238E27FC236}">
                <a16:creationId xmlns:a16="http://schemas.microsoft.com/office/drawing/2014/main" id="{32139BD7-5FBE-3CA8-F868-867BFC293AEB}"/>
              </a:ext>
            </a:extLst>
          </p:cNvPr>
          <p:cNvSpPr txBox="1"/>
          <p:nvPr/>
        </p:nvSpPr>
        <p:spPr>
          <a:xfrm rot="10800000" flipV="1">
            <a:off x="14622291" y="16863046"/>
            <a:ext cx="13565296" cy="734926"/>
          </a:xfrm>
          <a:prstGeom prst="rect">
            <a:avLst/>
          </a:prstGeom>
          <a:solidFill>
            <a:schemeClr val="bg1"/>
          </a:solidFill>
        </p:spPr>
        <p:txBody>
          <a:bodyPr wrap="square" rtlCol="0">
            <a:spAutoFit/>
          </a:bodyPr>
          <a:lstStyle/>
          <a:p>
            <a:r>
              <a:rPr lang="en-150" sz="4000" b="1" dirty="0">
                <a:latin typeface="Arial" panose="020B0604020202020204" pitchFamily="34" charset="0"/>
                <a:cs typeface="Arial" panose="020B0604020202020204" pitchFamily="34" charset="0"/>
              </a:rPr>
              <a:t>Conventional NOMA with Power Allocation coefficients</a:t>
            </a:r>
          </a:p>
        </p:txBody>
      </p:sp>
      <p:sp>
        <p:nvSpPr>
          <p:cNvPr id="70" name="Metin kutusu 69">
            <a:extLst>
              <a:ext uri="{FF2B5EF4-FFF2-40B4-BE49-F238E27FC236}">
                <a16:creationId xmlns:a16="http://schemas.microsoft.com/office/drawing/2014/main" id="{5FDAEE0F-77C1-1E9B-ED99-5BFFA03CC08F}"/>
              </a:ext>
            </a:extLst>
          </p:cNvPr>
          <p:cNvSpPr txBox="1"/>
          <p:nvPr/>
        </p:nvSpPr>
        <p:spPr>
          <a:xfrm rot="10800000" flipV="1">
            <a:off x="14586723" y="13798825"/>
            <a:ext cx="13547871" cy="709653"/>
          </a:xfrm>
          <a:prstGeom prst="rect">
            <a:avLst/>
          </a:prstGeom>
          <a:solidFill>
            <a:schemeClr val="bg1"/>
          </a:solidFill>
        </p:spPr>
        <p:txBody>
          <a:bodyPr wrap="square" rtlCol="0">
            <a:spAutoFit/>
          </a:bodyPr>
          <a:lstStyle/>
          <a:p>
            <a:r>
              <a:rPr lang="en-150" sz="4000" b="1" dirty="0">
                <a:latin typeface="Arial" panose="020B0604020202020204" pitchFamily="34" charset="0"/>
                <a:cs typeface="Arial" panose="020B0604020202020204" pitchFamily="34" charset="0"/>
              </a:rPr>
              <a:t>NOMA Empowered JCAS [1]</a:t>
            </a:r>
          </a:p>
        </p:txBody>
      </p:sp>
      <p:pic>
        <p:nvPicPr>
          <p:cNvPr id="72" name="Resim 71">
            <a:extLst>
              <a:ext uri="{FF2B5EF4-FFF2-40B4-BE49-F238E27FC236}">
                <a16:creationId xmlns:a16="http://schemas.microsoft.com/office/drawing/2014/main" id="{C769105A-DA8A-56F1-A309-B58B56026842}"/>
              </a:ext>
            </a:extLst>
          </p:cNvPr>
          <p:cNvPicPr>
            <a:picLocks noChangeAspect="1"/>
          </p:cNvPicPr>
          <p:nvPr/>
        </p:nvPicPr>
        <p:blipFill>
          <a:blip r:embed="rId10"/>
          <a:stretch>
            <a:fillRect/>
          </a:stretch>
        </p:blipFill>
        <p:spPr>
          <a:xfrm>
            <a:off x="19383363" y="20665505"/>
            <a:ext cx="8804223" cy="1569662"/>
          </a:xfrm>
          <a:prstGeom prst="rect">
            <a:avLst/>
          </a:prstGeom>
        </p:spPr>
      </p:pic>
      <p:sp>
        <p:nvSpPr>
          <p:cNvPr id="77" name="Metin kutusu 76">
            <a:extLst>
              <a:ext uri="{FF2B5EF4-FFF2-40B4-BE49-F238E27FC236}">
                <a16:creationId xmlns:a16="http://schemas.microsoft.com/office/drawing/2014/main" id="{01225C7E-AB6B-C3D9-F075-11B4E3A04A3A}"/>
              </a:ext>
            </a:extLst>
          </p:cNvPr>
          <p:cNvSpPr txBox="1"/>
          <p:nvPr/>
        </p:nvSpPr>
        <p:spPr>
          <a:xfrm rot="10800000" flipV="1">
            <a:off x="14622290" y="20850170"/>
            <a:ext cx="4804683" cy="1200329"/>
          </a:xfrm>
          <a:prstGeom prst="rect">
            <a:avLst/>
          </a:prstGeom>
          <a:solidFill>
            <a:schemeClr val="bg1"/>
          </a:solidFill>
        </p:spPr>
        <p:txBody>
          <a:bodyPr wrap="square" rtlCol="0">
            <a:spAutoFit/>
          </a:bodyPr>
          <a:lstStyle/>
          <a:p>
            <a:pPr algn="ctr"/>
            <a:r>
              <a:rPr lang="tr-TR" sz="3600" b="1" dirty="0">
                <a:latin typeface="Arial" panose="020B0604020202020204" pitchFamily="34" charset="0"/>
                <a:cs typeface="Arial" panose="020B0604020202020204" pitchFamily="34" charset="0"/>
              </a:rPr>
              <a:t>PATH LOSS MODEL [3]</a:t>
            </a:r>
            <a:endParaRPr lang="en-150" sz="3600" b="1" dirty="0">
              <a:latin typeface="Arial" panose="020B0604020202020204" pitchFamily="34" charset="0"/>
              <a:cs typeface="Arial" panose="020B0604020202020204" pitchFamily="34" charset="0"/>
            </a:endParaRPr>
          </a:p>
        </p:txBody>
      </p:sp>
      <p:pic>
        <p:nvPicPr>
          <p:cNvPr id="79" name="Resim 78">
            <a:extLst>
              <a:ext uri="{FF2B5EF4-FFF2-40B4-BE49-F238E27FC236}">
                <a16:creationId xmlns:a16="http://schemas.microsoft.com/office/drawing/2014/main" id="{02C0C2A2-5F98-5579-E3F7-B9B03670409A}"/>
              </a:ext>
            </a:extLst>
          </p:cNvPr>
          <p:cNvPicPr>
            <a:picLocks noChangeAspect="1"/>
          </p:cNvPicPr>
          <p:nvPr/>
        </p:nvPicPr>
        <p:blipFill>
          <a:blip r:embed="rId11"/>
          <a:stretch>
            <a:fillRect/>
          </a:stretch>
        </p:blipFill>
        <p:spPr>
          <a:xfrm>
            <a:off x="28757855" y="3645783"/>
            <a:ext cx="13478938" cy="1918527"/>
          </a:xfrm>
          <a:prstGeom prst="rect">
            <a:avLst/>
          </a:prstGeom>
        </p:spPr>
      </p:pic>
      <p:pic>
        <p:nvPicPr>
          <p:cNvPr id="81" name="Resim 80" descr="diyagram, çizgi, daire, tasarım içeren bir resim&#10;&#10;Açıklama otomatik olarak oluşturuldu">
            <a:extLst>
              <a:ext uri="{FF2B5EF4-FFF2-40B4-BE49-F238E27FC236}">
                <a16:creationId xmlns:a16="http://schemas.microsoft.com/office/drawing/2014/main" id="{DE567BC9-03E9-907C-B81B-75ED4C1E98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749309" y="22339260"/>
            <a:ext cx="11258911" cy="5516475"/>
          </a:xfrm>
          <a:prstGeom prst="rect">
            <a:avLst/>
          </a:prstGeom>
        </p:spPr>
      </p:pic>
      <p:sp>
        <p:nvSpPr>
          <p:cNvPr id="85" name="Metin kutusu 84">
            <a:extLst>
              <a:ext uri="{FF2B5EF4-FFF2-40B4-BE49-F238E27FC236}">
                <a16:creationId xmlns:a16="http://schemas.microsoft.com/office/drawing/2014/main" id="{B20EAE81-4083-2742-9BCC-D480B167523D}"/>
              </a:ext>
            </a:extLst>
          </p:cNvPr>
          <p:cNvSpPr txBox="1"/>
          <p:nvPr/>
        </p:nvSpPr>
        <p:spPr>
          <a:xfrm>
            <a:off x="28757855" y="5824047"/>
            <a:ext cx="13617642" cy="707886"/>
          </a:xfrm>
          <a:prstGeom prst="rect">
            <a:avLst/>
          </a:prstGeom>
          <a:solidFill>
            <a:schemeClr val="accent4"/>
          </a:solidFill>
        </p:spPr>
        <p:txBody>
          <a:bodyPr wrap="square" rtlCol="0">
            <a:spAutoFit/>
          </a:bodyPr>
          <a:lstStyle/>
          <a:p>
            <a:r>
              <a:rPr lang="tr-TR" sz="4000" b="1" dirty="0">
                <a:latin typeface="Arial" panose="020B0604020202020204" pitchFamily="34" charset="0"/>
                <a:cs typeface="Arial" panose="020B0604020202020204" pitchFamily="34" charset="0"/>
              </a:rPr>
              <a:t>RESULTS</a:t>
            </a:r>
          </a:p>
        </p:txBody>
      </p:sp>
      <p:pic>
        <p:nvPicPr>
          <p:cNvPr id="87" name="Resim 86" descr="metin, öykü gelişim çizgisi; kumpas; grafiğini çıkarma, çizgi, ekran görüntüsü içeren bir resim&#10;&#10;Açıklama otomatik olarak oluşturuldu">
            <a:extLst>
              <a:ext uri="{FF2B5EF4-FFF2-40B4-BE49-F238E27FC236}">
                <a16:creationId xmlns:a16="http://schemas.microsoft.com/office/drawing/2014/main" id="{ED8B5F33-1631-E906-3E3A-6770F82BB1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997015" y="6807331"/>
            <a:ext cx="5942434" cy="4933340"/>
          </a:xfrm>
          <a:prstGeom prst="rect">
            <a:avLst/>
          </a:prstGeom>
        </p:spPr>
      </p:pic>
      <p:pic>
        <p:nvPicPr>
          <p:cNvPr id="89" name="Resim 88" descr="metin, öykü gelişim çizgisi; kumpas; grafiğini çıkarma, çizgi, ekran görüntüsü içeren bir resim&#10;&#10;Açıklama otomatik olarak oluşturuldu">
            <a:extLst>
              <a:ext uri="{FF2B5EF4-FFF2-40B4-BE49-F238E27FC236}">
                <a16:creationId xmlns:a16="http://schemas.microsoft.com/office/drawing/2014/main" id="{489FCA6B-A54D-6FFA-95EB-95E279B6BA8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186930" y="6778550"/>
            <a:ext cx="5784628" cy="5060737"/>
          </a:xfrm>
          <a:prstGeom prst="rect">
            <a:avLst/>
          </a:prstGeom>
        </p:spPr>
      </p:pic>
      <p:pic>
        <p:nvPicPr>
          <p:cNvPr id="91" name="Resim 90" descr="metin, öykü gelişim çizgisi; kumpas; grafiğini çıkarma, çizgi, diyagram içeren bir resim&#10;&#10;Açıklama otomatik olarak oluşturuldu">
            <a:extLst>
              <a:ext uri="{FF2B5EF4-FFF2-40B4-BE49-F238E27FC236}">
                <a16:creationId xmlns:a16="http://schemas.microsoft.com/office/drawing/2014/main" id="{B81AD3FC-3AF7-43F4-A0EF-09A5403E9D4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997015" y="11717764"/>
            <a:ext cx="5958956" cy="5215297"/>
          </a:xfrm>
          <a:prstGeom prst="rect">
            <a:avLst/>
          </a:prstGeom>
        </p:spPr>
      </p:pic>
      <p:pic>
        <p:nvPicPr>
          <p:cNvPr id="93" name="Resim 92" descr="metin, öykü gelişim çizgisi; kumpas; grafiğini çıkarma, çizgi, diyagram içeren bir resim&#10;&#10;Açıklama otomatik olarak oluşturuldu">
            <a:extLst>
              <a:ext uri="{FF2B5EF4-FFF2-40B4-BE49-F238E27FC236}">
                <a16:creationId xmlns:a16="http://schemas.microsoft.com/office/drawing/2014/main" id="{680DFA10-734A-FA29-F697-0723EC00E79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76190" y="11822717"/>
            <a:ext cx="5795369" cy="5031048"/>
          </a:xfrm>
          <a:prstGeom prst="rect">
            <a:avLst/>
          </a:prstGeom>
        </p:spPr>
      </p:pic>
      <p:pic>
        <p:nvPicPr>
          <p:cNvPr id="95" name="Resim 94" descr="metin, öykü gelişim çizgisi; kumpas; grafiğini çıkarma, çizgi, diyagram içeren bir resim&#10;&#10;Açıklama otomatik olarak oluşturuldu">
            <a:extLst>
              <a:ext uri="{FF2B5EF4-FFF2-40B4-BE49-F238E27FC236}">
                <a16:creationId xmlns:a16="http://schemas.microsoft.com/office/drawing/2014/main" id="{8CBCA8B9-319B-6D09-0807-42A030570C2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97016" y="16910367"/>
            <a:ext cx="5958956" cy="4348374"/>
          </a:xfrm>
          <a:prstGeom prst="rect">
            <a:avLst/>
          </a:prstGeom>
        </p:spPr>
      </p:pic>
      <p:pic>
        <p:nvPicPr>
          <p:cNvPr id="97" name="Resim 96" descr="metin, çizgi, öykü gelişim çizgisi; kumpas; grafiğini çıkarma, diyagram içeren bir resim&#10;&#10;Açıklama otomatik olarak oluşturuldu">
            <a:extLst>
              <a:ext uri="{FF2B5EF4-FFF2-40B4-BE49-F238E27FC236}">
                <a16:creationId xmlns:a16="http://schemas.microsoft.com/office/drawing/2014/main" id="{09A64254-2B77-BC07-9D6B-18C8C612D35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76189" y="16853765"/>
            <a:ext cx="5795369" cy="4404976"/>
          </a:xfrm>
          <a:prstGeom prst="rect">
            <a:avLst/>
          </a:prstGeom>
        </p:spPr>
      </p:pic>
      <p:grpSp>
        <p:nvGrpSpPr>
          <p:cNvPr id="13" name="Grup 12">
            <a:extLst>
              <a:ext uri="{FF2B5EF4-FFF2-40B4-BE49-F238E27FC236}">
                <a16:creationId xmlns:a16="http://schemas.microsoft.com/office/drawing/2014/main" id="{BE9648AF-85BC-0641-1E6D-E6DB9EBC7680}"/>
              </a:ext>
            </a:extLst>
          </p:cNvPr>
          <p:cNvGrpSpPr/>
          <p:nvPr/>
        </p:nvGrpSpPr>
        <p:grpSpPr>
          <a:xfrm>
            <a:off x="28757855" y="21471740"/>
            <a:ext cx="13617642" cy="723262"/>
            <a:chOff x="199310" y="22900130"/>
            <a:chExt cx="13617642" cy="723262"/>
          </a:xfrm>
          <a:solidFill>
            <a:schemeClr val="accent4"/>
          </a:solidFill>
        </p:grpSpPr>
        <p:sp>
          <p:nvSpPr>
            <p:cNvPr id="14" name="Rectangle 10">
              <a:extLst>
                <a:ext uri="{FF2B5EF4-FFF2-40B4-BE49-F238E27FC236}">
                  <a16:creationId xmlns:a16="http://schemas.microsoft.com/office/drawing/2014/main" id="{66E51DD5-7AFA-4B31-3594-5943D8E02FE0}"/>
                </a:ext>
              </a:extLst>
            </p:cNvPr>
            <p:cNvSpPr>
              <a:spLocks noChangeArrowheads="1"/>
            </p:cNvSpPr>
            <p:nvPr/>
          </p:nvSpPr>
          <p:spPr bwMode="auto">
            <a:xfrm>
              <a:off x="199310" y="22900130"/>
              <a:ext cx="13617642" cy="703379"/>
            </a:xfrm>
            <a:prstGeom prst="round2DiagRect">
              <a:avLst/>
            </a:prstGeom>
            <a:grp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endParaRPr lang="en-US" sz="3600" b="1" dirty="0">
                <a:noFill/>
                <a:latin typeface="Arial" panose="020B0604020202020204" pitchFamily="34" charset="0"/>
                <a:cs typeface="Arial" panose="020B0604020202020204" pitchFamily="34" charset="0"/>
              </a:endParaRPr>
            </a:p>
          </p:txBody>
        </p:sp>
        <p:sp>
          <p:nvSpPr>
            <p:cNvPr id="17" name="Metin kutusu 16">
              <a:extLst>
                <a:ext uri="{FF2B5EF4-FFF2-40B4-BE49-F238E27FC236}">
                  <a16:creationId xmlns:a16="http://schemas.microsoft.com/office/drawing/2014/main" id="{D56A0E59-FF2A-82B3-E4D3-81A45488079C}"/>
                </a:ext>
              </a:extLst>
            </p:cNvPr>
            <p:cNvSpPr txBox="1"/>
            <p:nvPr/>
          </p:nvSpPr>
          <p:spPr>
            <a:xfrm>
              <a:off x="1010700" y="22915506"/>
              <a:ext cx="7693149" cy="707886"/>
            </a:xfrm>
            <a:prstGeom prst="rect">
              <a:avLst/>
            </a:prstGeom>
            <a:grpFill/>
          </p:spPr>
          <p:txBody>
            <a:bodyPr wrap="square" rtlCol="0">
              <a:spAutoFit/>
            </a:bodyPr>
            <a:lstStyle/>
            <a:p>
              <a:r>
                <a:rPr lang="tr-TR" sz="4000" b="1" dirty="0">
                  <a:latin typeface="Arial" panose="020B0604020202020204" pitchFamily="34" charset="0"/>
                  <a:cs typeface="Arial" panose="020B0604020202020204" pitchFamily="34" charset="0"/>
                </a:rPr>
                <a:t>                            CONCLUSION     </a:t>
              </a:r>
            </a:p>
          </p:txBody>
        </p:sp>
      </p:grpSp>
      <p:sp>
        <p:nvSpPr>
          <p:cNvPr id="41" name="Rectangle 9">
            <a:extLst>
              <a:ext uri="{FF2B5EF4-FFF2-40B4-BE49-F238E27FC236}">
                <a16:creationId xmlns:a16="http://schemas.microsoft.com/office/drawing/2014/main" id="{8C3EF817-D743-70D7-6BFC-E3D8BF55CB5D}"/>
              </a:ext>
            </a:extLst>
          </p:cNvPr>
          <p:cNvSpPr>
            <a:spLocks noChangeArrowheads="1"/>
          </p:cNvSpPr>
          <p:nvPr/>
        </p:nvSpPr>
        <p:spPr bwMode="auto">
          <a:xfrm>
            <a:off x="28757855" y="22741691"/>
            <a:ext cx="13555283" cy="34163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150"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conclusion, we effectively simulated both models and </a:t>
            </a:r>
            <a:r>
              <a:rPr kumimoji="0" lang="en-150" altLang="en-150"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analyzed</a:t>
            </a:r>
            <a:r>
              <a:rPr kumimoji="0" lang="en-150"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communication and sensing results.</a:t>
            </a:r>
            <a:r>
              <a:rPr kumimoji="0" lang="tr-TR"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150"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Simulation results suggest that NOMA-enabled joint communication </a:t>
            </a:r>
            <a:r>
              <a:rPr kumimoji="0" lang="tr-TR"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150" altLang="en-150"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ensing</a:t>
            </a:r>
            <a:r>
              <a:rPr kumimoji="0" lang="en-150"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(JCAS) systems improve communication and sensing throughput significantly. Using </a:t>
            </a:r>
            <a:r>
              <a:rPr kumimoji="0" lang="en-150" altLang="en-150"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NOMA's</a:t>
            </a:r>
            <a:r>
              <a:rPr kumimoji="0" lang="en-150" altLang="en-150"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power domain multiplexing capability, these systems improve spectrum efficiency and user connectivity compared to traditional multiplexing methods like TDMA and FDMA. Using contemporary signal processing and optimization methods enhances the performance of NOMA-JCAS systems, resulting in dependable and efficient communication and sensing operations. NOMA-enabled JCAS systems are a vital technology for future wireless networks, meeting the complicated demands of applications like as autonomous driving and smart cities.</a:t>
            </a:r>
          </a:p>
        </p:txBody>
      </p:sp>
      <p:sp>
        <p:nvSpPr>
          <p:cNvPr id="9" name="Rectangle 10">
            <a:extLst>
              <a:ext uri="{FF2B5EF4-FFF2-40B4-BE49-F238E27FC236}">
                <a16:creationId xmlns:a16="http://schemas.microsoft.com/office/drawing/2014/main" id="{19591143-CE0C-DFCE-A38A-C06F3A5B8EC4}"/>
              </a:ext>
            </a:extLst>
          </p:cNvPr>
          <p:cNvSpPr>
            <a:spLocks noChangeArrowheads="1"/>
          </p:cNvSpPr>
          <p:nvPr/>
        </p:nvSpPr>
        <p:spPr bwMode="auto">
          <a:xfrm>
            <a:off x="207524" y="3622678"/>
            <a:ext cx="13617642" cy="703379"/>
          </a:xfrm>
          <a:prstGeom prst="round2Diag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r>
              <a:rPr lang="tr-TR" sz="3600" b="1" dirty="0">
                <a:solidFill>
                  <a:schemeClr val="tx1"/>
                </a:solidFill>
                <a:latin typeface="Arial" panose="020B0604020202020204" pitchFamily="34" charset="0"/>
                <a:cs typeface="Arial" panose="020B0604020202020204" pitchFamily="34" charset="0"/>
              </a:rPr>
              <a:t>INTRODUCTION</a:t>
            </a:r>
            <a:endParaRPr lang="en-US" sz="3600" b="1" dirty="0">
              <a:solidFill>
                <a:schemeClr val="tx1"/>
              </a:solidFill>
              <a:latin typeface="Arial" panose="020B0604020202020204" pitchFamily="34" charset="0"/>
              <a:cs typeface="Arial" panose="020B0604020202020204" pitchFamily="34" charset="0"/>
            </a:endParaRPr>
          </a:p>
        </p:txBody>
      </p:sp>
      <p:sp>
        <p:nvSpPr>
          <p:cNvPr id="15" name="Rectangle 10">
            <a:extLst>
              <a:ext uri="{FF2B5EF4-FFF2-40B4-BE49-F238E27FC236}">
                <a16:creationId xmlns:a16="http://schemas.microsoft.com/office/drawing/2014/main" id="{760EF2F9-8255-1D3B-5F4D-62338BE8509A}"/>
              </a:ext>
            </a:extLst>
          </p:cNvPr>
          <p:cNvSpPr>
            <a:spLocks noChangeArrowheads="1"/>
          </p:cNvSpPr>
          <p:nvPr/>
        </p:nvSpPr>
        <p:spPr bwMode="auto">
          <a:xfrm>
            <a:off x="385204" y="7615094"/>
            <a:ext cx="13617642" cy="703379"/>
          </a:xfrm>
          <a:prstGeom prst="round2Diag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r>
              <a:rPr lang="en-US" sz="3600" b="1" dirty="0">
                <a:solidFill>
                  <a:schemeClr val="tx1"/>
                </a:solidFill>
                <a:latin typeface="Arial" panose="020B0604020202020204" pitchFamily="34" charset="0"/>
                <a:cs typeface="Arial" panose="020B0604020202020204" pitchFamily="34" charset="0"/>
              </a:rPr>
              <a:t>ENGINEERING</a:t>
            </a:r>
            <a:r>
              <a:rPr lang="tr-TR" sz="3600" b="1" dirty="0">
                <a:solidFill>
                  <a:schemeClr val="tx1"/>
                </a:solidFill>
                <a:latin typeface="Arial" panose="020B0604020202020204" pitchFamily="34" charset="0"/>
                <a:cs typeface="Arial" panose="020B0604020202020204" pitchFamily="34" charset="0"/>
              </a:rPr>
              <a:t> STANDARTS</a:t>
            </a:r>
            <a:r>
              <a:rPr lang="en-US" sz="3600" b="1" dirty="0">
                <a:solidFill>
                  <a:schemeClr val="tx1"/>
                </a:solidFill>
                <a:latin typeface="Arial" panose="020B0604020202020204" pitchFamily="34" charset="0"/>
                <a:cs typeface="Arial" panose="020B0604020202020204" pitchFamily="34" charset="0"/>
              </a:rPr>
              <a:t> AND DESIGN CONSTRAINTS</a:t>
            </a:r>
          </a:p>
        </p:txBody>
      </p:sp>
      <p:sp>
        <p:nvSpPr>
          <p:cNvPr id="23" name="Rectangle 10">
            <a:extLst>
              <a:ext uri="{FF2B5EF4-FFF2-40B4-BE49-F238E27FC236}">
                <a16:creationId xmlns:a16="http://schemas.microsoft.com/office/drawing/2014/main" id="{42097532-F12E-A1A3-9BD6-29D6EA17A51B}"/>
              </a:ext>
            </a:extLst>
          </p:cNvPr>
          <p:cNvSpPr>
            <a:spLocks noChangeArrowheads="1"/>
          </p:cNvSpPr>
          <p:nvPr/>
        </p:nvSpPr>
        <p:spPr bwMode="auto">
          <a:xfrm>
            <a:off x="296218" y="13834079"/>
            <a:ext cx="13617642" cy="703379"/>
          </a:xfrm>
          <a:prstGeom prst="round2Diag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none" lIns="274320" tIns="73152" rIns="274320" bIns="68563" anchor="ctr" anchorCtr="0"/>
          <a:lstStyle>
            <a:defPPr>
              <a:defRPr kern="1200" smtId="4294967295"/>
            </a:defPPr>
          </a:lstStyle>
          <a:p>
            <a:pPr algn="ctr" defTabSz="4702406">
              <a:defRPr/>
            </a:pPr>
            <a:r>
              <a:rPr lang="tr-TR" sz="3600" b="1" dirty="0">
                <a:solidFill>
                  <a:schemeClr val="tx1"/>
                </a:solidFill>
                <a:latin typeface="Arial" panose="020B0604020202020204" pitchFamily="34" charset="0"/>
                <a:cs typeface="Arial" panose="020B0604020202020204" pitchFamily="34" charset="0"/>
              </a:rPr>
              <a:t>JOINT COMMUNICATION AND SENSING (JCAS)</a:t>
            </a:r>
            <a:endParaRPr lang="en-US" sz="3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566722"/>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7D04DAD-EF12-46AD-9E40-2C33AD34F9D7}">
  <we:reference id="4b785c87-866c-4bad-85d8-5d1ae467ac9a" version="3.14.0.0" store="EXCatalog" storeType="EXCatalog"/>
  <we:alternateReferences>
    <we:reference id="WA104381909" version="3.14.0.0" store="tr-TR"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269</TotalTime>
  <Words>654</Words>
  <Application>Microsoft Office PowerPoint</Application>
  <PresentationFormat>Özel</PresentationFormat>
  <Paragraphs>48</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Calibri Light</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EKREM FIDAN</dc:creator>
  <cp:lastModifiedBy>EMRE SENGİR</cp:lastModifiedBy>
  <cp:revision>18</cp:revision>
  <dcterms:created xsi:type="dcterms:W3CDTF">2022-06-09T16:11:00Z</dcterms:created>
  <dcterms:modified xsi:type="dcterms:W3CDTF">2024-06-13T08:30:03Z</dcterms:modified>
</cp:coreProperties>
</file>