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40A6DF-25E5-D35F-B219-DD984898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963B31-27AF-1F7C-DD88-CEB968D0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A6C32C-B633-0F53-92A0-A17D9C33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D98AD-17D2-67DE-95C5-1925DC69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42C831-A7ED-5547-DD24-791CE89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8407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DE08DA-17F4-1C0E-2BBF-51F4EEA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3AC64A-3C8A-1E0D-A326-A6363BA4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C1C70A-3553-4682-AB96-2F729E1F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777A60-C85E-3F7B-86FB-0DF61C53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B69E4F-84A6-AC2F-2D81-D29E9195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5364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C3FD18-5B2C-C8B9-1E60-2DBEC59B2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957665-C23E-7107-9482-80425A08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BDAC74-DC1E-824C-0A72-033506EA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85E49A-01F2-3A1A-564C-66F548C5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3E0111-9238-CEFB-D46F-359C5BD4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230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AFB388-15B3-772B-D223-0254EAFA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AD43A7-46CC-B9E2-32C7-47F41E23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00EFFC-C033-1E20-0592-0607872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DB10CE-D6EA-89D1-67B4-DD40AB10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F1BCB5-40A0-1396-0ED7-03EA6AB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100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A8FCEC-91EB-61CB-9F3A-12AB8EE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C84665-2DDC-568B-8662-237F2B2F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31F81F-5004-C909-E464-165EB5B1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1E95A2-E37C-1A78-F34B-13F96518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BF461E-264B-EA75-8FA8-ADD8D6BC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024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2AEB29-F03B-7D0D-CFD9-D2B426BB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373713-60B2-FB6B-73DE-F6E3D250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AF125C-E905-4E21-8D1F-3BFBC897A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D77C62-244B-BC6E-C842-955B3463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AFD0D2-2973-E1C0-0A7A-C62D9B49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7CDD4E-42FD-13D5-FE8B-320927C1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35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EEA1C-81CB-CBD9-7A69-2830CE4A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AA2315-50B0-EE40-326D-99711282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009D2F-F9FC-F91B-2962-B5069312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7B572F-C07D-D328-F401-EFD8DAD11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667DCA5-4A25-5E92-784E-26BFCC59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DB40B27-6C98-8D0C-EABF-B71CD85E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DCC619F-08A5-941E-CB25-B391F62E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8B7EE96-EAA2-BB8B-3485-CE88C0A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37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7F7DBE-9633-7E4E-72D4-505E7EA2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BEE68ED-4356-3673-1E66-4D6B4FF2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183910-C354-8729-2A42-1C0F3CE9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AA62EB-4838-8491-DDB3-09B59409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3784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FE0F36C-A663-17C5-15BD-C232960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278CD22-E5F0-DB72-2C9C-E488660E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BFCCB50-17B7-4FB0-555A-0CEE9AF5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090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C86CBA-192C-19DA-4066-D280BB0D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E29798-50AB-CFDA-84C8-32C0F496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4AC758-09DA-4EE1-97D1-AD38CCC8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78EF12-F550-CD37-E7D3-D54AA7E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4E9E4A-6D77-61DA-6176-3E485951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70F700-FBBA-A4A3-06C7-EBD8AB48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727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3781BD-791D-2030-2FD0-E7054DB0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444E87-8DB3-5481-F881-0CBD3C53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30F0ACA-A8DA-060C-FD8F-99F475F4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D16AFC-5ABA-2B3F-312D-F847F24F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56DD11-2A8F-05FC-613A-4B9D562D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C698E8-A6F5-4CEF-3B61-BDFDB39F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1302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C171126-1B45-8E73-18C8-FC4C9FE6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C91185-40C1-F139-5B35-38C1D8CF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2ECD43-1E63-A625-53F3-BA82F3B6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BB46D-B230-40C6-86AD-743F2AD8F110}" type="datetimeFigureOut">
              <a:rPr lang="en-150" smtClean="0"/>
              <a:t>06/05/2024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AFC44F-29AB-E2FD-88D6-10C8556ED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5B8B62-FFDC-E259-17BF-1179D6E3B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159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73919-0491-B602-0B3E-4037A6A5D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Comparative NOMA Data Rate </a:t>
            </a:r>
            <a:r>
              <a:rPr lang="tr-TR" dirty="0"/>
              <a:t>Analysis</a:t>
            </a:r>
            <a:r>
              <a:rPr lang="en-150" dirty="0"/>
              <a:t> and an Intro to Sensing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57526B-72C9-7865-5F0A-CF7487679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Emre Sengir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4389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ED03A-3E4B-B2B3-27B7-388DC3DB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71D65C-C71D-5E57-B8A6-934BAFAA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7B1935-2245-4ACA-990C-72BF5662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18" y="428625"/>
            <a:ext cx="7239000" cy="60007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2A53738-AE66-6122-AF67-1E898A40F007}"/>
              </a:ext>
            </a:extLst>
          </p:cNvPr>
          <p:cNvSpPr txBox="1"/>
          <p:nvPr/>
        </p:nvSpPr>
        <p:spPr>
          <a:xfrm>
            <a:off x="1028700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30:1:40</a:t>
            </a:r>
          </a:p>
          <a:p>
            <a:r>
              <a:rPr lang="tr-TR" dirty="0" err="1"/>
              <a:t>Weak</a:t>
            </a:r>
            <a:r>
              <a:rPr lang="tr-TR" dirty="0"/>
              <a:t>:   40:1:50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340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899D0-9465-4190-6933-723D8701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A55E87-2DF3-947E-367D-83CD3581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D19EBEA-F0DC-95D3-9A35-9722E4EAD4F2}"/>
              </a:ext>
            </a:extLst>
          </p:cNvPr>
          <p:cNvSpPr txBox="1"/>
          <p:nvPr/>
        </p:nvSpPr>
        <p:spPr>
          <a:xfrm>
            <a:off x="932537" y="3065839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1000:100:1900</a:t>
            </a:r>
          </a:p>
          <a:p>
            <a:r>
              <a:rPr lang="tr-TR" dirty="0" err="1"/>
              <a:t>Weak</a:t>
            </a:r>
            <a:r>
              <a:rPr lang="tr-TR" dirty="0"/>
              <a:t>:   5000:100:5900</a:t>
            </a:r>
          </a:p>
          <a:p>
            <a:r>
              <a:rPr lang="tr-TR" dirty="0"/>
              <a:t>ϒ = 4</a:t>
            </a:r>
            <a:endParaRPr lang="en-15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17099B4-7AF3-1649-40DC-5D41607C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91" y="428625"/>
            <a:ext cx="7239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588AB-9917-898F-AFB8-37CC87FE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Sensing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9C6098-6237-840B-EE6A-C640D4FA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 </a:t>
            </a:r>
            <a:r>
              <a:rPr lang="tr-TR" dirty="0" err="1"/>
              <a:t>exploited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radar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sensing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Designing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covariance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as </a:t>
            </a:r>
            <a:r>
              <a:rPr lang="tr-TR" dirty="0" err="1"/>
              <a:t>requirement</a:t>
            </a:r>
            <a:r>
              <a:rPr lang="tr-TR" dirty="0"/>
              <a:t> ?</a:t>
            </a:r>
          </a:p>
          <a:p>
            <a:endParaRPr lang="tr-TR" dirty="0"/>
          </a:p>
          <a:p>
            <a:r>
              <a:rPr lang="tr-TR" dirty="0"/>
              <a:t>Object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maximizing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sensing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in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.</a:t>
            </a:r>
            <a:endParaRPr lang="en-15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60ABC8-262A-10DD-118B-B626040208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45" y="4842382"/>
            <a:ext cx="2049817" cy="73753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0A869FB-6C8C-8C3D-8751-DEA9147321A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29" y="5037328"/>
            <a:ext cx="2711653" cy="3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7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28DAF2-255D-C1F4-3F18-A313F1A0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54FCEF-78E7-D09D-39C3-A81F849F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	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Nayebi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Ashikhmin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Marzetta, T. L., &amp; Yang, H. (2015, November). Cell-free massive MIMO systems. In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 49th Asilomar Conference on Signals, Systems and Computers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(p. 695). IEEE.</a:t>
            </a:r>
            <a:endParaRPr lang="tr-TR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[2]	George Mason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and Link Budget, ECE 732: Mobile Communications, 2018, B.-P. Paris, http://www.spec.gmu.edu/~pparis/classes/notes_732/Lecture_2018_09_04.pdf </a:t>
            </a:r>
            <a:endParaRPr lang="tr-T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657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445C1C-B446-E03C-EF62-C3B79F0E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1st </a:t>
            </a:r>
            <a:r>
              <a:rPr lang="tr-TR" dirty="0" err="1"/>
              <a:t>Method</a:t>
            </a:r>
            <a:r>
              <a:rPr lang="tr-TR" dirty="0"/>
              <a:t> 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E08101-E762-073A-EDCF-A31B7E8A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7807"/>
            <a:ext cx="10515600" cy="4351338"/>
          </a:xfrm>
        </p:spPr>
        <p:txBody>
          <a:bodyPr/>
          <a:lstStyle/>
          <a:p>
            <a:r>
              <a:rPr lang="en-150" dirty="0" err="1"/>
              <a:t>Reffering</a:t>
            </a:r>
            <a:r>
              <a:rPr lang="en-150" dirty="0"/>
              <a:t> to the paper [1], Data rates were defined as below for a base station equipped with N-antennas and K single antenna users where their channel strengths’ is in increasing order to K. (user 1 is the weakest).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C5FAD1-48E8-08AC-9A5C-ABD8D595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62" y="4281055"/>
            <a:ext cx="4989096" cy="72152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A2BF486-C96F-195B-6DC4-A03FDC57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81055"/>
            <a:ext cx="5584424" cy="7215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041D1A7-63A5-2E4D-3291-EB43D943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75" y="5316475"/>
            <a:ext cx="5718366" cy="72152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0FD5BEC-A8C2-E053-80A3-FA3F8737C639}"/>
              </a:ext>
            </a:extLst>
          </p:cNvPr>
          <p:cNvSpPr txBox="1"/>
          <p:nvPr/>
        </p:nvSpPr>
        <p:spPr>
          <a:xfrm>
            <a:off x="1402773" y="6224155"/>
            <a:ext cx="92998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Nayebi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Ashikhmin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Marzetta, T. L., &amp; Yang, H. (2015, November). Cell-free massive MIMO systems. In </a:t>
            </a:r>
            <a:r>
              <a:rPr lang="en-U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 49th Asilomar Conference on Signals, Systems and Computers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(p. 695). IEEE.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150" sz="500" dirty="0"/>
          </a:p>
        </p:txBody>
      </p:sp>
    </p:spTree>
    <p:extLst>
      <p:ext uri="{BB962C8B-B14F-4D97-AF65-F5344CB8AC3E}">
        <p14:creationId xmlns:p14="http://schemas.microsoft.com/office/powerpoint/2010/main" val="396240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FC7F4-B241-4EFF-7728-E2D256B2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Method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264693-E100-B90E-8A68-FDA5A9C8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contradictory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, </a:t>
            </a:r>
            <a:r>
              <a:rPr lang="tr-TR" dirty="0" err="1"/>
              <a:t>conventional</a:t>
            </a:r>
            <a:r>
              <a:rPr lang="tr-TR" dirty="0"/>
              <a:t> NOMA data rate </a:t>
            </a:r>
            <a:r>
              <a:rPr lang="tr-TR" dirty="0" err="1"/>
              <a:t>equations</a:t>
            </a:r>
            <a:r>
              <a:rPr lang="tr-TR" dirty="0"/>
              <a:t>’ </a:t>
            </a:r>
            <a:r>
              <a:rPr lang="tr-TR" dirty="0" err="1"/>
              <a:t>calculated</a:t>
            </a:r>
            <a:r>
              <a:rPr lang="tr-TR" dirty="0"/>
              <a:t> in 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interference</a:t>
            </a:r>
            <a:r>
              <a:rPr lang="tr-TR" dirty="0"/>
              <a:t> </a:t>
            </a:r>
            <a:r>
              <a:rPr lang="tr-TR" dirty="0" err="1"/>
              <a:t>loaded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strongest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SIC.</a:t>
            </a:r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2BCFD4-FFD7-E07D-AA72-6E6F5B07271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2" y="3845227"/>
            <a:ext cx="3903519" cy="685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A92391F-02B6-4280-3310-A0F5F23A11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43" y="3819153"/>
            <a:ext cx="3259281" cy="7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A75AB-8892-E251-D9E6-A2B4DB59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Variations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DEF888-5A55-59E1-DD56-D31E6DA8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Allocation</a:t>
            </a:r>
            <a:r>
              <a:rPr lang="tr-TR" dirty="0"/>
              <a:t> </a:t>
            </a:r>
            <a:r>
              <a:rPr lang="tr-TR" dirty="0" err="1"/>
              <a:t>coefficients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equations</a:t>
            </a:r>
            <a:r>
              <a:rPr lang="tr-TR" dirty="0"/>
              <a:t> in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effectness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, it </a:t>
            </a:r>
            <a:r>
              <a:rPr lang="tr-TR" dirty="0" err="1"/>
              <a:t>seemed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</a:t>
            </a:r>
            <a:r>
              <a:rPr lang="tr-TR" dirty="0" err="1"/>
              <a:t>effectively</a:t>
            </a:r>
            <a:r>
              <a:rPr lang="tr-TR" dirty="0"/>
              <a:t> be </a:t>
            </a:r>
            <a:r>
              <a:rPr lang="tr-TR" dirty="0" err="1"/>
              <a:t>imitated</a:t>
            </a:r>
            <a:r>
              <a:rPr lang="tr-TR" dirty="0"/>
              <a:t> in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MATLAB,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simplified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model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given</a:t>
            </a:r>
            <a:r>
              <a:rPr lang="tr-TR" dirty="0"/>
              <a:t>. </a:t>
            </a:r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C10A70-E615-C236-3BEF-CD1E27B0557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11" y="3023755"/>
            <a:ext cx="3141480" cy="95596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7F31A1B-8C42-CDE7-0A0A-B535AA6C24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82" y="3023755"/>
            <a:ext cx="3546927" cy="9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6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F8D026-67D9-29D8-3AAE-9261BE66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and </a:t>
            </a:r>
            <a:r>
              <a:rPr lang="tr-TR" dirty="0" err="1"/>
              <a:t>precodings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CA69BE-E702-9BAA-34D6-89F7B07D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Two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equations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channel</a:t>
            </a:r>
            <a:r>
              <a:rPr lang="tr-TR" dirty="0"/>
              <a:t> </a:t>
            </a:r>
            <a:r>
              <a:rPr lang="tr-TR" dirty="0" err="1"/>
              <a:t>coefficients</a:t>
            </a:r>
            <a:r>
              <a:rPr lang="tr-TR" dirty="0"/>
              <a:t> and </a:t>
            </a:r>
            <a:r>
              <a:rPr lang="tr-TR" dirty="0" err="1"/>
              <a:t>precodings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                                                </a:t>
            </a:r>
            <a:r>
              <a:rPr lang="tr-TR" sz="1600" dirty="0"/>
              <a:t>[2]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DC548E-C728-B10F-F7B6-0B23EA2DCCC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74" y="3065839"/>
            <a:ext cx="3351351" cy="7263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BD4E8EF-1FB0-BF63-10FB-6F9E2391F1E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74" y="4227280"/>
            <a:ext cx="3351351" cy="72632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6605C6-BD72-29F0-52BF-8694A8CAC71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63" y="3638133"/>
            <a:ext cx="2003136" cy="7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3016A-1318-923F-BACA-9AB5BA04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in 1st </a:t>
            </a:r>
            <a:r>
              <a:rPr lang="tr-TR" dirty="0" err="1"/>
              <a:t>Method</a:t>
            </a:r>
            <a:endParaRPr lang="en-15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A76370A-3143-115E-5FD7-0CC5A5B5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65" y="1258744"/>
            <a:ext cx="6817334" cy="5651211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C013557-84F6-6004-8358-BF15048F42C9}"/>
              </a:ext>
            </a:extLst>
          </p:cNvPr>
          <p:cNvSpPr txBox="1"/>
          <p:nvPr/>
        </p:nvSpPr>
        <p:spPr>
          <a:xfrm>
            <a:off x="7820891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10:1:20</a:t>
            </a:r>
          </a:p>
          <a:p>
            <a:r>
              <a:rPr lang="tr-TR" dirty="0" err="1"/>
              <a:t>Weak</a:t>
            </a:r>
            <a:r>
              <a:rPr lang="tr-TR" dirty="0"/>
              <a:t>:   20:1:30</a:t>
            </a:r>
            <a:endParaRPr lang="en-15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BDC62D2-70E2-41AA-58CD-493742C618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91" y="1659514"/>
            <a:ext cx="3351351" cy="7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54F31-82C4-A059-A396-808DDFC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1DACB5-06DA-9223-D06B-8B350149D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69147"/>
            <a:ext cx="6514281" cy="5399996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0E67F0C-53EA-7546-5143-7FF9B251A18C}"/>
              </a:ext>
            </a:extLst>
          </p:cNvPr>
          <p:cNvSpPr txBox="1"/>
          <p:nvPr/>
        </p:nvSpPr>
        <p:spPr>
          <a:xfrm>
            <a:off x="8001000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30:1:40</a:t>
            </a:r>
          </a:p>
          <a:p>
            <a:r>
              <a:rPr lang="tr-TR" dirty="0" err="1"/>
              <a:t>Weak</a:t>
            </a:r>
            <a:r>
              <a:rPr lang="tr-TR" dirty="0"/>
              <a:t>:   40:1:50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7648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E550C1-EE74-0519-93A5-135B9AD3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604B9E8-A7BC-95AC-DE0F-3BF987E4E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793" y="331442"/>
            <a:ext cx="6597275" cy="5468794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484B438-C20C-7EFA-BF56-D9EDD048DF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2537" y="1860493"/>
            <a:ext cx="3351351" cy="7263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ACCE3F8-FB60-93E3-B53A-926913D2A865}"/>
              </a:ext>
            </a:extLst>
          </p:cNvPr>
          <p:cNvSpPr txBox="1"/>
          <p:nvPr/>
        </p:nvSpPr>
        <p:spPr>
          <a:xfrm>
            <a:off x="932537" y="3065839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1000:100:1900</a:t>
            </a:r>
          </a:p>
          <a:p>
            <a:r>
              <a:rPr lang="tr-TR" dirty="0" err="1"/>
              <a:t>Weak</a:t>
            </a:r>
            <a:r>
              <a:rPr lang="tr-TR" dirty="0"/>
              <a:t>:   5000:100:5900</a:t>
            </a:r>
          </a:p>
          <a:p>
            <a:r>
              <a:rPr lang="tr-TR" dirty="0"/>
              <a:t>ϒ = 4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9329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6C787A-484D-CF7B-16FD-C7F2FB8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Method</a:t>
            </a:r>
            <a:r>
              <a:rPr lang="tr-TR" dirty="0"/>
              <a:t> 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AFB5F6-406A-E610-B317-01A19506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FFAD8B8-EEEA-190E-B5B5-304BC3F9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18" y="492125"/>
            <a:ext cx="7239000" cy="600075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66AD536-1EE3-33B2-7683-B546D50C4FF7}"/>
              </a:ext>
            </a:extLst>
          </p:cNvPr>
          <p:cNvSpPr txBox="1"/>
          <p:nvPr/>
        </p:nvSpPr>
        <p:spPr>
          <a:xfrm>
            <a:off x="1028700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10:1:20</a:t>
            </a:r>
          </a:p>
          <a:p>
            <a:r>
              <a:rPr lang="tr-TR" dirty="0" err="1"/>
              <a:t>Weak</a:t>
            </a:r>
            <a:r>
              <a:rPr lang="tr-TR" dirty="0"/>
              <a:t>:   20:1:30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40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1DF8816-0E8A-4553-8C30-73B91561B891}">
  <we:reference id="4b785c87-866c-4bad-85d8-5d1ae467ac9a" version="3.14.0.0" store="EXCatalog" storeType="EXCatalog"/>
  <we:alternateReferences>
    <we:reference id="WA104381909" version="3.14.0.0" store="tr-TR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sup&gt;&lt;mfenced open=\\\&quot;|\\\&quot; close=\\\&quot;|\\\&quot;&gt;&lt;mrow&gt;&lt;msub&gt;&lt;msup&gt;&lt;mi&gt;h&lt;/mi&gt;&lt;mi&gt;H&lt;/mi&gt;&lt;/msup&gt;&lt;mi&gt;w&lt;/mi&gt;&lt;/msub&gt;&lt;mo&gt;.&lt;/mo&gt;&lt;msub&gt;&lt;mi&gt;w&lt;/mi&gt;&lt;mi&gt;s&lt;/mi&gt;&lt;/msub&gt;&lt;/mrow&gt;&lt;/mfenced&gt;&lt;mn&gt;2&lt;/mn&gt;&lt;/msup&gt;&lt;/mfenced&gt;&lt;/mrow&gt;&lt;msup&gt;&lt;mi&gt;&amp;#x3C3;&lt;/mi&gt;&lt;mn&gt;2&lt;/mn&gt;&lt;/msup&gt;&lt;/mfrac&gt;&lt;/mrow&gt;&lt;/mfenced&gt;&lt;/mstyle&gt;&lt;/math&gt;\&quot;,\&quot;base64Image\&quot;:\&quot;iVBORw0KGgoAAAANSUhEUgAABVMAAAFBCAYAAAB6jD9mAAAACXBIWXMAAA7EAAAOxAGVKw4bAAAABGJhU0UAAADQRvdASgAAT1tJREFUeNrt3QHkVef/OPBHkiQjk8zMmJnMzJiZzGQkkySRzEwyMpOZRCbJzJiZycxIJkkiSZKMSSbJmEkmMyaTJJFJksT3f57fvZ9/t8/uec65955z7rn3vl48vt9tn885577P83me87zvc54nBAAAgHr8r6AAoB0HAAAADMIBtOMAAACAQTiAdhwAAAAwCAdAOw4AAAAG4QBoxwEAAMAgHADtOAAAALNkb2LgussgHADt+FjsSsRir+oCAADQvC8TA7UdBuEAaMfH6pNEPL5QZQAAAJqTmpG62yAcAO14K+xJxGSPagMAAFC/HYmB2VcG4QBox1vlm0RcPlJ1AAAA6rMxMSA7YhAOgHa8lY4kYrNReAAAAKr3Rlbu5wzEfsnKQoNwALTjrRT76As5sYl9++tCBAAAUJ3lWbmZMwi7npWnDcIB0I63vi+/nhOfm93/DgBAhXbPe+g6KCQwExaE/NksD8J0zGYxCAfQjs+CN7p9d95bJguEKNf3wQZeAMAAds17ePgtTPYrvUB5s7BxhUE4gHZ8VnyciNPXwpMrjn1+nRevz4QFACjzwHUnK88JC8yENYkB1ymDcAC04xPpVCJWa4Qn17NZuT0vXp8KCwDQ6/0+D1gbhAVmwrKQv07qrTD566QahANox2fV8m5f3i9WN7rPAPS3oU/MtgoLABCt7/OgsF9YYGYcSwxKNxqEA6Adn7pn/blyTHiS9veJ2XphAYDZtior9+c9IPyRlUVCAwZYBuEAaMenQuqLU8nBfHH91Mvz4hXHTm8JDQDMphfCf1/7ibt+viw0MBOWZOV6zsDq36ysMAgHQDs+FVZ0+/Z+Mfun+0xAfy91x0jz95Z4UWgAYLbE9ZH+6vMwtVNoYGZ8mRiMTmtbYBAOoB2v28qs7M7Kie7zdpzJ+DB0EnJ3s3IxK4ey8l5WljZ4XTsTcftC1Ura0Sdmf4fpWlceAEhYkJVzfR4ILggNzIw4M/1RzoDqqkE4ANrxga0NnUTp/wYoMcn6Q+jsHt/EGOCPxHWYaZnWb/z0S+gsBQAATLl+C6nfC53kCjAbTiQGdu8ahAOgHS8tvvF1PAyWRO33LP5RA9eaWiv9uOqVFBPe/ZZK+EFoAGC6vZ/z8PSp0MDMeDMxkPrFIBwA7Xhpz2TlzzBaIrW3HGjgmi8kzv+6Kpb0UU7ctgkNAEynuLHU/T6d/yWhgZlyLjGIWmUQDoB2vJTlobNu5v8qLt/XfN2rEuc+p4oVOt8nbnE93FeFBgCmS1zcvt+GU3HNxJeFB2bGrA+gJFPH4+0akg1lNv24W9G5jrmFoB3v41wNbdtc2TrGa1+lmiXFtWUf9onbP6Gz5AMAMCWOBjt3AiH8nBg8vWUQTk1eCp21+H4Lndk7wyYX4heAv3aPVWYH7B+7dX6Uc8bNWiyFA9rx+T7tc+7fuv8+LqezqOdnF4fOl0o7uz9Tpu2Ja3PWuVP8W4lz/6yaFdqXE7uTQgMA0yFvndRr3Yc7YDa8nhg4XTAIl0xt0Guh/2aIeeX3rGwOw++YHHewfieU32X7elY+DmYYgXa8vxXhyZnvt7KyYYDfj+1RmXVW6570YO3U4cVked4SD9uFBwAm2wsh/zXHDcIDM+VoYtA0K+2BZGq7/FDinnxd4fliMvZywfnikjjL3RrQjid823O+G1l5fohjxNn1Zws+y+3Q+TKoLhsS5z6qqhValxO7uEfFS8IDAJMr7xvnn4QGZsqzofOKdN4sdYNwydRx+KDgfhyv4ZxFCdy1bgtoxxNiEnRu6ZD4v6+NcKz4hljRa/+ra/48ebMr4zPDc6pbodM58ftVaABgMu1MPBytFB6YKfsSA7XdBuGSqWPySUivj/p8Dec8FNKzUgHteNl2q4r+c2XI/7Izll01f57diXPvU90KxbcAH+bEb6/wAMDkdex5G27sFx6YKfEVwes57UEcAMzSK82Sqe1yJHEvztV0ztQagTZlBO14kV+657kaqnsFP/Ulz+GaP8/ykJ8MvB7qXWZgWnwd8r8UfFl4AGBynA/j2RkUaJ/1iUHaMYNwydQxupq4F5/WcL6lIT0DbJVbAtrxhKd6zrOxwuOuSXyeEw3E9ETi/O+qcqXqxe2c+F0SHgCYDB8mHoj2CA/MnFPB+pBtGITzpOUF96KO5Wi2JM53zy0B7XiBTd1zXK74uHH2Z94XPU0kU99NxPOkKlfKzkQMPxYeAGi3ZSH/m9GbobPQPTBbbcKjRJtgED5ZydRperMgldisa1O0Y8EsbdCOD29/9xxbazh23kz9ow3EdEH3mSBvOaBlql2hhVn5JyeGd4I3AwGg1VK7FO8QHpg5qZnq3xmEtzqZuigr60LndfeY6Jtb93bnlNyLVGLzh5rO+W/inB9oLkA7XiC2E3GmaB3riObtCv91Q3H9LhHT7apdKVsTMTwoPADQTq8kOvB/ggXkYRadD9aHbMsgPE9Mmr6Vlc1Z+TIrx0P+7JZY1k/JvbiV+IwbazjfWwX3/lnNBWjHx+hkzufZ3ND5V4XmNwScRn8m4vi68ABA+6SSJh8JD8wcr/i3cxAe3xKIr23+nJW7Ja5p/uuWC6fgPrw+hs/4ReKcVzQXoB0fszNh/F/05L3q/yh41b+sDxJ186LwAEC7pHbrNisVZtO2RLvwvUH42AbhZ8JgCdRpnB20J/EZz9Z0zt8T5/xWcwHa8TH7tc9nudzwNRxIxHWrqldaanbqZuEBgPb4I1grFXjSiUS7sM4gvBWD8PhF12uhsybewxLXt3tK7kPqTYpPazjfMwVxXau5AO34mD3o81maXiN7Q7BJXxVSX2b/FUxyAYBWSC12Hl/XWSREMHPig3pecu7hDD/It3kQvqnE9b0xBfdgSchffiKWlTWcc3tILytgYAva8XF6OqdtWt7wdSxMPDvc11YO9AyWWvvchl4A0ILO+lqis94rRDCT1iTahdMG4a0dhKeu7c6U3INU0vjvms55yt8DaMcnrF38bkzXcjoR2zWqX2m7EnG8HiSmAWCsPkx01PF1oaeFCGbSl6HZ16gNwke3qODapuUVy4OJz/hDDedLzbSyQSNox9vYLsY269kxXcsnidh+pfqVFt/CSG0yaRk2ABiT+I3m3w0PSoHJ8GuibXjFILyVg/A1Bdc2LZt/XE98xo01nG9dQVxf0lyAdnzMz/O35n2Gz8d4Pa8kYvur6jeQr4MNggGgdd4veJhcKUQwk+IMx7w1Ke8ahLd2EL6r4NqenYL4rwzptUsX1nDO70LzywoAs9mOD2P+pk9x+a7FY76mezmxfVRTOz2tni+oq9uECACadznROZ8THphZ6xNtwwmD8NYOwlPrev45JfFPvT56pqZzeoMDtONt9su861/dgms6kYjvelVQ3w4Ak2p1wYPkJiGCmWW91MkbhMdX/R4kruu7KYn/6RL3oMmyUXMB2vExWjXv2r9pyXXtTMT3C1VwIO8U1Nd1QgQAzTmb6JRvBGvwwCw7E+zEO2mD8LfD9Cf9ijaCarrUtawAMJvt+DB+77nuSy1qk1IJwDOq4MBSb0icFx4AaMZLBQ+RvjGG2XY/WOts0gbh+xLXFO/boimI/buhXbNSf9ZUgHZ8jLb3XHPcgGpFi65tYchfe/2+Kjiwz4J9LgBg7L4t6JBfECKYWakvWy4LT2sH4b+E6Z+1sj/xGffXcL6liWRALLv8OYB2fEyeC50NIeeSk2+08BqvJGL8kmo4kGcK+qPvhQgA6hW/Kb6d6Ix/ESKYaZsT7cMR4WnlIHxhwSBr75TE/s/Q7Jpxmwru9Sv+HEA7PgZxKa5LPde7oaXXeSQR482q4cBSS7Tdy8piIQKA+mwteID8UIhgpqVm/30kPK0chG8suKZVUxD3Z0Pza5ceTJzzlj8F0I6PSe8bZltbfJ0fJ2L8jWo4sC0F9Xa7EAFAfc4VDEiXChHMtJPBjrGTNghPJcDvTUncPwzNr12a2vDjsD8F0I6Pwfs917mz5de6LhHjk6rhwOKXhvcTMb0oRABQj+cKHh492AC3Em2EL1vaOQi/nLieY1MS9xOJz7i7hvMVbdS4yZ8CaMcb9lZ4nEz7fALi/FQixjdVw6EcLqi7LwoRAFRvb0EHbP0imG2LEu3DXeFp5SD86TD9r/3F9QHvJT5jHRuvbE+c71E3SQBox5sSd2uf2/NgkjYbupuI8yJVcWDrC+ru50IEANX7I6Rf8fdQA7NtVaKNOCc8rRyEF62h9twUxHx14vPdqemcqZmwF/wZgHa8QXHN6BthMjeC/DkR57dUxYHFLxdTCeq/hAgAqvVywYPjcSGCmZdKzFkjsp2D8EOJa/l7SmL+ZWh2GYM4WE2tS7fPnwFoxxuyIivXutd1egJjnXotfYuqWHm/H8trQgQA1fm8oON9X4hg5qWWAtkjPK0chP+TuJYfpiTmvyU+47Yazvd2wT1e5c8AtOMNiMu4XAmP3w5ZOIGx/iz4YqpqGwvq71dCBADVSb3iH9d/WyZEMPPMIJmsQfiLBdeycQrivTw0v4xB6stHaweDdrwJcV3mX8PjXdondQNIb7xULybVHybi+qcQAUA1inYl/kWIgMyZRDuxRnhaNwj/MKS/JBtmHez4euC33UF8fNX9QegkEM9m5aPQeQW+LQPxutaGuxiaXVaA9opLJMXNyE6GziZo8XXrxTWeL34B8nf3uW1Uu7p/IzHp8m/oJK5edktb1473s7j7bB6v5XKY7AkPaxJxPqMqDu10QR1eKUQAMLqdBR3ubiECwuMNLvoVs9fbNwg/Fqr7kuzNnsF7qsRXTp9pyWesYxmDOPvrUbAkzqyJM73iZjgxeR+/TJhLnvarA5tquoY4C/tO9xzrRzzW8ZC/2ehmt7vVydRYF3/qXse1br2ouk19p8HPszQR51uq4tB2FNThXUIEAKP7qaDDfV2IgJCfRHokNK0chKd29N1b8hjxVdIfS3yu+QnVpmao3g7NLmOwqeCzP+NPYGrEGXOnwuMEZtlyoKbrORqqWVbltYLrj7PNX5rxe9/mZOqp7jXELzefrfjYc28zNH3/854tHmqGhlb01uF5IQKA0SwM6Vk2t4UIyCxJtBN3hKd1g/CihEmZTZLibNR/wmCJpLnyUQOf8Y2QXsagjtetU4nly6r/VHk3dGagzpW4lMW9EnX/15qupfccn4xwrHUlPsNB7Xgrk6lzCfU4Y7PqhOcrobN0y4UxfK5/E7FerCka2t8FfeQSIQKA4RXt+Gj9NyBalWgnzglP6wbhqeVb7pf4/fi6+oMwXCI1lp8a+Ix7QvNrfV8LdkieZXHG9TcFdf9hqHZm9pI+9W6U2a9xSZZHBZ/hhna8dcnUA91zx8Rj1W+MxbVyb3aP/+EYPtv5RKzf1OwM7VCY/k0oAWBsvivoaLcJERA6a/TltRMnhKd1g/DUZmFFX5LtDv9NrMTk7NwrpfHV/4MFn7OJXe1TA/DPazhf0WuTNmGbHb8X1IXXKjzX132Of3TEYxb9/T7QjrcqmTqXwI9fhL1d0THjBoSru/XrQc/xxzET9GQi1us1N0PbUlCPfxAiABje5YKO9kUhAjLvJdqJQ8LTqkF4nBX3MHEN2xO/u2/ez8aBdr9XAReH4tl5dYrXlJpdt7qGc34c0rN9F6j+M+PDgvq/paLzvJpTz0+PeNy46c/vYbTZ69rxZuwLw78hMGg5MKZ4H27gb2kWrSi4338IEQAM/zCd6mStlwrM2RbMbpiUQfiagmt4Ief39s5r/98Z4bPeq/kzpjaCqiuxmZo9dVLVl6QIT34JUYW8hOeVCo69PHH8S9rxViRTPwnNJVLLrqVdhx+CN+Tq8nfBPV8mRABQ7WDUeqlAr/1huJmOBuHND8K/SJz/75zf+XDezzxfcI4FoflNeHqlZjLVkdiMmzWmZvt+rOrPnL9qfn5KrXtc1TIay0L/ZMt32vGxt+NbQ7OJ1HHOUvwocV37NTUjOVJw3zcJEQAMrmgThU+ECOhKbWTwnvC0ahB+IQy2S3fv7t5x6ZflJc7xfMHnPFzj54tr/aV2Va9jpvS2gs9rXb/ZczRRH0adORrXJ74b0jtxV6XfTPa12vGxtuObQrOJ1Fh2jjHe7yeu60dNzUg+KLjv3woRAAzuXEEHu1qIgK5jwY6wkzAIL1pLdP69eiU8TtpcDeUSqWUG+3XuCP1paHZTjbg+bNGrkutU/ZmTegV71A2cTpVoS5ZU9DnmzzK/Haz/O852PLYlD0OzidRHA7T9dUj1J0c1NSN5reDe/yJEADD4w/ODggcrm2kAZQb3EkntGIRHGwva9aU9P9v7iu+10FkHsqzvCz7n6zV9vrgp4p3Q3BIDMWF1psR9/VLVnznrCurEsMmpzT1/r6mlBKra1X1+MvUrt3as7fjPoflZqada/LdkPep6x3sPjfcAYDBF31T+LkRAj1RCaY3wtGIQHn2XOPfFeT97NjyeifbCgOf5MzS7E3hcszTOdr1VMjnwU+i8qjzsIPGp0FkL+O9QPiERX0ddbWA6M5YX1Id3hzhm/LLjRvf341JMJ0L9S0v0Pg/GBO7zbm1rNqCaFWsTsT4jPCMrehPxDSECgPLeD+Nb7w6YPKnZMm8LT2sG4X8kzv15z899Fh4nT94Z8BzPFHzGExV+ng+7A8FhX3uNvxdnqu4qca43s3K8G8NHYfhZXvGc8QvJuDTGi/4kplpqxteWIY43t6v5zdBJ6B+q+Pj99C6b4ZXqdrTjs+bNRKzPC8/IDhbU5/eFCAAGf2DPKx8JEdAjNSPwKeFpxSB8RSi3DnYcuM4lC4fZhb5oM6ZPGxwEli1lZjdtCdW/PuuLhul2OZT78qKMN3p+d3v3330e6t8k9Pfw+IuVlW7p2NvxWbQsEeubwjOyogk0NvkCgAGcDTbTAMr7N9FeLBaeVgzCU8nA+Op9fP08vkY89+r68SHPc6zgM76sGjAjToZq3vCJf5tzs8ov9/z71E7cByq4/rcqPp52nGEsTcT6tvBU+nfer5wTIgAo715Bx7pUiIAedxPtxSLhacUg/EgofvV+bqZnTKgOO6M4tQGUWUTMktTM6UE29dkT+q9fmNpQropX8ufWUozPhM+4na1ox2fRokSs7wpPrfGta51zAJhKSws6VQ8uwHz3E22GDXfaMQi/GdJLt6wJj1/nfXPIc7xe8PkOqQLMkB2Jv4VrJY8RN3+bW3v1yLz/ltqY5/SI1967g/oet7I17fgskkyt342COr1MiABgsAfovF2QAXo9MLBs9SD8pVC8W+/17v//YoTz7Co4z0ZVgBmSWlrjQcljzG3u1292aGod5CsjXHdMXs0t9/FnVha6la1ox8V8+L8j0k4Gy7sBwMg+KOhQDwsRMI9karsH4dtDeobcd93/fzWMljj5KaR3sbfkA7Pk3YK/96K/h97nsd19/vuCUM+Mvd6Nrda6ja1px8VcMrUuRZs5fiBEAFBsf2huJ2ZgOjwysGz1IPxE4px/hP7rMQ4qJmEfJs5z1u1nxjwbht+M7enQ2Vwn/txfIf9LjrwlVh4Nec2v9LTnvjxvVzsu5pKpddlaUKd/ECIAKFa0E7PXNIFBBpeMfxB+r8S5D454jqJZeB+5/cyYhQV/E+8mfvdQz89tSPzctcTxlwx4vXGm65Xu794KnYQu7WnHxby6Lw140saCOn1MiACg2KWCDvVtIQIGGFwy3kH4GyXO+28YPXHybcE5nnX7mUGpzfk25/zOO6H8jO7TFT6vfRV8cd7WdlzMJVPr9HJBnf5diACgWNEMJmveAfN5zb+9g/DdJc67u4LzXE4c/5Jbz4y6nvi72Nrn53s3f4rt6osFxz+eOP76Aa5zdc/vHXHbWteOi7nX/OtUNIv+nhABQNqCgs7UQwvQjw2o2jsI/6ngnDezsnjEczwd6k/WwiQ6m/i72N/n53s3f/q6xPF/TBx/S8lrXN5tB+LvxOTvU25b69pxMTcuqdv9gnq9QIgAIN+LBR3pNSEC+pBMbecgvGhTqKoSnVsKzvGiW8+MSm3+dmjez64Mj2f5x+Tm0hLH35U4/iclr7F3qYDVblnr2nEkU5twOQy/YR4AzLyiDUROCxHQR2pGg9kM4xuEry04X7xvVcxCO5w4x2W3nRl2JPG3cXzez14M6SUA+nk/cfwDJX5/Z8/Pf+l2tbIdn3WLErG+KzyVORWG3zAPAGbe5oKO9KgQAX3cDdZZbuMg/MuC8/1Q0XluJs7xudvODDsQyn1B/VHPv/9tgONvGOGZ7a3weCasdY3b247POsnUZhwpqNebhQgA8m0r6EgPCBHQx7+JdmOx8IxtEH6p4HyvV3COlQXneMNtZ4Z9lvjbmEuaPjOvDR3k73J1GO5tot51Uu9k5Tm3qrXt+Kxbmoj1beGpzA8F9XqbEAFAvq+DTUSAwd1KtBs2MxnPIDwOQB8lznWlovPsSJzjllvOjNua+Pu40/2Z4yF/HdUyf+fD/I2f6/m5DW5Ta9txQlgW0hsoUo0PC+r1fiECgHw/FnSk7wsR0MfPiXbjbeEZyyB8U8G59lR0ntQ6a0fccmbce4m/j3tZWR+eXMP42QGPvyAM/gr0F0GCZFLacUJ4MxHr88JTmfcL6vWPQgQA+Y4WdKSbhAjo40yi3VgjPGMZhBe9svdSBeeIiZyHiXO855Yz41JfasSZ49fD6OsL30scf77e5O2vWVnoFrW6HSe9keIZ4WmkrbJvBgAUKNrJcZ0QAQO2HdqN8QzC/0yc53JF53i74PMUzbKLCd83VQum2PoSf/dzS2IsHfIcVxLHXdLzcy+GztICc+d71u1pfTtO5xkiL9YnhaeROIs1ABQ4U9CRmmEG9HMs0W5sFJ7GB+HPFJzn84rOszdxjn8Kfnd3sIs40+/dUC6Z+ukI5zgdipdZiUnVK57nJqodpyM1Y9JsyeqsKajXZgEDQMKFYFdmYHCHgle92zQIL1r7rKq2/NyQg9y5GTAPQjXLDcB8cdbl96GT1I/1LO76fSArLzR8He+U+Lu/FjpLZgwrtUTT+u7P9H7h9ZnqMRHtOMX9mXU8q/NCQb3+XYgAIN/tgo50qRABfexPtBvbhafxQXhqpvCtis5RtF7qxzm/90robIwTf+YjVYIavBUev87eb1OmJmdlrijxdz/q5p4HEsfeEjqzXuf++YTqMTHtOB0fBTvMN2FpQb2+LUQAkO/fgo50sRABfWxLtBs/CE/jg/CbiXMcrugcRTPu3unzO3H5gbkNd7yeSR1iHbtTUDdjQrWpGapFCYorFZxje+L4vV+s/Bl8KT5J7Tgdqc0UtwlPZRYV1Ot/hQgA8t0r6EgXCRHQx5ZQf/LOILyclQXn2FLReT4bsL9YFjqvCcb/9keQ1KEe34dya5Q21S4VJSjW19z+9iZCXlQ9JqYd57HDDfRnhLAwFH8JBQDkeOABERhCasdqr5U2OwjfkTj+o9BJalbhRMFn6V0D8unQ2Wgq/vs4a/AFVYGa3Ajlkqn3W/B3X9Xma+tLfN53VY2Jasd57GSo98sIytXtB8IDAPkkU4FhrEq0G+eEp9FBeCrJeanCz3Kt4LNs7f5cfN3/r57B2NuqATV6GMolU5t82ybvmlZVdPzXCj6nDacmrx3nsfOJWL8pPI3VbclUAEiQTAWGsSTRbtwRnsYG4XE26P3E8b+s8LM8CuWTVnNlgypAze6UrIuPwpOzp+vUbwmlUxUef3Hic1qbePLacZ6U2s/BXg7N1W3JVADwgAjUIC+59khoGmtjVxUcf22Fn+VuKJ9EjTPzNrr9NOBQyTr5c4PXdKfP30PV65f2a3/jGsWSTZ6Vp/XZ4qHQNFq3PcsBgAdEoAaptQqXCU8jbeyekE5oVjkTr2zS6lbwaj/NiUnK+yWSAq81eE1X5p3/8xrO8W+fv7tnVQfPyhNuaUHfgroNADpRYKKdSbQda4SnkTb2XOLYZyr+LM93B7Opz3MkK8vddhoWN1u6F/I3ntrU8PWc7jl/XD+4jtmil8KTr+OuUg08K0+BtYk4nxYedRsAdKLApDucaDu2CM9UtrHPZeVgVm6HTgInJrAuZOWLrKx0uxmjF7JyIHQS/g+6/xvr6otjuJa5tjHODq9rw5zjwdrE2vHpsyUR58PCo24DgE4UmHR7E23HXuHRxsKMWh86r+FvrvEc20InYSyRqh2fJp8l4rxPeNRtANCJApPODBJtLIB2nKp440XdBgCdKDDVUjvJnxMebSyAdpwB/JSIs40N1W0A0IkCE29Rou24KzzaWADtOAO4m4jzIuFRtwFAJwpMg9Tu7kuFRxsLoB2nhKcSMb4pPOo2AOhEgWlxMtF+rBMebSyAdpwS1iVifFJ41G0A0IkC02J/ov34SHi0sQDacUr4OBHjb4RH3QYAnSgwLTYn2o8jwqONBdCOU8LRRIw3CY+6DQA6UWBavJhoP64IjzaWxsV1B7dm5XxWHmZlVQXHXNb9e14x4O8tz8rxrNzPyh9ZecvtoYRnsrI7dF7tvpOVB926fD10Em7xdfAFfX7vx6wc1I5PrCuJGL8kPJ5RAEAnCkyT+zntx6OsLNTGamOpVUxYrs/KV6GTQH0Uqn89dm45j7UD/t6ledcSd+p+wS0jx8JuPX5You283v3ZmFhdnZXPuv9+m3Z8Yu/9o5z43hcezygAoBMFps2ZRBuyRhurjaUWJ0InOVlUx0bduOW1nmNtGOD3Xsm5nu/dOvpYnJVz8+rKrazsDJ0E/NxM1OeysiMr/+TUr/Xa8Yn0TiK+Z4THMwoA6ESBafNlog35VBurjaUW8YuKdd0S1y6+kFPH7o5wjpjA+qPnWO8P8LvP51zPP24dfRzuU0+eSfz80vDf5Gtdr4Nrx+v3aSK+XwqPZxQA0IkC02Z9og05oY3VxtKI+JrsXzn1bMWQx9wz7zh7B/z9832u5aFbxTyv9aknW0r8XlzL93p4cmmZBdrxiXQiEd/1wuMZBQB0osC0WRTy1zq7O+Ox0cbSpD059WzDEMeKr1Y/mHecQTf3iTML57+Obf1D5vuhT50tu9721vDkOqra8cl0L1h73TMKAOhEgRlzKdGOvKqN1cbSiDdy6tknQxzr5z7HOTbEcWJC9VrPMS64TcxzdYS2Mc5EvR2qWR9YOz4eryZie0l4PKMAgE4UmFZfJdqRT2Y4LtpYmhQTS/12Qj884HG25tTX00Ne15s9x/jKbWKeB2G0L+Hm1ls9WNP1acfr9UkittoLzygAoBMFptbaRDtyShurjaUx/WaJD7Ib9vLweKbf/HK9gr+FN9wi5un3BcA3A/z+e93f+VA7PpFOJWK7Vng8owCAThSYVnkz4uY2nFkwo3HRxtK0w2G0tYuPdn/nxz7HGXa906Xd37/q9tDHP33qWpyt+kLJ359b3qKujYq04/VZmHh2uD/Dzw6eUQBAJwrMiNRuvOu0sdpYGrEzp66VSUqs6f7sT+HJV/MHPc58W7q/u8PtoY9jIX+9zDL1LW6C+H1WXtSOT5wNibgeEx7PKACgEwWm3bZEW/K9NlYbSyM25tS1lQW/tzgrf4fO7tkxKbUk5zgrhrimmJy9GTpJL5gvlVA72ILr047X50AirluFR90GAJ0oMO2WhU4ipl9bclMbq42lEW/l1LWiV6C/7v7clz3/rt/f86BrGM7t1L3TrSFHnH16PdFO7tKOT62bOTF91H2mQN0GAJ0oMPXOJdqTVdpYbSy1W5xT195L/E5MeMbkxY3QWd90zt0+x9kw4PWcz8q10FkbEfLsLGgrt2vHp85biZieEx51GwB0osCs2J5oT77TxmpjaUS/DV32JX7+99A/4Xqpz3HeH+A65nZZ3+iWUCAm2/8uaC/HVY+04/XYH9qZPPeMom4DgE4UaJRX/bWxjF+/V2cP5fzs3IzAC33+26k+x/m85DUsz8rtrPzsdlDS+oL2Mu7u/qZ2fCosCPmv+D8MXvFXtwFAJwrMmFOJNmXtjMVCG8s4nO1T1070+bnns3IvdL4AebnPfz/S5zg/DtAOPAj17bDOdDpa0GbGBNyKhq9JO169dxPxPCk86jYA6ESBWZPamfmoNlYbS+2Oh3JrEM4lXb/JOc63fY5zvMT5P+z+7B63ggHFGYn/FLSbTc921o4300bNlXXCo24DgE4UmDWpnZnj63vLtbHaWGp1qE9duzPvZ+bWM40z/Z7KOc7WPsc5W3DuOMM1vo79u9vAkF4J/Tc/6y0faMcn1vLQf13n/3WfHRYIkboNADpRYBbtS7Qru7Wx2lhq9XXov97knDj771YoTkpt6nOcW4mfX5KVP0Pn9f6X3AZGsK6g7Wwy6aYdr9buRCz3CY9nFADQiQKz6tmQvxHVNW2sNpZabcupb3PJpx+7/3yx4Dj91jV8kPj5ufUud7gFVGBfQfu5VTs+ka7lxPFR99kBzygAoBMFZtbhRNuySRurjaU27+XUtzhzdHXPP79acJznQzop2+uT7n87I/xU6NdE+3lCOz5xNiXieER4PKMAgE4UmHWvJdqWizMSA20s45C3CdybWfmr+/8PlDjOwpzjPDfv594KnVllcf3Vp4WfHHH5id8G/J1XEu3nHe34xLmUiOOrwuMZBQB0ogAh/JRoX97SxkIt8tabnEtk3AvlN4J70Oc4a3v++4rQSaLGf79a6Ek4FjobDw261mnezu8PtOMT5e1EDH8SHs8oAKATBehYlWhfzmljoRZrCurd3gGOdbPP72/s/reYFLvQ/Xd7hJ0CZ7t15Y0Bfy/vy4H72vGJcj4Rw1XC4xkFAHSiAI+dm+EBlDaWcXghUeduZGXxAMc62+cYH3T/24HuP58Wckq4260vuwb8vUU5dfmKdnxipL5Y/Vl4PKMAgE4U4ElvJNqYX7SxULmliTq3bcBj9XvF+susfNj9/39nZZmQU2BBGG3N7H51+ZB2fGJcTMTvNeHxjAJQ1stCgE4UmCHHE+3Mem0sVCpvJt/VIY71Y5/jXA6dtS/veaalpPmzpVcO8LtP5dTnNdrxibA+EbvjwuMZBSAlfhsbF+v/LnRer7JIPzrR8Yszab4I5XY0BkYfSD8M+QmeBVP6uQ1UaFPdG+aLi88S9XeTMFPS/ITasQF+94M+de937fjEjIGv5sTtYffZAM8oAE94JnRepYoPC/fD+L5NBZ3ok+IMh32hM6Mmfsa7qgE0Yl+irdmtjYVKPZpX1y4MeZz3c+ruPiFmAP0SomtL/F5Mxv0x7/di3X5dOz4Rdibi9rnweEYBiOIrVRuysr9Ppz/OV1NAJ9oR15CLOxj/O+8zSqZCM+KmN//ktDXx73CFNhYq0/tFfkw+Dfs6/oY+9faE8DKgr/vUozshvQlh7DOO9fm997TjE+GZ8HjTsfnlWhhsIzymrG6fKXHyUUvs+B50O8PY2JzvNiixMdqclRfdfxibmDxd3/17vBj+OwNAMhWdaDssycqebj+al8QBmvFuor2ZxgSNQTjj0tvnfT3CcVbPq7MXu/0qDOJYyM93fBWeXEM15jg+zspffZ7XNmrHJ0ZqrfR1wjPbzyhx/ZiY3Lwf6k+qpsr10Fnv7W11ARqzKAyePJVMRSfarPiN966s3C74jJKp0KzDYXbWYDQIZ1zOd+vYH2G0GWBLw5PrVC4TWoZwNjxOnsbnrodhsAlmB0NnpqN2fDJsSsTriPB4Run1dOjMFL0QxptYvRI665EA9ZrbJfWXbuf+Vfd/fwuSqehE2/D3Gddoulnyb1EyFZoVkzE3cv4eb3Wfq7WxMJq5ZaeqSEDFGYJxltlSYWVI8Yvto/PqUGzrY9LtUDePESepxbdy45r2f3br3EdZWa4dnyjLu315v1jdCL6Q8YyS8H0YPAkaX5eISdDnw+PdTBd0G5g4BXp392fKHu9yVl5RN6A28e8zb5mNnUEyFZ3oOCzMyqehfBJVMhXGZ03ib/KUNhYA7fhEOmX8q24Pa0nIX2i3X9k7wLHjWiKnSx43fquzVf2Asfg1SKaiE21K/HJjR+gsezPMWx2SqTAeXyf+Lj/WxgKgHZ8oOxJx+kp41O0yToXyM1KHEXewK7vOyCfqCDRuT5BMRSdat5hEja9/ze0OHtfUisvtxCU3vgnl3+iQTIXx/Q2fD/mTAt7UxgKgHZ8Ib4T8HNUvwqNul1U2mfrpCOd4N5SfdbNBPYFGbQySqehE63a1e41xreL4xWG/NbV+DJKp0Gbx7zZvaY7rYfxr5RmEA3hW1o4X9+V5a6HfmIK+XN0ewwCvqKwc8Tz7Sp4nLvj8tLoCjSnzZYdkKjrR0fvAlwt+ZkWQTIW2ez10Nh7Je4troTYWAO14K8WNX/M2Yr/X7eNRt0uJD3yPSlzYPxWd659QLqH6jboCjVkTJFPRibZF0ReckqkwfusTf6PHtLEAaMdb6WjwhrS6XZF3Qrnk5o8Vne+zkueL3wosUl+gEZKp6ETbo2jpHclUaIcPE3+n32pjAdCOt8q3ibh8qOqo24Mqs/FMLBsrOt9LofzaqRvVF2iEZCo60fY4GSRTxyG+PfN9TtksPORITRLYo40FQDveCnsTMflMtVG3h/FziYuKywAsqfCc90K5ZOp+9QUaIZmKTrQ9JFPHY1Ei5t8LDwmfh3o2b9XGAqAdH93ORDz2qTLq9jDiLIyHJS7ql4rPWyaBG8sJ9QUaIZmKTrQ9JFPHQzKVUcQZLw9yyi5tLADa8bHYneif96gu6vawNoRySc29DQ8U58oZ9QUaIZmKTrQ9JFPHQzIVDMIBtOOgbhf6LpRLar7Z8EBRMhWaJZmKTrQ9JFPHQzIVDMIBtOOgbhf6s8QF3anhvGdCuWTqSfUFGiGZik60PSRTx0MyFQzCAbTjoG4nPRvKJTSP1XDuayXP/YP6Ao2QTEUn2h6SqeMhmQoG4QDacVC3kz4M5RKa71d83rjp1aOS596svkAjJFPRibaHZOp4SKaCQTiAdhzU7aQToVxC8+mKz/tuyfM+quHcQH+SqehE20MydTwkU8EgHEA7Dup2rgVZuVfiYi7XcO6DoVwy9Sd1BRrTxmRqXIokzk6Py33E5NJf3XbrQVYedv/336z8EjrLkXwaqt8srwrvZOXr7me4lZX7ofNl0dz1/9a9/t3dn12gOs78A6Jk6nhIpoJBOIB2HNTtXG+HcgnNryo+77JuIqHMuc2Cg+a0JZm6PCu7QueLnP8NWW6GTvLyxTHG86ms7M3KjSGuP7aRMbm6MXSWRWH2HhAlU8dDMhUMwgG046Bu5/o8jCeh+U3J815UT6BR406mxiTq/tCZcdrv3HEW55Ws/JyVq91/LtOWHM3KCw3HMq5HfSf0X7rkWvcz/BHKrR0dP2dMrO3IyrqsLFVVJVODZGpdJFPBIBxAOw7qdq5LodzsqCpfN32zZPIg/szL6gk0apzJ1O2hkxzqlzCKs+Nfy/m917PyRVZuh+KE5O4GYhgTncf7nD++2v9J+G8iNLav67Pyaxh+Fu4sPiRJpkqm1kUyFQzCAbTjoG73FV8/LZPUPFnhOZ8J5V933aWOQOPGkUyNbdHpkD+jdFnJ48QkZZlZ7+cGOOag4mZ5/ZKicbmC5SV+/7MgmeoB8THJ1PGQTAUAAOPAvraUHIx/VNH5ng+dV1vLvpILNK/pZGr8guWPnPMMO4s0bt50p+AzXO2eu0oxmdsvkRpnzK4Y4Di7g2TqRHSiDZBMHQ/JVAAAMA7s61DJwXgV6wxuCMWv4M6VE+oGjE2TydSYYMz7guXLEY8dlwQoSqheC4MlOYucyjnPJ0Mc62yQTG19J9oAydTxkEwFAADjwL5ulriIv0c8x0slBoO95Qv1YmqsCdWv/9jWcnLG7lsVydQlWfk95/gXKvosq0PxUiZxM6sqNnPaEfKTXYuGON4LJa79mk5UMlVXUwvJVAAAMA78j5WhXJLohyGOPbeZyplQPhl1PdS7QzjNk0yd3vtWxd/q0ZC/8dzKCj9PmVfmR11WJK6Fejfn2MdGOO6BEtf+jk5UMpXKSaYCAIBx4H98Gsolib4NndldeTOrFmbl5axszMre7sDvfiifhIoDwX2hM0uN6SKZOr33bdRk6nuJYx+u4TP9XuIzbR7h+F8njrt9hOO+VOK6D+pEJVOpnGQqAAAYB/7HT2HwhNHD7sAtlnvdfx42+RRfrY0J3aXqwdSSTJ3e+zZKMjX+zd9KHPv1Gj7TGyU+080h26OF3fYw77jrR7z2c6F4Vr9OVDKVakmmAgCAceB/Bv+jJEKHKfHV3bgO4meh2ld4aS/J1Om9b6MkUz8P9a3RnFJmQ6e9Qxx3S6h3Fu+2Ete9YkbbGMlUydS6SKYCAIBx4BPWhWYSTHFGVdyRe0PoJHCZLZKp03vfhk0QxuU87obxvLK+usTnuh0G3yzqUKg3mbq8xHVv1IlKplIpyVQAADAOfML+UO6V/vh6alzbMM6M+rabNDielUuhXIJpk3s80yRTp/e+DZsg/KjguFtq/mx/l/hs2wY85u+h/s26LhecY/uMtjGSqZKpdZFMBQAA48AnXA3lZpXmibPLymwydcY9holTZzL1QsFxV9X82b4cse3r50HB8d6t4LqLZr/+oBOVTKVSkqnV/i0qiqIoiqIok1WMA+d5pmTgdhcc58cSx4jrpM7qWn4gmfqkZSWOu6jmz/ZWyXar7HUsLHG8DRVcd9G6qQdntK5KpkqmSqZKpiqKoiiKoiiSqbVf+7aSgXujgqREmaQsMBvJ1M2heGmRui0IxTNJY1lfQcJlrnxQwXWvl0yVTJVMlUyVTFUURVEURVEkU8dz7cdKnPhOyWOVWX/wqjEGSKZmvmtJUuhsic+3r8Jk6oEKrvmNgnN8JYEjmap9mrpycIr+FhVFURRFURTJ1IkdBy4I6Z2058qxksfbU/ImrArArCdTT7ckKfR9hW1g9KjgWGcruOanQv2zXyVTJVMlUyVTJVMVRVEURVEUydR5VpUM2vslj/dciUTCLL+CCpKpj11vSVLogxKf7+IAxyuaoR8361sw4jUvLjjHWslUyVTtk2SqZKqiKIqiKIoimVq9fSWD9uwAx/ypxPFiMmFRAGY5mfqw4Jj3Gvp860t8vn8HOF6ZpVPeGfGal4b0hlkLJVMlU7VPkqkAAGAcWL0LJU76x4DH3BzKDQq2ud8wNcmKQZOpC0oc80FDn++Viq9la4njfTfiNb+aOPY5nahkqvZJMhUAAIwDqx8HxplNZV7JH3TQH5Mkt0sc97z7DVOTrBg0mVpmo6b/hdFfhy9jSYnreDjg8e6H4oTX0hGueVPi2Ft1opKp2ifJVAAAMA6sfhy4qeTD+/ohjr2/5LFfcM9hKpIVdSVTlzTw+eqYJftViWPuHeGa89rYa6GZBLROdHwkUwdvnyRTAQDAOLASP4Zys7GGWXvv1ZIDg8/dc5iKZMWgydSFJduINQ19xjLrPA8izjots8HWs0Nca0yW/pNzzE06UclUTVYtUl8AfS88AAAwG+PAGyVOOMrae5dLHP+6ew6tV9cGVGWWGdnYksb3zhDHfDMUv+4/zHIn23OOdVhVlUwNkql1kUwFAIAZHweuDOVmhe0e4Rw7QrtmngHDqSuZerfEcXe2pPEddo3nd0NxQvXQAMeLS6P82+cYP4VOskcnKpkqmVoPyVQAAJjxceAnoVyi840RzrEsdJYJKDrHUfd9ZszS2nYnZ+y+DZNMPV/iuE3MtiyzZuqxEY4f29GbBcc/k5XlBceJy6fcyImRRGrDnegYSaaOh2QqAADM+DjwdKjntdb5joVy67I+5d7PBMnU6b1vwyRTj5Q47uUGPt+SUO9mUdHTWTkeipNg32Tl7fA4ORr/952s/BD+uyxC/PkPNSvj6UTHSDJ1PCRTAQBghseBceOXMjNGj1VwrrLJs4/d+5kgmTq9922YZOpHJY77KAy3Cd4gXilxHesrOte6rPxZQf06EYbbvEonOvkkU8dDMhUAAGZ4HPhuycH61orOd73EuX5z72eCZOr03rdhkqmvlozl+po/3/pQnNCt8jX6l7LyYIg6Fb8EO9KNG2PsRMdMMnU8JFMBAGCGx4Hflhy4VzXr6YuS53vF/Z96kqnTe9+G3UjuRoljf1fz59sW6tl8qp/Xs3Kre9zbWdkXOrNVt4TOhn9x/dM46/RMt8R6tD8rm7KyWBPSjk50zCRTx0MyFQAAZngceKXEif6o8EO9GMoln751/6eeZOr03rdhk6llvty5UfPnO1Rw/o8qOk98K+BueLzx3jJNwmR2omMmmToekqkAADCj48BnQrlEUNUzwX4pcc44S2uBOjDVJFOn974Nm0xdWTKeb9f4+S4nzns/K0srOMdnPcfcrSmY3E60BSRTx0MyFQAAZnQcuC2MZ43CsufdpA5A69SZTI3Olzj+0Zo+21Oh3hnzi7rXPne8ParTZHeiLSCZOh6SqQAAMKPjwGNhPLtnx0HI/RLnPqMOQOvUnUxdVbJdeq6Gz5b6oiduEjXK2tFLsnKu53gXVKXJ70RbQDJ1PCRTAQBgRseBd0uc5GJNH+5gKJcwWaEeQKvUnUyNjofxrKt8LnG+fSMcNy5Z8lMw837qOtEWkEwdD8lUAACYwXHg6lDuVfu6BgWrSp7feoLQLmtD/cnUuJ7znYJzPAydDe2q8nJIb8I3ygz9fhtrfa4qTXYn2hKng2TqOEimAgDADI4D94dyycwtNX7AqyXO/0+wERW0yfoSf7drKzjPhhLn+bnCz5WXlLqXlVdGOG5qU634qv8nWVkXOksILFS9JqcTbYk/g2TqOEimAgDAjI0D44D9dhjP5lO9dpe8hu3qArTG9hJ/sxsrOteXJc71YQXnWRfq2wjv25LtXBUlztaNyd/fsnIkK++Fzlqt47Cy28afyMpfobNOdry+uPZsTPDFJWQOda9x6aR1oi0R7+2jULxcji8kqyeZCgAA7VTbOPDTAQbnG2v8gCtKDARjuVHjYBsYTJmN6/ZWeL4jBeeKSbo3Rzh+XFLgVs6xP63g+k+E5pKpefH5qsE2NM5KvhgGTwL/EEbb4KvRTrQlPiwZ33c0W5WTTAUAgHaqZRz4fChei7CqTVfKOF3yOg6oDzB2MfH4sMTf66WKz3uo4HyxTVs1xHHjFzp5r0l/XNG1fxHGm0ztXTLl9RrrxrJQbuOwVImzaj9qeyfaEjE5/nfJuP6s6aqcZCoAALRT5ePAuFnLtQEHt3HG1rM1fsiNA1yLzahgfJ4OnTU+y/69Vr3e8p6C88XXx3cMcLy4SdaN0D8xu67C616elZuhHQnV+Hr92zXUjZhk/7PC66zqy7NpTabGLwF+GTCmMcHndf/qSKYCAEA7VTYOjGvXfdVNNgwzsI3Jhb3d41QtDu5uD3AtcebTC+oGNCL+fcZX6L8Mg81o702Kxde+q9pYKb6u/E/BOWNSLyZVn+nz+/E64hc4Z3N+93xWnqshjvGYF0M7Eqp3Kv6MMVn8dw3XWUVCapqSqXHm7/puXO4NGdP4Zeq+7t/kIs3bSCRTAQCgnUYaB76alZOh+hlRcf29+Mrg0Qo/6DAbtFzuXsMO9QQqd7T7N/awwrYjJoDiFyc/jnhtcdOdL7ptUZmZmDGJGZOncZZ93hrNMQG7uYG4vheqncE5bDld4Wc6V+N1bh1nJzpmb3X775j8flBTfB90j3+zofo/TSRTAQCgnUYaB65rYEBelZdHuIaT6glU7m6N7UZVf7Nx2YH46v9fQ17Hw+61vDuG+M4tlxCv/fdQbiO+qstrFXyOfpsZ/tb993FGc+/sx8Whs8TAzu7PlLnGf7v3eSyd6Jitabg+fKDZG4hkKgAAtNO0b0QMUIn4hUzcMOpw6LyqH5NwD3pK/OeYwDsWOq85xy+bFo7hOuNal3OJ1Fvdf57zUui8xh2TWt+EzqZbJ7JyJitXQmdWb0xy35/32YZNxO6v4LP0Jt3j59kwwO/HJRvKzNL9QidKC0mmAgBAOxkHAkyJN8LjZVdiAnR1DeeICZ64YWBcE3NT6CQi4xIH/ZZruDziuXqXZ4kbeT0/xDGWhvz1a+dKTCIPu3GSTpS6SKYCAEA7GQcCTIE4Y7N3jdedDZ8/bl701bwO5NEIx4tJ0Ll1POP/jrJkQHz9v+i1/2ETzzpR6iKZCgAA7WQcCDDhts9ruH8e47Xsnnctw+7o/knPMXZXcF0rQ3q5gl06UVom/u08yCn7hQcAAMbGOBBggn0yr9G+Fzqv4Y9LfF3+Vhg9mfpL9/evhuFfwZ/vUKKzO6wTBQAAwDgQYHq936fR/rwF13UqjPaa/1M9n2djhdeV2r3+hE4UAAAA40CA6fRqeLymaG95pgXXNpdMvTrk728K1WxgNV+c4Zr3qr9kKgAAAMaBAFMoJgX/6NNg32jJ9f3ZvZ6DQ/7+/u7vb63h2q7mdHZHdaIAAAAYBwJMn605DfZPLbi2F3uu5+0hj/FB6MwUXVDD9Z3Oid3XOlEAAACMAydHXCMwJkjOZ+VhVlZVcMxlWbmSlRUD/t7yrBzPyv3Qmf32ltsDrXIxp8G+1YJr+7F7Lb+3NHYnc2K3WScKAACAcWB7xYTl+qx8FToJ1Pnr+H1TwTnmXpVdO+DvXZp3LXez8oJbBq2wKOSv+xnLK2O8tk0917G6pfE7kxO3Z3WiAAD/Z2VWdofOm0J/hc4kmzjh50F3bBi/2D+UlfeyslS4gBlkHNiwE90OqCjwJ0c8z2s9x9owwO+9knM937t10AqvFbQd58Z0XRu6D9mjrJXahF/7xGyUja50ogDAtIiTcC6WeL7pLfH574cw/BfTAJPIOLBha7Kyrlvia6UXcgJ/d4RzzN+c5v0Bfvf5nOv5x62DVnilRMN9KNSz3mg/cTbC/p5zx2Tl4hbH70GfeO3UiQIAMywuD3c8DJZEnV/uZeUjoQRmhHHgmC0MnVcn+gV/xZDH3DPvOHsH/P3zof83jsD4LQiPZ4Cmym9ZebXG61iSlV1Zudlzzquhs4RJWz2d07aNcs06UQBgkj2TlT/DaInU3nJASIEZYBzYAntygr9hiGPFtU3nz7wa9JXb2KH+M+8Y990maI0jAzzQxjVC3w3VzFSNX/5sDJ1Npu6H/yZvl7c8bpv6xOc7nSgAMKPis9vfobpEqiXigFlhHNgCb+QE/5MhjvVzn+McG+I4MaF6recYF9wmaI34pcn9AR9q48/HNZvjTPWYEH0rdGaXLpx37IXdfx/bpfiFztbQWTYgtgF5G18dDe1+tX/OwfDfWamjru+lEwUAJtW5UH0ida5sFV5gihkHtkDea7uHBzzO1pybeHrI63qz5xhfuU3QKltqfPgdZG2s7RPUzt6ad/2f60QBgBn1aei/TNSn3XHgop6fjV+avx0668z/VvI58d/QWWIJYBoZB7bEpdD/9dyy4isat3Nu4vUKKsgbbhG0TkyoPgjjSaTG9umFCYrVhnnXfy1UM5tWJwoATJq4N8fdnueVW2GwJebeCeXWWf1CqIEpZRzYEof7BP/uAL9/tPs7P4b+r/cOY2l4vKkM0E4vZ+VyaC6JGmcjrJ3AOP0y73Os1okCADPq255nlRtZeX7IseLZguegONlngXADU8g4sCV25tyAMp3Pmu7P/hSefDV/0OPMN/ca8Q63B1pvW1b+CvUkUONaqXEm6uoJjc2qeZ/nG50oADCjYhJ07s2m+L+vjXCs+JZP0Wv/q4UcmELGgS2xMecGrCzRgcUdGGOy48XQ2Tim33FWDHFNMTl7Mzy5Xg7QbuuycjyM/vp/XMc5JlA/GrL9aJPfez5XXFJloU4UAJhRn/Q8p+yu4HgrQ/4mpbHsEnJgChkHtsRbOTdgfcHvfd39uS97/l2/zmzQ13Jf7f7eTrcGJlKcjb6m+wB7JHS+HImvWsVlPx70lLg5wJWsnAyd3e7jDNdVYXpeydoenlwPrOrEsE4UAJgkc0sfXa3wee9Q4lnosJADU8g4sCUW59yA9xK/ExOeMXEa17lZ2vPv7/Y5zoYBr+d86GzQstCtASbUcz3tYUwi17GRnk4UAJgUT/U8o2ys8LhrEs9CJ4QdmELGgS3ysM8N2Jf4+blXV+cnXC/1Oc77A1zHezV0sABNWjCvLdxQ03l0ogDApNjUfT65XMNzV96r/pKpwDQyDmyRm31uwKGcn53bsOpCn/92qs9xPi95DctD51Xgn90OYIL17lK7VScKABD21/hsdDXnWeiosANTyDiwRc6Gct/kPZ+Ve6Hz7d/Lff77kT7H+bHkNcREbFxH8UW3A5hQ7/e0fXWv+6wTBQAmxQfd8WUda+OfznkW+lrYgSmUGgM+Ep5mHe9zE871+bm5pOs3Ocf5ts9xjpc4/4fdn93jVgATKm7mdz8MNiN/FA+CZCoAwMmcZ6HNQgNModQY8IHwNKvfLoh35v3M3HqmcUmAp3KOs7XPcc4WnPvlbgLid7cBmFArQ2eZktjmfd/QOSVTAQBCOJPzLPSs0ABTSDK1Rb7ucxPu9/z3ZVm51f33HySOs6nPcW4lfn5JVv7s3vCX3AZgAsUH9Rvd9u5Ig+eVTAUACOHXPs9Bl4UFmFKSqS2yLedGzK1p82P3ny8WHOfdAW/m0e7P7HALgAm0IivXuu3Y6YbPfbegI13g9gAAM6DfF8w7hQWYQosKxoB3hahZ7+XciDhzdHXPP79acJznBxjUf9L9b2eEH5hAT2flSni8xvTChs9/p6AjXeQWAQAz8Dw2/xnoYVaWCw0whRYXjAH/FaJmbci5EW9m5a/u/z9Q4jgLc47z3Lyfixu1xF3GbnY7QIBJEteNnnulLM7YXzqGa7hV0JEucZsAgCnXb5m574QFmOJxaGoMeFuImrUu50Zc6v7vvVD+271+r1ms7fnv8bXYm91/v1rogQkTvw38JTxej2vZmK7jp4KO1KYLAMC0Oxj+OyvVMxAwrV4tGAPa2L1hawpuyN4BjnWzz+9v7P63+Lr/he6/2yPswISJs+/nkphxrdSqXyE7lpV3Sv7smYJ225dVAMA0i2PL+W/qfC4swBRbWzAGtIxmw15I3Iy4S/XiAY51ts8xPuj+twNhPBu1AFThVE+7WPWshw+7x36p5M+fLOhI33W7AIApNn+pumsDjlsBJs36gjHgSSFq1tLEzdg24LGO9znGlz2Jgr/D+F6LBRjW0W4bFmdAvFTxsV/Jyv3Qmbk/6PXklQ1uGQAwxX4J3soBZsumgjHgUSFq1qKcG3F1iGP92Oc4cV3BuH5NXHv1ZeEGJszcrPq4O+LrFR87tolzy6N8OGJb21u2uG0AwJRaNe+55xshAWbA+wVjwB+FqHn9bsT6IY7zWeLGbhJmYMJ8022/4szRtys6ZvwCK86e+Do83rQvHn+QV9P2FnSkW906AGBK/R6e3DR5oZAAM2BXwRhwvxA179G8m3BhyOPkZcr3CTEwYfYVdFZVlgMDXtsHBcf7zu0DAKbQ9p7nnbj80gohAWbEwYIx4DYhat79nhsQE6vDvo6/oc8NPSG8wIT5JDSXSI1l1YDXt7HgeIfcQgBgyjyXlbvh8Vs9bwgJMEOOFYwBNwtR8+703ICvRzjO6nk382JWlggvMEG2hmYTqX8McY1rC47pSywAYJosCJ1X+m22Ccyq0wVjwHeFqHnnewb1i0c4ztKeGxnXslkmtMAEKdohsY6yc4jrXFFwzItuJQAwRb4N1oYHZtu1gjGgDd/HIC5UGxOpz1RwrL+ycjx0EqsAk2JdVh6GZhOpcVmV5UNc64KC4951OwGAKdG7L8dO4QBm1IOCMeACIQKgaT+H5melnhrheu+GdJJWZwoATLq3wuP9PT4XDmBGLQom0wDAyM4VdKgvCBEAMMFWZuV297nme+EAZthbBWO/34UIAIoV7ea4TogAgAn1bFZudJ9pjggHMOOK9vY4JkQAUOyLgg71AyECACZQ3GhzbqOV08IBED4tGPuZvQ8AJWwp6FC/EyIAYMI8nZUr3WeZuKTRQiEBCIeDiTQAMLK3CzrUk0IEAEyQp7Lya/c55mJWlgoJwP/5KVjiDQBGVrSj41UhAgAmxOKs/NJ9hrmclWVCAvD/3SsY+2kzAaCkO4kO9VFWFggRAMyE+Hr8xtBZUz1uRHK++5xwPysPCgbhg5T4fFH1jNH4Kv/crKu4Vuryio8f4/GOKgJMqGUF7fI9IQKA8k4WdKyvCREATK3Xs/J1Vv4I1SVLi8pvNXyOU91j38jKsxUf+8PusV9SXYAJta6gXT4nRABQ3tcFHesWIQKAqRJfh98Rmk2g9pZvKv48R7vHvRWqT3i+Ejozcy+oNsAE+6SgXT4oRABQ3uaCjvU7IQKAqRDXSt+dldthPEnUubK+ws90oHvMf0Nnlm2VXs7Kze7xP1R9gAl2tKBdfl+IAKC8Fwo61rNCBAATL66F+k8YbxJ1br3UhRV9pm+6x4wzR9+u6Jgx4bw6dN7cedBz/MWqEDDBrhS0zW8IEQAM5n6iY70vPAAwseKmUsfD+JOoc+ViRZ9rX4PXfEA1AiZY/ALrUaKNexhsOgwAAztVMIiw4QIATJ43s3I9tCeRGsuXFXyuTxq+5lWqEjDB1hS0cdaEBoAh7C3oYDcLEQBMlNh3PwiDzxr9KHTWCo2zlNZm5U7Pf7+blefG/Lm2hmYTqX+oSsCE+7SgnftWiABgcOuC19sAYFp8HAZPor6Zc6yVWbnV87O/hPG9DropND+TdqfqBEy4EwXt3CYhAoDBFa2jc0WIAGAiDJJIjTNNt5U45up5v3dwDJ8rfvH7MDS/WdZyVQqYcP8WtHXLhAgAhnOhYDBhF1sAaLctYbDX118c4NjfzPv9Lxr+bD+H5melnlKlgAm3MljKBABq82VBR7tRiACgtd7Iyv1QLkn4U1aWDnj8p0JnJqt19gAmx/aC/uAHIQKA4RXt8vidEAFAK8VXNP8J5RKpZ7KyaMjzfN3neMdCZ7kgANrneDBhBgBqEzeTSK1FZt1UAGinos1F5sq5MFri86XEcZe6DQCtczdYyg0AanWyYBD2jBABQKtsDuUSqX+Gzqv6o7oc8hOqC9wOgNZ4s6BfOC9EADC6ojV13hciAGiNJVm5HooTqXFm0osVnfP7xHm+dEsAWmNfQd+wW4gAYHTPFHS4x4QIACZmoFzHl6FbQvqV0efdFoBWuFTQN6wUIgCov9ONuwR7hQ8Axi+uUXo3FCdST1V83rcKzrfXrQEYuxWheOkXAKAiuwo63rVCBABjtzsUJ1Ljl6DPVnzexQXnPOvWAIzdhwVttWVZAKBCzxd0vAeECADG7p9QnEzdV9O5i9ZnBWC8zhS01a8JEQBU62Ki470lPAAwVmtDcSL1TugsBVCH1HkfuD0AYxXb/keJdvovIQKA6n1aMFBaLUQAMDY/hvHNSl0QJFMB2uyDgnb6cyECgOotD+lvM78TIgAYm1sFA+XYh6+o6dxPF5z7X7cHYKyKXvF/UYgAoB6nQ/rVwQVCBACNey0Uz0o9XeP51xWc+5xbBDA2RZNiLgoRANRnY8FgaZ0QAUDjtofiZOp7NZ5/V7BRJUBb7Shoo7cLEQDUJ848vZHoiE8IEQA07nAofsV/cY3nP1Vw/o1uEcDY/Jpon+/V3D8AAKGzOHleZ/wwK8uECAAaVbQW3i81nntht/9PPRsYqAOMx8sF/YN9LwCgAc+F9Jo7nwgRADTqTsFg+dsaz72p4NyH3R6AsfmmoI1+WYgAoBnHEh3yFeEBgEbdLxgsb6nx3GcLzv262wMwFvHNgdvB5oAA0ApvFgyc3hIiAGjMo4J++Z2azvt8wXnPujUAY7M12DwYAFrlUqJjPiI8ANCYomTqkprOuz+kN73y+ijA+FxMtNF/Cg8ANG99wQBqhRABQCPuhXQydUEN54xrqKc2nvrSbQEYm9cK+oVtQgQA4/FHooPeJzwA0IjfCwbNdTiaON9vobNWHwDj8WOijf4n1PMlGwBQwpZEJ30rK4uECABql9oYso5k6pqC/v95twRgbJ4J6eVfdggRAIzX1URH/bHwAEDtdoR0MrXKLzefCp1ZTf3Ocz/YhBJg3L5I9AfXg1mpADB2mxKd9V/CAwC1ezGkk6mrKzzXqZxzPMjKWrcCYKzihoN3Ev3BdiECgHb4LdFhvy88AFC71K7Nuyo6R95sp7tZecctABi73cFEFwCYCKsTnfYV4QGA2r2b6It/r+D4n4b8jUxeEX6AsYtLutxK9AWbhAgA2uV0ouPeLDwAMNa+eMMIx/0855jxlf9lwg7QCjsTfcBF4QGA9nkp5O8aaXYqANRveehsLtKvL74ZOjs8D+LprJzpc6zbWflAuAFaY1G3nc9Lpr4uRADQTl8nOvAtwgMAtYubUeUlVK+VHFDHQXl8rX/+JiYPu3292agA7ZJaK/VH4QGA9lqalRshf8HzBUIEALWLM1RTr/wfy8rG0Jl5OicmSNdnZX/ozDydv8FUTKI+I7QArRyD3clp7/+d19YDAC30XmLwtkN4AKAxcVOqC4l+OVXiLNSYkI2v8y8USoDW+iLRln8sPAAwGc6G/PXalgoPADTquaxsz8qRrPwSOjOVHnTL/dCZ0XQ+K0dDZwOTNcHbJACTIL4xcC9n7HVJeABgsgZteZ3658IDAAAwsoMh/+2Cl4UHACbLjpyOPc6CeU54AAAAhvZKyH+9f6/wAMBk+jmncz8uNAAAAEPLWxP7N6EBgMkVZ6Dm7Sz5jvAAAAAMLG/T37jU2kvCAwCTbXNOR3812NwCAABgEHFD3xs5Y6ztwgMA0+FwsJYPAADAqL4JllIDgKm3JCt/hP6bUb0gPAAAAIVeDv0TqX9n5SnhAYDpEtfuuden4z8vNAAAAIUuh/4TVF4VGgCYTluCtX0AAAAGtStnLLVNaABguvVb4+ffrDwrNAAAAP8R3/J70Gcc9YPQAMBs+LnPg8DPwgIAAPAfl/qMn37JykKhAYDZsCwrf/Z5IPhYaAAAAP6/3X3GTX9l5WmhAYDZ8nxWbs17KLgfOq+wAAAAzLpXwn9f77+dlReEBgBm0xtZuTvv4eBK8LoKAAAw2xZn5Wr47+STt4QGAGbb2vDf11b2CwsAADDDvuszTtogLABA9J4HBQAAgP+zoc/4aKuwAAC9Ppr3sHAnK88JCwAAMEOe646FesdGO4UFAOjn03kPDb8G66cCAACzIY59fps3JtojLABAyq55Dw8HhQQAAJgBB8KEJVL/H+52OG/L78PjAAACIXRFWHRNYXRoTUwAPG1hdGggeG1sbnM9Imh0dHA6Ly93d3cudzMub3JnLzE5OTgvTWF0aC9NYXRoTUwiPjxtc3R5bGUgbWF0aHNpemU9IjE2cHgiPjxtc3ViPjxtaT5SPC9taT48bWk+dzwvbWk+PC9tc3ViPjxtbz4mI3hBMDs8L21vPjxtbz49PC9tbz48bW8+JiN4QTA7PC9tbz48bXN1Yj48bWk+bG9nPC9taT48bW4+MjwvbW4+PC9tc3ViPjxtZmVuY2VkPjxtcm93Pjxtbj4xPC9tbj48bW8+JiN4QTA7PC9tbz48bW8+KzwvbW8+PG1mcmFjPjxtcm93Pjxtbz4mI3hBMDs8L21vPjxtZmVuY2VkPjxtc3VwPjxtZmVuY2VkIGNsb3NlPSJ8IiBvcGVuPSJ8Ij48bXJvdz48bXN1Yj48bXN1cD48bWk+aDwvbWk+PG1pPkg8L21pPjwvbXN1cD48bWk+dzwvbWk+PC9tc3ViPjxtbz4uPC9tbz48bXN1Yj48bWk+dzwvbWk+PG1pPnM8L21pPjwvbXN1Yj48L21yb3c+PC9tZmVuY2VkPjxtbj4yPC9tbj48L21zdXA+PC9tZmVuY2VkPjwvbXJvdz48bXN1cD48bWk+JiN4M0MzOzwvbWk+PG1uPjI8L21uPjwvbXN1cD48L21mcmFjPjwvbXJvdz48L21mZW5jZWQ+PC9tc3R5bGU+PC9tYXRoPnls5RAAAAAASUVORK5CYII=\&quot;,\&quot;slideId\&quot;:258,\&quot;accessibleText\&quot;:\&quot;R subscript w space equals space log subscript 2 open parentheses 1 space plus fraction numerator space open parentheses open vertical bar h to the power of H subscript w. w subscript s close vertical bar squared close parentheses over denominator sigma squared end fraction close parentheses\&quot;,\&quot;imageHeight\&quot;:34.7027027027027},{\&quot;mathml\&quot;:\&quot;&lt;math style=\\\&quot;font-family:stix;font-size:16px;\\\&quot; xmlns=\\\&quot;http://www.w3.org/1998/Math/MathML\\\&quot;&gt;&lt;mstyle mathsize=\\\&quot;16px\\\&quot;&gt;&lt;msub&gt;&lt;mi&gt;R&lt;/mi&gt;&lt;mi&gt;s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sup&gt;&lt;mfenced open=\\\&quot;|\\\&quot; close=\\\&quot;|\\\&quot;&gt;&lt;mrow&gt;&lt;msub&gt;&lt;msup&gt;&lt;mi&gt;h&lt;/mi&gt;&lt;mi&gt;H&lt;/mi&gt;&lt;/msup&gt;&lt;mi&gt;s&lt;/mi&gt;&lt;/msub&gt;&lt;mo&gt;.&lt;/mo&gt;&lt;msub&gt;&lt;mi&gt;w&lt;/mi&gt;&lt;mi&gt;s&lt;/mi&gt;&lt;/msub&gt;&lt;/mrow&gt;&lt;/mfenced&gt;&lt;mn&gt;2&lt;/mn&gt;&lt;/msup&gt;&lt;/mfenced&gt;&lt;/mrow&gt;&lt;mrow&gt;&lt;mfenced&gt;&lt;msup&gt;&lt;mfenced open=\\\&quot;|\\\&quot; close=\\\&quot;|\\\&quot;&gt;&lt;mrow&gt;&lt;msup&gt;&lt;msub&gt;&lt;mi&gt;h&lt;/mi&gt;&lt;mi&gt;s&lt;/mi&gt;&lt;/msub&gt;&lt;mi&gt;H&lt;/mi&gt;&lt;/msup&gt;&lt;mo&gt;.&lt;/mo&gt;&lt;msub&gt;&lt;mi&gt;w&lt;/mi&gt;&lt;mi&gt;w&lt;/mi&gt;&lt;/msub&gt;&lt;/mrow&gt;&lt;/mfenced&gt;&lt;mn&gt;2&lt;/mn&gt;&lt;/msup&gt;&lt;/mfenced&gt;&lt;mo&gt;&amp;#xA0;&lt;/mo&gt;&lt;mo&gt;+&lt;/mo&gt;&lt;mo&gt;&amp;#xA0;&lt;/mo&gt;&lt;msup&gt;&lt;mi&gt;&amp;#x3C3;&lt;/mi&gt;&lt;mn&gt;2&lt;/mn&gt;&lt;/msup&gt;&lt;/mrow&gt;&lt;/mfrac&gt;&lt;/mrow&gt;&lt;/mfenced&gt;&lt;/mstyle&gt;&lt;/math&gt;\&quot;,\&quot;base64Image\&quot;:\&quot;iVBORw0KGgoAAAANSUhEUgAABdkAAAFfCAYAAACyd8VFAAAACXBIWXMAAA7EAAAOxAGVKw4bAAAABGJhU0UAAADJIpzoigAAZq9JREFUeNrs3Q+EFd3/wPGPlawkkiRJPJIkiSRJViTJSiIrSVYkSR6JJCtJJMkjiSRZWctKkiSSJEkkSfKIZK0ksZKVteL3m/Pc2e/ObjOfM/feOfPvvF8c3+f7PHvnzP3cmc+Z+7kz54gAAAAAALL2f5YGACBnAgAAAAAAIAEFIwAgZwIAAAAAAKBFFIwAgJwJAAAAAACAFlEwAgByJgAAAAAAAFpEwQgAyJkAAAAAAABoEQUjACBnAgAAAAAAFKpPkgsuJ0u+7xSMAICcmdYJ5b33cXgAAAAAAIBWnJXkgsPfFdh/iuwAQM5sxjHl/Z/jEAEAAAAAAM04LcmFhlMVeQ8UjACAnNmsU8Id7QAAAAAAoE0HJbnAcLlC74OCEQCQM1txSYnDIQ4VAAAAAACg6ZbkwsJgxd4LBSMAIGe2alCJRTeHCwAAAAAAiLMmaD8lvqDwMmidFXs/FIwAgJzZKjPmvUqIxc9wzAQAAAAAAPifhUEblvhiwregLarge6JgBADkzHaYse9rQjyGw7ETAAAAAADgP08kvojwO2gbK/qeKBgBADmzXZvCsTAuJk84bAAAAJCHkzMuRG8QEgAonT5JLqqcrPD7omAEAOTMLJxQ4nKGQwceuF6j60MAACrn2IyB+K1Ubz5fAKi7DUrh4GnF3xsFIwAgZ2bliRKbjYQHNTcraK9nHPfHCQsAAO71yp+LA/1FWACgVOYE7VNCweBH0JZU/P1RMAIAcmZWlkry4uAfhZuJUH/LYs6Bg4QFAAB3dsVceO4nLABQOpckuZhyuAbvj4IRAJAzs3RIic9lwgMP7I059ncTFgAAsrc5aBMzBt1BwgIApbNWKRQ8r8l7pGAEAOTMrD1TYrSO8MAD/TOOe/P9v4uwAACQnRVBG50x4I4EbT6hAYDSeZNQIPgdtFU1eY8UjACAnJm1leFYGRejt4QHHpgXtOEZx/5oja4fAQAo1MKYgda0LYQGAErnsCQXUS7V6H1SMAIAcqYLF5U4HSE88MDmmGP/S1gXAAAALTIrjT+PGWSvEhoAKJ25QfueUBgwdyHNq9F7pWAEANXPmeap2H1Bux2019JYeHFcGlNUjAXtfdAGpPEDcl4Lds9TxtLvNRtLgSSXY47/l0GbTWgAAGjNrZjB9bM0CjkAgHI5J8kFlOM1e68U2QGgujlzadBuyJ/rPWnNTOMyJPlMW3Fc2Y9zHE7wQGfQPsYc/7cJDQAAzUuacmAboQGA0lkkjbv/4vK2WUOjo2bvlyI7AFQzZ5rvGGOSvrgeV2w/5XgfzdO8wwn9/wrHXKDuNiecA0cJDQAA6W2Q+DtL+OUaAMrpsvg1hyxF9nycDtoPSV4IMG0zRalXKfrbLo2pjdrpbzzcDoDy5cwrbeaSaBtwvK9HlL4vc0jBEzck/oeujYQGAAA7Mzdi3J0b5kvvAsIDAKVjFqLy6S52EYrseTPHkJmiwdy99k3SFcA+BO2QtHbHp+nP3EF3J2VfI+G+LeejAkqbM89LdgX2yXbTcd4bSeh3QlgEEn6YlzDuj1AbAADA7l7CxeRhQgMApeTTXOyTKLIXpytF/Aclux93blv6MgsjzudjAUqdM3fKn0+cmDtkd8v0YrWZpsX8oGcWQ70v6Z5q2e9wv08o/Z7lsIIn9iecAw8IDQAAyZLmYX9FaACglGZL40mjuNxt5ryt60LVFNmL02GJ/ZuM+9tt6W8THwlQ6pxpfgT7HunrcdAWp3ztX0F7aNn3UYdj3Zyg/VT67eTQgieeiz9TEgIA0DbziPWvhMFzLeEBgFLS5oy9VOP3TZG9OLMtsd+ScX9akf09HwdQ+pwZXTNksMVtXLTs/0mH+6/1zQKQ8MUqSV4HZSXhAQBgulcJA+cNQgMApfVB+fL/V43fN0X24qxX4v7VQX9nlP7O8XEApc6ZZiqYibCP19KYDqZVA8r+v3P4HpaJvvYE4IurCefBW6nn+j8AALTkpCRPNcCiPgBQTpuVL/6Pav7eKbIXZ68S934H/T2S/O6aB8iZ2eqTqYVCV7W5LbMA46jyHlx+Z3ksTFkFLFDOwT7CAwBA4/GucQZLAKicW8qX/p6av3eK7H4cd+au14mEvswUd9w5B5Q7Z/4bbv9iRtvTFvrudvg+tGmr+jm84JGkm/PMIsWrCA8AwHdPJfmRbxbzAYByMouxJRUfzV1GdS8+VrHIvkjamyqhLP5V4r444762K33dJw0Apc6Zq2XqydgFGW1zjfIe9jmMX4ck38E7EY7JgA/MuizDCefCC8IDAPDZQeVC9RjhAYDSOqDk72sevP+yF9nNj9Q7gnYiaENB+ybZ3s1ZlMWS7yKkF7hOASqbM/8WN4twJz2Bu99xDK8p8evlEAM1hP/aYcIDAPDR/KB9TxgcPwuPYANAmWnzw2724P2Xpchu7ujaKo1pUv4J2l1pPAmWtF+7Kx73Xsn3x53XSn88lg6UO2fekcYUEksz3u5Lyf9OdhG/10EBZkp6qs088bGA8AAAfHNZuVA8QHgAoLTMj6S/JXmqLx8UVWQ3072YQvpbSb6bMqmZz2xexeM+qLy/XRn3NU/p6xtpACh9zuwK2iEH232QUw6K81XJ7xQW4ZMeJZ9cJzwAAJ+slOQCzUfCAwClpt1NfNWTGBRZZH8QtoeSPC9pXecq/SH5/YCwR1hoEKh6znQhqci+Ioe+ryoxPMhhBs+8F542AwDgv8XCuIsdAKrpnpLDt3kSgzIVjMxUCDdT7NO5isd8nfLeXjnoT4tpD2kAqGzObNdDiZ+iIg9bhcWYgUl7lfPhMeEBAPhgkzIYmjvymIsdAMrL3Ek9kZDDf3mUw8tYMHps2aeuisf8hPLeXCzo+knpj2kZgOrnzFaNxuz/7Zz67gjH2rgYToRjNOCTf4UbPwAAHnupDIRHCQ8AlNpOJYcPehSHMhaMbij7U4cfQB4p729Hxn0tV/p6SxoAapEzW2GK2HFTXm7PcR+GlDh2c6jBM4eV8+EN4QEA1Fm3Mgh+D1onIQKAUrui5PFDHsWhjAUjbVHQuxWPt/YEhYu7Nw8qsfyHNADUIme2okvin8TNk5afrnCowTPmBoIR5ZzYTYgAAHX1RhkAzxIeACi9d0oeX+5RHMpYMPqs7M/hisd7u/LenjjojztFgfrnzFb0xez7sZz3QXvS5j2HGjx0Sjkn3hEeAEAdaV+QzWOXiwkRAJTaAiWPj3gWi7IVjBZZ9mdlxeN9WXlvfQ76+ynMeQzUOWe26nXM2De7gP3Q7txdyOEGD69PJ5RzYhchAgDUjTYX+yDhAYDS263k8QHPYlG2glGPsi+faxDvt8r725xxX+uVvh6TBoBa5MxWrIrZ7/0F7cuAMD0GEHVNmJsdAOCJTZYL602ECABK76qSxw96FouyFYxuKftyq+Kx1p6gcLGgq/bY+UnSAFCLnJnFGFjkj269SiyvcbjBQ2ssOWYzIQIA1MV9YZ40AKi6F0ouX+tZLMpWMKrzol89KeKdV1tPGgBqkTObtVSmT0fxI2jLCtyftUosX3C4gevUP9ojwgMAqIO/LBfVRwkRAJSeuVv4d0IeH/cwHmUqGK0Qfc2TeRWP9W0pR4H9B2kAqEXOzCIP7S3BPo0reb+DQw4e6pV6r08DAIBcUga6iRp8+QcAH2jTfvk4T3WZCkaHlP14WYNYf5VyFNlZPwaoR85s1uYZ+3q9JPv1SJgaA4gyixCPKefFP4QIAFD1ge6nMtDdJkQAUAnM/zpdmQpGQ8p+nKt4nFcq7+29g/5uCusOAHXPmc2YE7RPkf18FrRZJdk3bZ2UXg45eOqGcl6YAnwnIQIAVJXtka1thAgAKqFfyeU9HsajTAUj7cfsLRWP81HJ9460L0p/S0kDQC1yZqtj3+egLSzRvu2V+i54DbRqkyXXHCJEAICq0hYf+UJ4AKAynin5fIOH8ShLwWi9sg+/pPrz8t5T3l93xn1pd81/IgUAtciZzYjeLPRNil3oNM4GJZ5POeTgsU/KufGK8AAAqmiF5WKaOdEAoDpYYG26shSMTir7cLfiMTbH1YQkr+mS9ZQN2l3z10gBQC1yZlqbIvlnNGirS5ojWZAc+NM5S75ZTYgAAHUb3DYQIgCohEVKLh/2NCZlKRhpC98drniMtyjv7YmD/rS75neRBoBa5Mw0zB3r38L9+lny7yzaHbuLOezgqdWWfHOBEAEAqmZYKMoAQB3skPreLd2qMhSMzJ3cE8o+rKx4jM8q7+1kxn1pd82bO0XnkAaAyufMNMyc659l6m7wzSWP610lpjs47OCxf4VpawEANWFbcISpYgCgOvYr+fy6pzEpQ8Fou9T7x2xtXZes7yzdqvT1ghQA1CJn2swP2juZ+nGtCkXqa0pMD3DYwWNnLTlnMyECAFTFPwxqAFAbN5R8vt/TmJShYHRB6f9WxeM7V5LnGh7LOZbnSAFALXKmLee8iuxPT0Xiqv0IfoPDDh5bZ8k5VwkRAKAqvigD2nfCAwCVoj2O3u1pTMpQMHql9L+7he3Nk8Y87oNBG5HGVAlmChUz5++VoC3NMb67lfc26KC/10p/XaSAwq0Kj80H4XH51GFfpp/3GW3nXbi/P4LWH74PX5W5yN4ZtGeRfTlYobh2C9O5AUlGlPPjG+EBAFTBestFdD8hAoBKeSP1nfe7VUUXjOYqfZs7wOc3sS2zyJ+ZcmDC8p7MAoB5FZy1pyeyLoAtUPr6JY352pEPE+s10viR5bw0ioQ/Ez6b5Q76XyVTT1B0trGds8q5uZecWaoiu1nbIrqA9PGKxXW5EtN3pBR47rol72wkRACAsjtnGcx2EyIAqJRfSk73tQBZdMFIu9P7ZcptmOJSn9iL6zPv/FqQw/v7pOxD1nfU9wh3ghZpbhhns47A7yaORRfF6ujTIetb3MZsy/sw/83HO9rLWmSPPql1toJx7RD9R0LAZ7sseeciIQIAlN1byxeLeYQIACpjlpLTxzyOS9EFI+1O7zRziK+QqQX+mm19jt+bdmfmRwf9DSr9HSEFOGeK7P2RNiD6VEiu1h04KtlMhTUnxb77+FRnGYvs/eJmfubFOX/GY0pcZ5Fi4Pk1rHYjwXtCBAAos8WWC+gXhAgAKoVH0eMVXTD6qPS9xfLaHZI8BUea9tzxezuo9H3NQX9fhemQyqjbchy+zLCvxTHnxJ42tjds2fcf5MzCi+xXxd2PHnfE7boBM2lrSqwilcBzjy25ZwkhAgCUVa9lEDtHiACgUrYrOf2ex3EpsmC0RFqfQ/zwjL//HLRj0igyGmaqCzN9irZYmOsnGIaUvndl3Ncapa8vnP6Fu6V8PuMZ9nMvZvuH2tjePkt+mCBnFlpkj86Zn/WUUIcd5SrNfSWu20kj8NxJS+45RIgAAGU1aBnEuNADgGrZo+T02x7HpciCkfaDtlYwOiXTp28z074kTSWwWoorECZNfWD2uTPjvo4LU3qU2RbLeZbFkwZJ6xu0+9TEJdEXESZnFlNkjxbcHkm206lMjpcjOcd2QFgLC0iyyZJ7BgkRAKCsvlm+lDMvIABUywElr1/3OC5FFoxamUM8WlgyBaB1lj7mSjEFwg1Kv88c9PdI6a+H079wHaLPp9vu3cJmnaAv4u5HxPMJ235IziykyH5Epk9hmcWPdubpHzMFV/QJnL6cY3tdiesB0ggYR/578inpHBklRACAMlopxc7hCgDI3hklr5/0OC5FFoy+S3N39kbnODcLSi5M0cc5ybfYPem00u+ZjPuyLYi2gNO/FLQfQk60ue1r4n46rLi7jPs8/ByLLrLvk9bXoWimmSduFuUc27+V/TlPCgH++2FTO2/XECIAQNnY5mO/RIgAoHJuKnl9n8dxKapgpM0hHjdFQXTxyCdBm5OiD3MX+5gUM43KK6Xfroz72iks6lsFlxwdixst5/CbjPZ/qbAYZZE509gl+RTYTRsqILbaDwg3SSHAfz9sMi87AKBSBiyD1y5CBAC1yu0+z/VaVMFIu2NxZsHRzKv+U6YK7GmnRrD9aO7qy+gyS7+zcjy2b3Pql4a2LsSjFrdppg/4YDnefjjKF6/JmbnmTLMe1ITkV2TfXLJzhFwGTL/hIK4NECIAQNl8tgxeCwkRAFTOHSWvd3scl6IKRveUPvdE/s5MdTIsU3MPz22ijyHLe9vg6L1dsvTbkWFf5geI38Ldn1WwTrJfH2ByGixz7Zo0jcDvjPZ/zozt9pIzc8uZZsHDX5Jfgf19QbHVCoh3SCHAf2snaOfuCCECAJTJHMvA9Y0QAUAlPVBy+zaP41JEwUhbBNIUBOdH/vaxTBURFzbZhzZVzIRkW+yetFH0ordpWzLqy0zf8cnS11tO/dLokGx/fDHrFkwugmeesuxXtp3FwpjRqUpGHJ0/5Mx4XyW/ArtpRwuK7TZlnx6QQoD//Gs5f+cRIgBAWdgewRoiRABQSdqig10ex6WIglGX0t+ryN9N3qVrprtY0WQfWyzv63HG72lJ0E6JXtiP/mBvFrpc3WJf5o7ocyn7Mu1l0PaG+4hi/VA+p2bnN38+41i+LG6f2rghxRdhfc2ZvtiUY84GqmrQkoO6CREAoCxOWQatM4QIACppWJgGLE4RBaOzSn/nw7/Z3OYXxvOW93U2o/dyWqbmi2+l/Q6PTds87VulUZwfl/buUDWvN3fFriclFOJBRoWRQ5HjZ7I4f0DcFV3MNE2T05V8FH/vYi8qZ/pivhLXr4QH+M9xSw7qI0QAgLKw/TLMoqcAUE2jSm6f43FciigYPVf6M8Vk86jz5I8i51vs443lfW3llEABtCld9qXcxuJIPrsU+fe7lW33tLnfZ7gWLjRn+kKbtnOU8AD/4cl7AEBl2OY441FrAKgm7W7j2R7HJe+CkYl10pzl5i5rc4fsZCHyZYt9LLK8J1fzsQM2Z5Tj8kLKbUwu6Gvu7I3Ovbtd2fbhNvZ5USR/PuEjpMjukLao40/CA/xnviUHfSJEAIAy6BB9sbJxQgQAlfVLsltwsE7yLhjtUvq6H7Sd4T+b+caXtdhHr+U9sYAeirJPOS77U7w+egfjgRn/bZmy7Wtt7PMtmfpxajkfIUV2h2YpcR0jPECqa9rfwo0EAIASWGu5aH5NiACgsrS5rH2Wd8HoiujrnnwN//lIG33Ypn77m9MBBdEe879nea2ZF31EuSbVCpS3W9zf6NoIzPNbTM4kvtzsBMz02JKHWHcFAFC4PZbBapAQAUBlUWSPl3fB6L3S18vwf5+2sX1z99aY5T2t4nRAQdYrx+UHy2v/ifzt2ibz3L0W9tXMj/0psm+z+PgKyZnElyI7MFO/JQ/tIUQAgKL1WQarc4QIACpLmw7MZ3kWjBal6M98Tu1MSdFl2f4wpwIK1CmtTYexLvJ3N5S/+5qw7bct7OvVyDm5jo+ukJxJfCmyA3H+tuShs4QIAFA02y/CPYQIAGr3xZ0ie36x6UnR34U2+zhv2f4NTgUUTPvBL24eXfPvJp8A+RG0Bcq2H0o2i0ZGF1HlJpPicibxnf4DLICGXZY81E+IAABFe2AZrLYSIgCo3Rd3iuz5xea2pa/v0ph3uh1vLH3s4lRAwX4ox+ecmL8/Hfnvxy3bHpL2C5QLZeqOeHMHPAvoFZcziS9FdiDORkseekSIAABF+2kZrOYSIgCoLKaLiZdnweirpa8TbW7fNh3NhDCvNIr3WjlGu2b87V8yNc+6mRfdVvC+qWy7M+X+TS6o9ytoK/i4Cs2ZxJfpYoA4sy156AchAgAUyXxp+c2FHQDUFgufxsurYLRS7Hexd7bZR6+lj/ucBiiB+8ox2j3jb59G/tuWFNs+rWx7Y4rXn4r8/WE+qkJzJvHluxjQ6nXtb+EpJABAgRZYLpi/ESIAqO2XEZ/lVTA6Iu4X6Rq09NHLaYASGFKO0T2Rv4v+aDSUctv7JH0Bf6bNLfRHzmQ8ySu+FNmB6T5actEiQgQAKMp24e43AKizX9LcYoO+yKtgdEf0O66Wtrl98xmOWfpYwGmAErilHKcHwr8x86J/l6lpW5ak3PZOZds9yuui87APB20+H1PhOdNHs5S4jhEeYJr7lly0jRABAIqy2zJIDRIiAKg0bd2N2R7HJY+Cka0A/iCDPros7+MxpwBK4ppynPaFfzMQ+Xdnmtj2VmXbR5Xzc3JaGrNuwQY+osJzpq+0eaZ/Eh5gmgFhoXcAQEnttwxSNwgRAFTaqJLj53gclzwKRhstffRk0Md5Sx8HOQVQEoeU4/S6TH+6ckSaW6tgrmXbcS4L87CXLWf6ao4S11HCA0xz3ZKL9hMiAEBRzlgGqTOECAAqbVjJ8Qs9jkseBSNtMUYzz+6sDPp4LUwVg2rQbuwwc6F/jvz/vU1uu0PZ9kDM3+8W5mEvY8701Xwlrl8JDzDNMUsuukCIAABFuWkZpPYRIgCotEdKju/yOC55FIyeSHOFv2YtsryHh5bXr+P0QI56RP9BaPKfX7e4/aSpme7N+LuVMjWN1r/SuAse5ciZvtKeenpCeIBp9lly0U1CBAAoim1Os92ECAAq7YGwOFQc1wUjc5f6hLidM3SvtD5VzCppFBpvcYogJ7tSnHft/Pj3LmF77yJ/My9oH2VqrusVfCylyZk+2yZu1+4A6sS2ptwAIQIAFOWuZZDqJkQAUGl3yPGxXBeMdijbNsX3LBadHRT9zuD5Ca+LFhq7OEW8YuY9N0+3/JLGlEXPJb9F4rpTnHcP29j+fbEvHBn90XEnh0OpcqbPtHPjDuEBUl9f/V9Y3wAAoBAPLIPUVkIEAJWmPbHk89NKrgtGl8X9nYnfpLVi5eTYf4nTwytnlePlcg79b09x3q1ykOt+h/+9L/LvznE4lC5n+myPEtfbhAeYZqslF/H0BwCgME8tg9QGQgQAlaatveHzuhuuC0bagqSHM9j+Ssv+H0l43WSh9b1kczc9qmFvimP+oON92GLpv92pi64r247OB/+Qw6GUOdNn2hzTzC8NTLfckoteEiIAQFG+WwYpFoMCgGrT7l494XFcXBaM5lm2vTyD/T9o6eOvmNdMFnLMNCGrODW8MpzimDdPRnQ43IfFok+htKzN7R+ybN/878fw/ES5cqbv/lbieoHwANPMteSi74QIAFCUH5ZBirvcAKDaDig5/rrHcXFZMOpRtvspo/23LVw+Z8bfm6k6JguNBzgtvLJW0i046nqaQK0w8k8G2++xvDdzzctCp+XMmb7TnsIgXwPTzU6R6wEAKMRPyyA1ixABQKUx12s8lwUjbYqeaxnt/wexz0m6NBzHzV2SvzPuH9WxQ9IX2fc43I+kwshY0BZmsH3bwqrbORRKmzN9x9opQHqzLLnoJyECABRlnAtmAKg1bbHBex7HxWXB6JOy3V0Z7f+EpC+cshiY39Y3cYzsKOC868to22uEqbGqmjN9d1/4cQjIKh+NEx4AQFEosgNAva1QcvxbvqBlPv79pWzT3E2e1TRsY9Jcgf1R0Do5Hbxk5ln/luIYMdeEcxzvy8wfh0YyPC47xc2CqnCbMyHyRonrSsIDNJWPKLIDAApDkR0A6k17rHaML2iZj3/agqTPMtz/W5K+wH5LmP7Nd8dSHCdnctiPmT8OZT0Vxu8Z23/JsV/6nAn9R1OOX6C5fESRHQDABTMAwJlfSp7vYPzLdPwblHyKmOaO+VHLexgWt3Nso1q0xRUHctqH95E+HzrY/o/I9r8EbREfO98ZSq5DiekvwgM0nY9+Ex4AABfMAABXeBS9nuOfWdj0RtC+S+POLVOQMUXMfmnM/d7BoY8ZzJ3jz8Jj5Vf4zz059n83PL/M9DUuCuAPwu2bH6DW8nGTMytguRLTd4QHIB8BABigAADlcVfJ892Mf4x/QE4OS+MO8w2Otn9aGgsPryPU5MyK6FZiepfwAOQjAAADFACgPG4oeX4/4x/jHwCQMwuxX4npDcIDkI8AAAxQAIBqfIm/zvjH+AcA5MxCXFNieoDwAOQjAAADFACgPHYIj6Mz/gEAObNstOncdhAegHwEAGCAAgCUxyIlz39m/GP8AwByZiE+KTFdTHgA8hEAgAEKAFAu4wl5/nfQOhj/GP8AgJyZq45wDI6L5zjhAchHAAAGKABA+TxTcv0Gxj/GPwAgZ+ZqvRLPZ4QHIB8BABigAADl06/k+h7GP8Y/ACBn5mqvEs9bhAcgHwEAGKAAAOVzQMn11xj/GP/gzJKgnZTGAoej0pgGYkIa6yEMBa0vaN3SmH+5M2jbgjYctP2EDiU6fsiZ2buqxLOX8ADkIwAAAxQAoHw2Kbn+MeMf4x8yZwqelyV5zmVb20EIOX5KdPyQM7P3SInnZsIDkI8AAAxQAIDyYYE1xj/kZ37QXs44pkaCdlgadxxPnpNdQXuQcAwuIowcPyU6fsiZ2WNBcoB8BABggAIAVNBLJd+vYfxj/ENm7sw4nj4EbYHy9xeEH75Q7uOHnJmtNUosXxIegHwEAGCAAgCUlzb/60HGP8Y/ZCJuaqbtKV73KvL37wkjx0/Jjh9yZrZ6hXVSAPIRAIABCgBQSbuVfD/A+Mf4h0zcijme0kz90BX5+7uEkeOnZMcPOTNbA0osdxMegHwEAGCAAgCU1wIl348w/jH+IROfpbUiqYTnofn764SR46dkxw85M1sjSiwXEB6AfAQAYIACAJTbOyXnr2D8Y/xD2yZijqdNKV87eRfzfsLI8VOy44ecmZ3lShyZKgogHwEAGKAAABXwj5LzDzH+Mf6hbXFF0qGUr90b/v0OwsjxU7Ljh5yZnYNKHK8QHoB8BABggAIAlF+3kvOHPIoD4x9ceZtwTHWleO3kopeLCSPHT8mOH3Jmdu4oceQHNoB8BABggAIAVMAsib9T0rRfkn7uX8Y/IN7lhGPqS9AWpjg/KbJx/JTx+CFnZqMjHGvjYjgRfoYAyEcAAAYoAEAF3Ffy/lbGP8Y/tGWtcly9CFonIUIFjx9yZja2KjG8T3gA8hEAgAEKAFAdvUrev8r4x/iHtj1Xjq0H4s8TI6jP8UPOzMY1JYa9hAcgHwEAGKAAANUxP2i/E/L+V8Y/xj+0bYPl+LpNiFCx44ecmY2vCfEzY/ICwgOQjwAADFAAgGp5pOT+zYx/QNsGLMfYYUKECh0/5Mz2dSnxe0R4APIRAIABCgBQPQeU3H+N8Q9om1mk8ptyjI0HbSVhQkWOH3Jm+5gqBiAfAQAYoAAANTMnaBMJuX9U6j9nNOMf8rDTcpy9IkSoyPFDzmyPGVO/J8TOjMVzCRFAPgIAMEABAKrplpL/9zD+AZm4YDnWDhIiVOD4IWe2Z48Su1uEByAfAQAYoAAA1bVJyf+PGf+AzNxWjrVhqf+TI6j+8UPObM8TJXabCA9APgIAMEABAKrtvTIG/MX4B2RiljSm9kg63nYTIpT8+CFntm65Erd3hAcgHwEAGKAAANV3RBkDLjH+AZlZIo31DuKOt0HCg5IfP+TM1l1U4naU8ADkIwAAAxQAoPpmS3LhZkzquxgb4x/atS5o/U2+Zr8kT/kBjp8yHz/kzNaYRcZ/SvIi452ECCAfAQAYoAAA9XBOGQeOM/4BsfaGx8qCJl/3NuZ4myCcHD8lP37Ima05ocTsLOEByEcAAAYoAEB9LAzaeMI4MCL1XJSR8Q/tOhseK91Nvu5AzPE2Tjg5fkp+/JAzm9cRjqH/l/CZLSREAPkIAMAABQCol0vi15yxjH9oV394rFxs8nULYo63b4ST46fkxw85s3namieXCQ9APgIAMEABAOrH3FE3Jsl3s89m/AOmeRAeK/9mcPzdIZwcPyU/fsiZzZkljbny42L1K2iLCBFAPgIAMEABAOrJp7nZGf/Qri+R42V9E6+bLX48LYJ6HT/kzOYcV2J1jvAA5CMAAAMUAKC+5gbte8J4MBq0eYx/wP/8jhwv95t43S75c27mBYST46fkxw85M7154ZgZF6dv4VgLgHwEIAfzg7Y/aMsJBRigAAA5O6yMCZcY/4D/xM2LnXYBy9czXneWcHL8VOD4IWemp61xcpjwAOQjAG6tDNrfQXsqU3c1HCQsYIByYmPQ1vLRA0CiNwljgrlGWcX4B8h2iX/aY5PyGjNH880Zr3kRtA7CyfFTgeOHnJnOKpn+lEK0vSU8APkIQPbMRZK5W+FK0D4lJAaK7GCAytaaoD0K39ddPnoASLRWGReeM/4B0iPJP0RdDNrqyN8uC9qhoH2Y8bfPpPEEKzh+qnD8kDPTea7EaB3hAaqZj3al6LTdNh62H9L4Rc4ULG4EbR/JA/iDucNgS9D6ZPrd6lqjyA4umLNhpl4anPG+KLIDgK7uj7tTMEI7TkeOlbHwe3Ha79E/g3aCEHL8VOz4IWfaHVLic5nwANXNR+vCAsKIuC+2a8n/VtC28fnDU2auPVNUN3fOTrRwDlFkBxfM7VkStOsS/6MWRXYA0HUG7aNynb+U8Q8eM9N2vJpxHpjFDneH/+1d0H5Jo3g6Fv7/AWnckDab8HH8VPD4IWfqloZjY1xsPoZjKoAa5CMzLcVW+XP+rjybSSq9HAfwzOY2zxuK7OCCuTXmB64Lov+4RZEdAOzWK3n0GeMfAPCdgZz5n6eSPAXQBsID1DMf7ZXminwmIVyVxsIc0V9MzT+vCbdnflH9lXJ7ZhGllRwP8IQpst+WxjQxk+ePuUPhqCT/yk2RHVwwt26uNJ4eGUvxviiyA0A6fUouPcX4BwB8Z/A8NqeVuPRx6AD1zkfPJV1B3BQpNqbc5pzwInss5XZ3ckzAc/uFIjsYoLJifsQ6HrTvkv5HZIrsAJDeE0m+IWcT4x8A8J3BU5skeb21Jxw2QP3z0bWUBYgzLWx7RdA+p9z+Lo4LeMwshGp7AoQiO7hgtjMLDLWy/ghFdgBIb2HQhhPy6begLWL8AwC+M3jGjH1fE+JhxswFHDZA/fPR9ZQFiHUtbn9x0L6k2L4pMK7m2IDHHgpFdjBAtWqPTC3IZy5uzdRlF4N2RyiyA4ALZqrIpOnuXkr1FnWjYAQA5MxWmTHvlSQvDr6GQwbwIx8Nptih7232sUnSFTnecmzAYwNCkR0MUM1aHrR34b6ZH6q2SePJkKgDQpEdAFzoVvLqIOMfAPCdwRNDSix2cLgA/uSjDyl2aCCDfu5LukL7Po4PeOqWUGQHA1SzTFH9kjSK7ZphocgOAC4cVHLrZcY/AOA7Q81d5js8QD4y5km6wvfeDPralrKvpxwf8NQNocgOBihXbE9tUWQHgNadVPJrH+MfAPCdoaZOKzE4zWEC+JWPdku6wncWCzSYx/cnUvRlVmLu5BiBhyiygwGquPOLIns2zHyTVxMagHo7q+TYvxn/AIDvDDVzTHn/5zhEAP/y0dUUO/Mmw/6eS7qiPnNWwUcU2cEAVdx4R5E9G7uEAhXgM3PX+nhCO8H4BwB8Z6iJ48p418fhAfiZj/5NsTMXMuxvSPKbngaoGorsYIByhyJ7PiiyA2D8AwByJgB4lY+WSLqC99YM++xP2ed+jhF4iCI7GKDcocieD4rsABj/AICcCQBe5aODKXbklzTmUs/KbUlXZN/HMQIPUWQHA5Q7FNnzQZEdAOMfAJAzAcCrfDSYYkeyLjrclXRF9l0cI/AQRXYwQLlDkT0fFNkBMP4BADkTALzJR+bu9J8pduRwxv1+kHRF9uUcI/AQRXYwQLlDkT0fFNkBMP4BADkTALzJRxslXbF7ZYZ9dgbtd4o+v3J8wFMU2cEA5Q5F9nxQZAfA+AcA5EwA8CYfnUmxE58z7nOvpCvsX+X4gKcosoMByh2K7PmgyA6A8Q8AyJkA4E0+ep5iJ25k3OdDSVdkX8PxAU+Vqci+IGh7gnZFGsXHf4M2FrRxaTyRYv73R9CeBq0/aEeCtqpEsdwgjR8Tzb6PSGMR5+h+vwzaQNCOBW0dh54XF8wU2fNBkR0A4x8AkDMBwIt8NFfSTduS5eKjqyVdgf0BxwY8VnSR3UzpZNZheJ4yR8S1j0HrC9rCAuJn1po4Gu5Ds/ttpqn6RxrFeQYoiuxoHUV2AIx/AEDOBAAv8tHuFDtgCmydGfb5MmWfqzg24LGiiuyzg3YyaN8T+h0O2r2g3Qn/N00R29w5fk4aP+rloUsad9vP3I8JaTxFM7nvn1Psu3m/16RxJ7/JSR0MUBTZkRpFdgCMfwBAzgQAL/LRzRQ78CzD/i5IujtJT3NcwHNFFNnNIshxxWlTcDd3pC9JeN18aUwRYyu4m4L1Fsdx64vp91sYr1kxf28K5wPS2p36SW1ujY5DiuxoB0V2AAAAAEBeCq1hpLmTsy+jvo5LugLVfY4JIPcie9L5aYqN81Nuw9zlfUrs08uczjFmJsctTvHaHmnc6U6RvUQDlEMU2fNBkR0AAAAAkJfCahgrJF3BqN15ic30E1dT9vVEsp2aBqiqPIvs1xL6uNLi9jYFbdSy/9cyjtcVaX/aqf1Ckb00A5RjFNnzQZEdAAAAAJCXwmoYR1N0PtpmH9uC9kHSFaYGpVGQB5Bfkf16wvbvtLndNZJfof2gZPcjwR2hyF6KAcoxiuz5oMgOAAAAAMhLYTWMe5Ku8N0sM2XE3qC9kHQFKbMo4lGOA2CaPIrsSVPEfAnavAy2vy3F+f93m338FbSxhG2vbnF7tulu9jFAUWRHKhTZAQAAAAB5KaSGYQrhaeYfNguV2u4uN//dLGZoFj40Rflfkv6OzyFpFLWQrx7JdqHHMrYFFf+MXBfZN0o+U9FctLwPU9BuZ0qqQcn+KZzrYp/WigGKIjvsKLIDAAAAAPJSSA1jqzRXsDR3ipoFBB8G7UHQXkujiDUuzRc/zbbMNBEr+ewLQ5G9/FwW2c0PY58StjsijR/hsmLWWBi2vJd/W+xzubgpkq4S+w8DCzzJFRTZ0Q6K7AAAAACAvBRSw7gg+RY8vwXtdtB2B20Wn3nhKLKXn8si+2llu+ccvJcDKT6vEy1s97yyvdtt7vNLy/72MEBRZIcVRXYAAAAAQF4KqWG8EbcFTnOXu5kKxsy1vobPuHQospefqyL7nKD9ULa73sF7MXepf7a8n+/SuOu9Ge+U7d1sc5+PW/b3BgMURXZYUWQHAAAAAOQl9xrGQklXpDR3nZsFTHuDdiVot6RROH+X4rVP+VxLjSJ7+bkqsh8TfRFiV06l+MwONbG92ZZttVtkX2PZ/kMGKIrssKLIDgAAAADIS+41jDQF1nfK69dKuiLnMj7b0qLIXn6uiuxvlW0+dvh+Fqf4zF42sb0tlm31Z7DP2iLOo57kCorsaAdF9vbOLxqNRqPRaDQajUYra6OGERhM0ek/lm2kuZu9j+/PQKmK7CtyKExrXqXIG4tTbmu3ZTtDGezvQynmrn+K7BTZKbJzftFoNBqNRqPRaDQaRfaS1zC+pei027KNv1Ns4zPfn4FSFdkPW7Z5yfF7Op8ib6RdUNT2NMazDPa3X9n+OEVAiuygyE6RnUaj0Wg0Go1Go1Fk97OGkWaql4mgzbJsx8zr/jvFtjbzHRooTZF9wLLNXsfvqTtFzriVclt7LNsZy2B/zynb/0ERkCI7KLJTZKfRaDQajUaj0WgU2f2sYZxI0WHaeZnvpdjWTQFQliK7bZqn/Y7f05wUOeNJhgX7JW3ub6+y7VcUASmyV5wPa3PMpshOo9FoNBqNRqPRaBTZXezzkxQdnky5rZ0ptjUeFtYAFF9ktz19sj+H9/XTsg8/U25nUYr809Pmvu5Xtj1AkZ0iO0V2iuwU2Wk0Go1Go9FoNBpFdv9qGGYKmIkUHa5Pub0OSTe/+yHqpUDhRfbOFOfqgRzel+2Hvt9NbOu7ZVvtFsK1O9kPU2SnyE6RnSI7AAAAAMC/GkaaO89Hm9zmxRTbfMFnDDQt6yL78hTn6rEc3tedFPvRmVGMzJM0c9vY18vKtpcxQFFkrziK7AAAAAAAahgtuJKis8Emt7kq5Rfd5XzOQFOyLrJvTXGeXsvhfd1KsR9pC+PrUmzreBv7elfamzeeAaq8KLJTZAcAAAAAUMNoyb8pOuttYbuvUmz3PJ8z0JQiiuz9Obyv65Jdkd2wLcD8NWjzWthPM73WeMI2NzJAUWSvAYrsAAAAAABqGE1akvIL6ZIWtn00xXZH+JyBpmRdZN+U4jzNo7B4VbItjJkFUG1rQ9xoYT8PJWzrJgMURXaktquGxw4AAAAAoJxyqWEcTNHRxxa3PV/SLai6lc8aSC3rIvu8FOfouxzel624+buFbW4I2s8M42Vy2peYbbyW9PPFM0CVG0X2fFBkBwAAAADkJZcaxqC4nY85zfYH+KyB1LIusnekOEfHc3hftuLmzxa3a+Zn/2rZ9tEU2zFT1TyT+AWcFzBAUWRHUyiyAwAAAADy4ryGYYprYyk62tVGH2nmezZ3u8/j8wZSybrIbvyQ4hcpts3J/riNbS8M2kPL9p9KY+qcOCYHfox5jSnI+jq3M0V2tIMiOwAAAAAgL85rGJtTdGKmaGi3iDSSop/DfN6l4MOCd1W/69hFkf1uirjtcfy+blv6v5VBH/slfrqXaBuVxqKpQ0G7H7RfMX/zIWhdDFAU2dEyiuwAAAAAgLw4r2GcSdHJswz6OZ+in5d83qVAkb38XBTZ05yj1x2/L1uhf19G/Zi505+0eOyY4rr5QbCDVEGRHW2hyA4AAAAAyIvzGsbzFJ2cyaCf5ZKugLWKz7xwFNnLz0WRPc20Th8cv683lv6XZNTP35Ftfg7auTCmpnhq5lc3c7+bKax+h//8QBo/QqwnPeQ7QBWEIns+KLIDAAAAAPLitIZhFvH7naKTjRm9mRcp+rrIZ144iuzl56LIbu7M/pkidn85fF/jSr9vM+rjbGSbZ4U70ks7QBWIIns+KLIDAAAAAPLitIaxO0UHZi7irIpQh1L091UoehWNInv5uSiyG9dTxO6ko/e0ytLv8Ta3P0sac7pPrjOxi1O93ANUgSiy54MiOwAAAAAgL05rGDdTdHAnwzczRxpTMNj63MHnXiiK7OXnqsi+ToqbMqZX6XOizc9soUx/kmYfp3n5B6gCUWTPB0V2AAAAAEBenNYwRlJ0cDjjN9Sfok8KGIDOVZHdSLMgaJeD9zSk9He5je0uDtq/kW1d5fCpxgBVIIrs+aDIDgAAAADIi7MaxkopZiHSLSn6NFM5LOSzBxK5LLKvTXGOPsn4/WhPufyQ1u9iny/TC+wT4b9DyQeoglFkzwdFdpC/AID8S/4FAFR+DPpb0s3H7sJwir6P89kDiW6JuyK7cS3FObo5w/dzROnnSBvbfSRufxxggKrnlyTbj1gU2bNBkR3kLwAg/5J/AQCVH4Oep9j4I0dv6kyKvj/y2QOJBiznz4k2tz83PAe1Pt5m9F7MQsdJP7w9bGO7cWsLjAVtGYcPX5IsBoUiex4osoP8BQDkX/IvAKDSY9BySTdVzG1Hb2pZyv738PkDsR5bzp0bGfSxOmg/Lf2cyqCf0wnb/iztLXaa9EOieULnVphfNgWtk8OJL0kzvLG8r8d89JmgyA7yFwCQf8m/AIBKj0FppoIwbcDhG3uaov8P0rjLFcCUWZI8f3nWd9put/Rl1k9oZ9qY9UEbj9nuN2l/PYjxlHmu3Wb6MfPGm7vuL0qjcM8AVd0vSctSfuaMTe2jyA7yFwCQf8m/AIDKjkEbJH3x6I3DN3Yg5T6c5RgApumVdOspzM6ov52iF9pHw7zSrL+C9kXiC+xrMtjvz5JPkT1pKp3unI4Hs5DrPmk8efRaGk8fjIefmZke5700fjA9HLQlfEmyupXyMz5CKmobRXbU6gIbAED+BQD4MwatlUYBq5li0S5Hb8wUAH+l3Id9HAfAf5Y3cQ6fy7DfrqB9V/oyxdz9TWxvS8L7eCfZzZl+XIorsken7XF1x/PScPsTTeyPefJgSNp/SqCuX5L6mojlz/A4Rusoslefds6c9OkCGwBA/k3phPLe+zg8AKD8Y9DKoF2S5oox0aLMVWntTlWbG03sx+WgLeR4gIdMkXZjeA40OwXKHWlM+ZLFXe2mqGtbMPmlNOY6n5WwDfM+hhJea6axynp+9AtSfKH9gYNjwtyVPtbGPpm8nsV8+lX/kmTOrXVB+1saP/C0EkszTdBeafwAhuZQZK+2s8rn9zdFHgAA+TfRMcnnRikAQEZjkLlT0czL/EWynXv4RdAGJbmI1oxN0nxh6Jk0pkXYyLGBmjPn2WvJbm5xU5Q1d6Nfa3O/DqXIK+YHvVfSKPKb9kiSi8Imp6x1GMcN4b4UWWjP8mL5Sob71e66G1X8kmSOf/MUxc9wTMnyczbb+xGeZ0OkMCuK7NV1WtwuiE2RBwAocNTdKeGOdgCozBi0VdwWjbKa7/lTi/3v59hAzblauHMwg30zP7KZu6lbLV6bqaLM3Nd5LhK6V6ZP9ZFnkd0UX7O40/m8g3276dmXpMGcPvPHpDAriuzVdFD0pw4p8gAAyL/pXFLicIhDBQAYgwD4xUwjYxYyNkVzc8e6WQh1PNLMnb1mGhlT3DR3ZZgfADty3kfz5MtImDT/Cf+d+aHQzKltprcxj2ya6avMnd33pDEFyHD4XkxB/teM99RK0fVKm+9hp/z5ZJHZ590yfSot8wOIeZLJrGVxX9Ldrd3qj5YMUGgHRfbq6Ra3P+BygQ0AFDh8o90A0s3hAgCMQQBQFuaO+8lCsyn2Z1ngN9sy88ivDy+Ce4PWL/HT6Xxpo5/5Mn3hWXOX9OKUr/1LGj8aaAOJ+TFhLgMUckaRvVrWSPJTQC8l+zU1uMAGgHoi/05nxs+kp4N/huMvAIAxCAAKdU2mF5KX5th3j0wvjJs2r8VtXZb27xa9aBlMTjJAIWcU2avDPC0znPBZmTUOFnGBDQAg/7bMjKNfE+IxLNOfWgUAMAYBQG7MHSH3pfh1HMydJ9HpWra0sA1zUT0Rvt4shNvOotMDymDyjgEKOTNTII0nNJTLE0leb6KqC9GTvwCA/FsmmyR5mscnHDYAwBgEAHkzBfbHMxLlgwL3ZyiyH9tbeH1f+FpTaF/V5r6YO+lHlQGl2btkGKCA+uuTbJ+A4QIbAPxG/k12QonLGQ4dAGAMAoA83Y9JlMsL3J9jkf1Y28Lr/w1fezGj/Tkn2S2uxAAF1NsG5fx+ygU2AID8m7knSmw2Eh4AYAwCgDzE3XH5uOB96pWpaRWaXXR1dfjasaAtyGh/1igDyj4GKAChOUH7lHBu/wjaEi6wAQDk38yZNaSSFhr/KNVbaBwAGIMAoGJWSvw8hn0F79fNcD+etfDav8PXXsp4n8YTBpRm561ngALq65Jybh/mAhsAQP515pASn8uEBwAYgwDApduSTeE4ax+l9aLUHWn8cLA04316KdzJDiDZWuW8fs4FNgCA/OvcMyVG6wgPADAGVZ15NNos8nVXGosHmrtBzWKEn6WxuKG5Y9bMabxYGo9xbQvasBRf5APqblZ4LpZtYb6d4T58DdrsFl7fJY07WbL2ICFWuxigAATeJJzT5ke/VTV5j+QvACD/llnSU7qmvSU8AMAYVFWmYH5ZGeRsbQchBJzqkvLddblQGsV1sw89JYtXUpF9BQMU4L3Dyjl9qUbvk/wFAOTfsruoxOkI4QEAxqCqmS9/Tq0wEn4JXRz+jVnM0BT5kgpXiwgj4FS3JVFuz3l/zDn/Nux7oITxehgTo1EGKMB7c4P2PeF8NjliHhfYAICa5l/zvd9MnWimoHwtjcVHJ59cHwva+/C63tQB8lr8e54yLn+v2bgMoB55izEIqjszAv4haAuUv78w4+/HCSHg3EZLojTFobzmLjQF/ck72F9I40mYshmNidFtBijAe+eU8/k4F9gAgBrmX7P20Q1Jnnoyafo0M11sHlOoHVf24xyHE+ClsuctxiDE2iSt3RH7KvL37wkj4Jx5muS7JVn+Ci9SOxztgyniR59mMdPUzC9hrGZJ/NRXrdztzwAF1Id5Amc84VwecZg7ucAGAL+UKf+auzvHpLUpYSeLVqdyuHYfVr7f8NQ84Jcq5C3GIMS6FRPwNF8yo/ND3yWMQC76Ug4qn4J2TLIpgC8OB7kXM/owj2R1ljROcfPXDzNAAd67LH7N+0r+8tvpoP2Q1tdbiha4XqXoz/yQPdpmf+OS//R3QJ3z75U2z/+Z1/4uHVH6vswhBXijSnmLMQh/+CytFdmNkfDvrxNGIBfm3Hwmzf2Ca/7eLChkFibdIo15DWfN2K75/2ae4s1B2yWNAr0ZkD7GbNP8ony45HGK+zHiGAMU4DWzULNPd7GTvxC9djCPTR8N2reU1w9m6shD0trdox3h9cSdlH2NhPu2nI8K5N9MnZfsClWT7abjXDWS0O9EOI4DqLeq5S3GIPwhbn6jTSlfO3kX/H7CCOTGFMmbKbRn2Z5U5Evw65gv8LMZoACv+TQXO/kLSbpSHBeDkt2PTrctfZkpJ+fzsYD8m7md8udTImZu490yvVhtbrQxP8KZRQXvS7onUVx+9z+h9HuWwwqotarmLcYgTBNXZB9K+dq94d/vIIxArsyX3/PS/iPgadu7cNCrglUZD6oMUED1mR/ZRhPOYfN0zlwusOHR9YN2TLzJuL/dlv428ZGA/Js588NVdB2nx9KY/jGNv4L20LLvow7HzTlB+6n028mhBdRSlfMWYxCmeZsQ9K4Ur51cNHUxYQQKYQrK98XtnevdFYvJ1Rnv4TEDFOA9bZ7XS1xgwyOzLcfEloz704rs7/k4QP51Irr+yGCL27ho2f+TDvdf6/sohxZQS1XPW4xBiD2Yo+2L2Oc9M49pcBc7ULwV0igUjUh7RfXJOdzNALSsgnFYKtOfzvmRwftggAKq74NyDv/FBTY8sl45Hr466O+M0t85Pg6QfzO3MHIt/Fr+XIepGQOiP+XqyjLR14sAUC91yFuMQfiftUrgXwiPZAFVszpovdJYM8Hc5W4K72Y6hPFIM49hfg7/e780FgXd1uaAVgYz537dywAFeG+zcv4+4gIbntmrHA/9Dvp7JPndNQ+Qf0X6ZGqh0FVtbsusAzWqvAeXC5E+FqaZAnxRl7zFGIT/ea4E/4Fkt/gRALgys5B2nQEKgEwt0h7XerjABueDs/NhlsSv/WTaL75fgPzrxL/h9i9mtD1t0XCXU0pqU031c3gBtVKXvMUYhP/ZYPkAbhMiACVmFkn6FMlZzyS7u/IZoIBq54akIp+5y6XuRb4q5q9FUv2nqqrwRTauZb3G0nalr/t8FCD/Zm61TC3ovSCjba5R3sM+h/HrkOS7USfC8R1A9dUpb/EdANMMWD6Ew4QIQEn1R3KVmQYny8fAGKCA6jqgnLvXuMAunJmS0KztcyJoQ0H7JtneyYTpFku+i5BeUPo7xscB8m/m/hY3C3qPJ7yH/Y5jeE2JXy+HGFALdctbfAfA/yyMfLmJa+YgXUmYAJRMbyRPmRyW9YKtDFBAdWlzum7mAjs3s4O2VRrTkfwTtLvSWGQzab92c+g6Hy/z+NHptdLfKj4OkH8zdydov4O2NOPtvpRi7gj1eU0VwBd1y1t8B8A0Oy0fxCtCBKBEzMJHk1NBmEdKVzNAAQjNDy/a487br1xgO81fZroXU0h/K8l3EiU185nN4/B1YlCJ+66M+5qn9PWNjwLkXye6gnbIwXYf5JQ34nxVxooFHGZA5dUxb/n8HQAxLlg+jIOECEAJLJOpp29+SmNtCQYoAJO0u3avcoHtvMj+IGwPgzYs6YvsLzh0nfkh+f2wsUdYtBB+q9P1Y1KxakUOfV+lLgGgYnmLMQh/uK18GOaLUgchAlAgM73VZ5maysrltA8MUEA13VPO221cYOeev8xjwDdT7NM5Dl0n1km+T6pqn3UPHwfIv5XyUOIXD8/DVmEBZQDVyluMQfjDrPCCm7kyAZSNmQLinUzdfbeDAQpAzHXMRMI5+0v8uVmgjPnrsWWfujh8nTihxNzFQrOflP6Y4gHk32oZjdn/2zn13RGO23ExnAjHewAoU95iDEKsJQkHpmmDhAdAAebK9B8A87gbjgEKqB5tjRmfrmHKmL9uKPvj0w8geXukxD3rH6uXK3295aMA+bdS14+miB23vsn2HPdhSIljN4cagBLmLcYgD5jHRJudA3G/JE8ZAwB56gzaM8l/HkYGKKB6rijn7CGP4lDG/KUtvnmXQ9fZl82kJztc3Al6UPmM/+HjAPm3UtePXSWoBWg55QqHGoAS5i3GIA/sldYe0XybcEEOAHkWCKJ34R1ngAKgeKecs8u5wC40f31W9ucwh64T25WYP3HQH3edAvW5fuyL2fdjOe+D9nTMew41ACXMW4xBHjjb4sXtgZgPZJxwAsjR3Uj+OcsABUCxQDlfR7jALjR/LbLsz0oOXycuKzHvc9DfT2H+ZKAu14+vY8bR2QXsx4gSy4UcbgBKmLcYg2quX1pb3Cjuy+o3wgkg59xl2tUMt7tY0k2hxQAFVMtu5Xwd4AK70PzVo+zLZw5dZ94qcd+ccV/rlb4e81GA/Fup68dVMfu9v6B9GVBiuZvDDUAJ8xZjUM09CIP5bwYf0B3CCSAHVyN5pz/jbZs89pQBCqh13pjZDnoWi7Llr1vKvtzi0HVCe7LDxUKzp5T+TvJxgPxbqevHmeNpkT+U9SqxvMbhBqCEeYsxqOa+RAK6vonXzY75QI4STgCOnRV3i+EdDre7iwEKqJ0Xyvm6lgvsQvOX9rg/dyK60ZPiOMirrefjAPm3MtePS2X6gsk/graswP1Zq8TyBYdbrtZIo5AZ1wDyFmOQN35HAnq/idftkj/nY19AOAE4dDKSc8yCp1nO4bpHmpubmQEKqI6OGdc7vq8nU6b8tULZD/OZzePwdeK2lKPA/oOPAuTfSl0/zswde0uwT+PKGNLBIZebXXwvAnmLMch3cY+Kpl0AdeaiAWcJJwCHjsj0O1M6M9imeSJnR9CGpPnF3higgOrYJMwHXdb8dUjZj5ccus58lXIU2Qf5KED+rcz14+YZ+3q9JPv1SPJbXwLJKLKDvMUY5L3tMUEdDb+MJjF3jt6UPx/F4ldiAK7sy+nLvrnjZREDFFA7zNla3vw1pOzHOQ5dJ1YqMX/voL+bwnoIQNWvH+cE7VNkP59Jtk+UtkNbc6WXQy43FNlB3mIM8l7SfIym0HQxaKsjf2vmLDJ3G32Y8bfmQJ1PKAEUcMGWdRtigAJqqV85V3u4wC40f/1U9mMLh64TR5WY/+Ogvy9Kf0v5OED+rcT1Y3Qc/Ry0hSXat73C4tll/84GkLcYg7xwOhLMMUmezyyumS9FJwghAIfM0zYTkl+RvZlHShmggOp4ppyrG7jALix/rVf24ZfwlKQr95S4d2fcl3bX/Cc+CpB/K3H9GH0a7JuUb8HADUo8n3LI5YYiO8hbjEHeM49vvpLpd5GYBaZ2h//tXfglxxTfx8L/PyCNqRtmEz4ADm0K809eBfZmH5FngAKqg0XRypm/Tir7cJfD1glzvCf9eG3+fdaPUWt3zV/j4wD5t/TXj5siOcNMK7u6pHmNxc2LR5Ed5C3GIABASeW9KNtRBiiglhYp5+kwF9iF5i9tsbrDHLpObFFi/sRBf9pd87v4OED+LfX1o7nz85tMPcVe5ie/PikxXcxhlwuK7CBvMQYBAMAABdTYDuFu6TLmL3PHtDYd2EoOXSfOKjE/mXFf2l3z5q7TOXwcIP+W9vrRzF38WabuBt9c8rjeVWK6g8MuFxTZQd5iDAIAgAEKqLH9ynl6nfxVWP7aLjxhUIQXkt/6BFuVvl7wUYD8W9rrx/nSmCZ28gexKhSprykxPcBhlwuK7CBvMQYBAMAABdTYDeU83U/+Kix/XVD6v8Vh68RcSZ63eCznz/gcHwfIv6W8fjR54lVkf3oqElftB/UbHHa5oMgO8hZjEAAADFBAjWmPkHeTvwrLX6+U/ne3sL150pjHfTBoI9J4TNhMVWLm6b0StKWcCv/FNSnmgw76e6301+VR3FeFx+aD8Lh86rAv08/7jLbzLtzfH0HrD98H6n392Bm0Z5F9OVihuHYLU8MVjSI7yFuMQQAAMEABNfZGmPe7bPlrrtK3udN6fhPbMgtcmWkCJizvySx+1eX5uaA91ZH1l9IFSl+/pDFfe92Y97RGGj9mnJdGYe9nQgyWO+h/lUw9qdDZxnbOKufmXoaU2l4/mnUyootRH69YXJcrMX3HYZcLiuzVZcYuM62SeZLwftC+SOMJt/EUOSttu0PeYgwCAIABCqi2X8p52uFpTIrOX9od1S+b+GLVJ/bierR9k0bx11eflNhkfad/j/hxV+nc8P2YdQR+N3EsuihWR58OWd/iNmZb3of5b9zRXs/rx+hTX2crGNcO0X/Yg3sU2atlmzSK6t8lu0K61o6RtxiDAABggAKqa5Zyjo55HJei85d2R3WaubpXyNTiVs22Pk8/c+0uz48O+htU+jtSo7iaInt/pA2IPhWSq3UHjko2U2HNSbHv/Qwttbt+7I/0fzXD7S7O+XgZU+I6i0PPOYrs5Wem1jsljWn1/i/ntj7j91KXvMUYBAAAAxRQCTw+Xs789VHpe4vltTskeQqONO25p5/5QSUm1xz091X8nqap23Icvsywr8Ux58SeNrY3bNn3Hwwttbp+vCrufkAx00M8zfG9aOtA8ASGexTZy8tMIdbX5vVTOy3rp0nqlLeoYQAAwAAFVMJ25Ry9R/4qJH8tkdbn6j484+8/S+Px48XhfzdTXZhpSrQ7tHx9gmFIicmujPtao/T1xaOY31LiMJ5hP/ditn+oje3ts+SHCYaW2lw/Ruffz3oap8OO8ovmvhLX7Rx6zlFkL++18GcpprjuYj72uuUtahgAADBAAZWwRzlHb5O/CslfvdLaXN2nZPq80OaOrKTH/1cLBcKZkqZRMLHszLiv48JUI8YWy3mWxR39SesbtPt0wiXRFxFG9a8fT0b6fCTZTqcyOfaO5BzbASWuuzn0nKPIXi6d4VjwfyVoWS1IWse8RQ0DAAAGKKASDijn6HXyVyH5q5W5uqNfqsyXn3WWPuYKBcKoDUo8njno75HSX49HcTdPZWgL87Z7p5yZW/eLuPsR8XzCth8ytFT++vFIpL8Xks0PbeZJIjOdV/SpmbzXwLiuxPUAh55zFNnLwzw1+FrKUWA3bSN5izEIAAAGKKDazijn6EnyVyH567s0d2dvdC5xs6DkwhR9nJN8i8pld1qJx5mM+zJ3lWmF5QWexV77weFEm9vW7lDMajqsuDuDfV08uC7Xj/skn6KaeUpmUc6x/VvZn/Mces5RZC8HM2XbtybOVTNm3wo/P7P49XyZPg2ZOZfXFfye6py3qGEAAMAABVTCTeUc3Uf+yj1/aXN1xz2eG1088kn45c/G3MU+JkxXEvVKiUdXxn3tFBYbjrrk6FjcaDmH32S0/0uFBSTrdP24S/K7c3WogNhqhbibHHrOUWQvnnlybbSJ89ScF4sTtnUn8ndmwfr5JTyu6pC3qGEAAMAABVQC87OWK39pdxnOLDiaedV/ylSBPe1jwb2W93bIs896mSUes3I853xcB0FbF+JRi9s009B8sHyuPxzli9cMK5XNv2bxwwnJr1i1uWTn220OPecoshfLPA34PeX5+VXsP7J3zhhrmrkWI28xBgEA0JTfDFBA6d1RztFuj+NS1AX2PaXPPZG/M1OKDMvUvJtzm+hjyPLeNnj2WV+yxKMjw75WW8ZGH+8kXSfZrw8wOQ3WZ2nMj570yHsW5szYbi/DSiXz76ag/ZL8ClXvC4ptt7JPdzj0nKPIXhwzld5IyvPzuaSbem8yd0Rf+7jJazLyVrXGoN+cSgCAoowLRXag7B4o5+g2j+NSRJFHWwTSXNRHH0N+LFNFxIVN9qFNFTMh2RaVy26j2H8Q3pJRX2ZakU+Wvt56eK51SLY/cqyMXH+Ygla/su0s7jiMFs1GPDt/6pR/v0q+ixweLSi225R9esCh5xxF9uLGmecpz01zs8PsJrc/c20R80RTHvOW+5K3yjQGjXM6AQCKQpEdKD9t0cEuj+NSRJGnS+nvVeTvJu/SNdNdrGiyjy2W9/XYk893SdBOif6Dw2Qzi6OZBThXt9iXuVP7XMq+THsZtL3hPvrihxKPZuc3fz7jWL4sbp/auOFhAaKO+dcXm8j/haLIXowLKcdf80NTK1PEbY3Z1hcpfjFUZD8GUWQHABTG9vgagOINK+foQo/jUkSR56zS3/nwbzZLe9P5nLe8r7M1/1xPy9Q89q203+E5Y/sSbr5wfxP7j822Zl5v7lRbX/PPRXuippnj/FDkc5oszh8Qd1NizY1c65hF77iLvbr51xfzRZ+DGm5RZM/fekn/A3erTzd1hGN+3JRnXXwElWJ7uo4iOwCgMLZCBoDijSrn6ByP41JEkUd7lNkUbefJ1I8i51vs443lfW3llEABtCld9qXcxuJIPrsU+fe7lW33tLnfZyLb2sXHWOn864s5SlxHPY9Nj+Q79UYRbbZnn6kpmL6XdE+stTu9y21JXltkDamnMmZbjpWfhAgAUJRRLvSA0vvJORor7yKPiXXS3ODj4RfFyULkyxb7WGR5T77Nx47yOKMclxdSbmNyQV9zN+68yL/frmz7cBv7vCiSP5/wEVY6//pEKyD5XjyiyF4/R1PGJYsbDHqV7X/g+qoy5liOlR+ECABQlC+WQWoOIQIKp03r5PMXgryLPNoj5PeDtjP8ZzOv9zIHXwBZ9A5F2qccl/0pXt8d+fsDM/7bMmXb19rY51sy9ePUcj7CSudfn8xS4jrmeWwosteLea/fUsTkSkb9bbP0s4/0UwnzLJ/jd0IEACjKI8sgtYQQAYUbp5ARK+8izxWlL3OX79fwn4+00ceg5T39zemAgnQrx+U9y2vNvOgj4d++jvnvWlHxdov7G10boY+Pr/L5l/gy17BBkb1ejqWIx5dwDMnCXEtfg6SeStgo9rn7AQAoxH3LIMVCMEDxKLI3V4RwFZv3lgt6879P29i+eSphzPKeVnE6oCDawnQfLK/9J/K3a5vMc/da2FfzFN6nyL7N4uOrfP4lvhTZDYrs9fIpRTwOZtifbcHMYVJPJdieSOCpTwBAYe5YBqnthAgo3G8KGU0VIVzEZlGK/szn1M6UFF18+UOJdUprU1isi/zdDeXvviZs+20L+3o1ck6u46OrfP4lvhTZJ1Fkr48tKWLxb865a5zUUwndls/xLiECABTltmWQ2kmIgFIXM4hLPrFJ88X+Qpt9nLds/wanAgqm/eAXtz6E+XeTT4CYhcgWKNt+KNks9BhdRPUcH1kt8i/xnf5jLtzaxXGdi5uS713saXLXBB9LJeyxfI4DhAgAUJTrlkFqLyECSvtlmyJ7frGx/SBpFllqd87QN5Y+dnEqoGA/pLmF0k9H/vtxy7aHpP2i4kKZuiPe3AHfwUdWi/xLfCmy54kie/HjiWmjkv1UX3Msff7kY6mEA5bP8SYhAgAU5YTkfwcBgOYwXUxzRQgXsflq6etEm9u3TUczIcwrjeK9lvRruPwlU/Osm3nRbQVv7a7GzpT79zj8+19BW8HHVZv8S3yZziJPFNnd25Aih1xx0O9WYcHMOugTt0+WAgDQsn2WQeoaIQIKx8KnzRUhso7NSrHfxd7ZZh+9lj7ucxqgBLTF0rtn/O3TyH/bkmLbp5Vtb0zx+lORvz/MR1Wb/Et8KbLnjSK7e0dT5JBNDvo9LNwBXQe2qYb2EyIAQFF2WgapfkIEFI4ie3NFiKxjc8TSz9kM+hi09NHLaYASGFKO0T2Rv4v+aDSUctvaj/7dltdubqE/VCP/El+K7HmjyO6ebQq+MUf92q61dvPRVP5ahOkVAQCFsq3szurcQPF+SXOLDfpehMj6y/Ad0efHXdrm9jvCL5RaHws4DVACt5Tj9ED4N2Ze9O8yNW3LkpTb1n7071FeF52HfTho8/mYapV/fTRL8i8+YgpFdveeWPKHix9LzbXWT9Gn5evko6mEh5bjZxshAgAUZa5lkHpLiIDCaV8KZnsclzyKPLYC+IMM+uiyvI/HnAIoiWvKcdoX/s1A5N+daWLb2ly5R5Xzc3JaGlMg2cBHVKv866vZwsKMRaLI7p5t0dMTDvq0zcd+nY+lMkYtn+UiQgQAKNJvLuaByl5MzvE4LnkUeTZa+ujJoI/zwgLUqIZDlgLF9sj/H5Hm7gqcK80XPy4L87DXOf/6ao4S11HC4xxFdvfGLfljp4M+bVPUrORjqUXtwvy3DkIEACjSiOWig4EKKNawcn4u9DgueRR5tMUYzZfEWRn08VqYKgbVsF/0x/s/R/7/3ia33aFseyDm73cL87DXPf/6ar4S16+ExzmK7MXnj1UZ97dY9MLsbT6SWuRH034QIgBA0e7nfKEDoDmPlPOziy9pTr8Ma/OGDmSw/UWW9/DQ8vp1nB7IUY/oPwhN/vPrFrefNDXTvRl/Z+44nJxG619p3AWP+uVfX2lPUD0hPM5RZHdvwpI/ZmXc3wXRn9pewkdSGduFKRYBACXXbxmsugkRUKgHwuI+cVwXeWZZvgjuyqCPvdL6VDGrwi+HtzhFkJNdKc67dn78e5ewvXeRv5kXtI8yVRxZwcdSy/zrs23idh0QtJ7nkI0fOeYPcxf7mDAlX130WI6dfkIEACjaMctg1UuIgELdEX4Ei+O6yLND2bYpvmex6Oyg6HcGz094XbTQ2MUp4hVzF5d5uuWXNKYsei7Z/OCTRneK8+5hG9tPerIuuj5M9EfHnRwOtc2/PtPOszuExzmK7O49yDF/3BS3TyQiX7Z1jM4SIgBAmS8mTbtBiIBCDSjn526P4+K6yHNZ3N9N+E1aK1ZOfkG9xOnhlbPK8XI5h/63i9u5dJNy3e/wv/dF/t05Doda51+f7RHmji7r9yJk4x/JZz2wLqUPM61ZJx9F5Qxajp09hAgAULQVlsHqLiECCqXdhbPP47i4LvJoC5IezmD7Ky37fyThdZOF1veSzd30qIa9KY5514+9b7H03+7URdeVbUcfEX/I4VD7/OuzfUpcbxIe5yiyu7fNkj+ymAbMPAk4nLD9D0FbyMdQSa8tx84GQgQAKJq5W0BbcX2UEAGF0u5ePeFxXFwWeeZZtr08g/0/aOnjr5jXTBZfzDQhLErtl+EUx/w3ye4OwDiLRZ9CaVmb2z9k2b7534/h+Yn65l/f/a3E9QLhcY4iez7fPbUn+bK4G/mhJK/xQYG9useNtlbSb8fXQAAApGb7VZi7JYHiHFDOzesex8VlkUdbWOlTRvs/YNn/OTP+fnvky8UBTguvrJV0C46attXhfsxV+v0ng+3bFjQzi+Wx0Gn986/vtCc6yP3uUWTPx2lxNy1S0jn0RJLXukH52Z6+/0SIAABlcdsyaG0jREBhmJ81nssijzZFz7WM9v+DZf/NvOtLgzZLGnc2/s64f1THDklfZHc5H+nshD7HJJs7A20Lq27nUPAi//qOdViKRZE9H2Y8+STJTy4taXG7SQX2i4S88nZbxp1BQgQAKIsjlkHrECECCqMtNnjP47i4LPJ8Ura7K6P9n5D0hdOsF1xFtaxv4hjZUcB515fRttcIU2ORf3Ff+KGpSBTZ8x3bfiXE+nGT21oQtEcSf3fzZkJdCxcs404fIQIAlIVtMbN+QgQURns88q3HcXFV5PlL9Pkes5o+a0yaK7CbL4+dnA5ess1fO9nMXP1zHO/LzB+HRjI8LjvFzYKqqE7+hcgbJa4rCY9zFNnzZX44Siq035HGNGU2B2PGSHONdUaY8rRO7lrGnW5CBAAoCzMdgbb46RtCBBR6fiadm2Mex8VVkUdbkPRZhvt/S9IX2G+FxwH8dSzFcXImh/2Y+eNQ1tNXzLwWecmx71X+hf4DLOeCexTZ82eeYkqaQu9L0E6FfzO5qKUpnJv1R84G7fOMv/8pjTueWdy0fn5Yxh0WRQcAlMo7YbVuoKx+Keenr+emqyLPoORTxDR3zI9a3sOwuJ1jG9WiLYg4kNM+vI/0+dDxl2hTXFnEx+5V/vVdhxLTX4QnFxTZizv2j4fXPc1OpWe+p5rpZXqFO9fraonlGBghRACAsrlhGby6CBFQGB4f/1MdijxLw9z7XRpTfZgiiili9odf9PlxEzOZO8efhcfKr/Cfe3Lsf/JxbfNovosC+INw++YHqLV83ORfzyxXYvqO8OSCInvxNkrjpgYz3pg71cfCa6Tx8J/NuWCmkjkvjSlCKKzX3x7LmDNAiAAAZdNjGbz+JkRAYbR5CH2dg5AiD5C/w9K4w3yDo+2flsZCdesINfnXQ91KTO8SnlxQZAfK56plzDlEiAAAZbPUMnjdIURAYbQnTfZ7GhOKPABA/q2T/UpMbxCeXFBkB8rnpWXMWUOIAABl9EkZvEYJD1DKL97XPY0JRR4AIP/WyTUlpgcITy52ytTUJDMbgPyZ6YB+CzUKAEAF3RJ+JQbKaIfwCPlMFHkAgPxbJ9rUcDsIDwAP7bSMN4OECABQVrZ52Y8QIqAQi5Tz8rOnMaHIAwDk3zrRnihdTHgAeOiyMB87AKCi5on+OBaLLgHFGU84L8052+FhPCjyAAD5ty46lGtwpioB4Ku3lvFmKSECAJTZc2UQ+yV+FvOAMnimnJsbPIwHRR4AIP/WxXolns8IDwAPLbKMNe8JEQCg7E5ZBrMthAgoRL9yXvZ4GA+KPABA/q2LvUo8bxEeAOTFP9pFQgQAKLuVDGZAKR1QzstrHsaDIk/+lgTtpDSmDhuVxhQGE9JYF2AoaH1B65bG3MGdQdsWtOGg7Sd0qCnzdN/qoO0K2rGg3Qza0/DcyGIxtgtBu9/ka8x59zY8N78G7TT5txKuKvHsJTwAPDRoGWs2EiIAQBV8VAazD4QHKMQm5bx87GE8KPLkxxTMzcJTv1PEPa7tIISo2fnwKGg/Lce9OV9mtdFPV7id0SZeY4r+cet3nCD/lt4jJZ6bCQ8Az5jxbEzJi98IEQCgKs5bvjwtJ0RAIRebLIo2hSJPPuYH7eWM2I4E7bA07lifPDZNQfBBwmexiDCiRkzhfEfYzJMb5g72Ucn2BybTx4dwGxNNjhMTMfvxkfxbeixuDgBTtlnGmauECABQFWstg9pJQgQU4qVyXq7xLBYUefJxR/58mmmB8vcXhB+A4J89CXnoaIvbOzNjO83cEX8rZj8mMn6/5N9srVFi+ZLwAPDQdcs400WIAABV8kEZ1F4RHqAQ2pytBz2LBUUe9+KmKNqe4nWvIn//njDCE99izpf+Frbzl/x5V/NfTbzePH3ybsbrf5F/S61XWHMFAKK+KnnxC+EBAFTNacsXqGWECMjdbuWcHPAsFhR53Iu7IzbNtAVdkb+/SxjhiSHJZr2Mx9Laj1tRC2X6+jrPyb+lNqDEcjfhAeCZLssYc4EQAQCqZqkwZQxQNguUc3LEs1hQ5HHvs7RWZJfweDR/f50wwhPHYs6Xn01uY29CPtvVwv6si7z+Ivm31EaUWC4gPAA8Y5sqZjUhAgBU0RNlcHtHeIBCvFPOyxUexYEij3txCyhuSvnaybvg9xNGeGJHQi6anfL1ZpqXpMfjWz2PJl+/gfxbWsuVODLdFgDfmJs5fih58TUhAgBUVY/lS9QaQgTk7h/lnDzkURwo8rgXV2QfSvnayTtydxBGeCLpSaO0P0xdC8+52zHbONfC/swNX/uR/FtqB5U4XiE8ADyz0zK+HCJEAICqMr8kf1MGuUuECMhdt3JODnkUB4o87r1NiG1XitdOLpq6mDDCI+PS2lQva2VqWpf9Mdu42cK+TK7hcYL8W2p3lDjyIyUA39xTcqJZxLuTEAEAquysMtB9l/Tz8wLIxiyJv8N48uLTl3OSIo97lxNi+0UaCyvajlMKRPDNG2n+rjuTs820IGaqmHnSKMpn8QOqKVSYR+7nkn9LqyMct+NiOBHmUQDwhbm2/K2MLf8QIgBA1S21DHZ7CBGQu/vKObnVkxhQ5HFvrRLfF8LdRMBMd2POlRuW1xwP/+5I+P+3xWzjQZP7sSJ8XR/5t9S2KjG8T3gAeOakZWxZSYgAAHUwoAx2TwgPkLte5Zy86kkMKPLk47kSY1P442kmYMrNmPNkUPn7JUEbk+mLyS+R+KdHmmHufDd3xs919D7Jv9m4psSwl/AA8MxHJSc+IjwAgLpYa/kytYIQAbmaL8lPmHz1JAYUefKxwRLn24QI+J+4u/AeKn8/Offslsi/myXxU4Gl1SXT74wn/5bX14T4mfF9AeEB4JEtlnGlixABAOrkqTLoXSY8QO4eKefkZg/eP0We/AxYYn2YEAH/2Svx69fE2SnJ04LELaCa5qmR2dK4E/AD+bf0uoQ7NgFgkrbg6RvCAwCom83KwGcedZ5DiIBcHVDOyWsevH+KPPkxC1F9U2JtCoLMkwmIdCecHzOZa6YRadyxvDzmv8fd4ZzmzuYLks8PreTf9jFVDAA0LLOMKbsJEQCgjrS5eY8RHiBXpkgzkXA+jkr958qmyJOvnZZ4vyJEQOINCbNm/N2l8N9fStjOQ2l+UetN4d/dJP+WnhmfvyfEzozrcwkRAI9cUsaTd4QHAFBX2lxpnwgPkLtbyjm5p+bvnSJP/i5YYn6QEMFzcxPOjWWRv1kjjTvYzY+h8xK2MxSzjZ1Kv2Y7w9J44iSPubzJv+3Zo8TuFuEB4Nm4Oebx9xkAgOeeKIPgPsID5GqTcj4+rvl7p8hTjNtKzE2Rr4MQwWMdCefGtsjfvBH7wqRxP6DuVf5+ct2EvB6pJ/+6u5beRHgAeOT/27vfSLvLOADgj2T2IpGZSSZmejGZmCR7kd7MzExiZjKTMZNkZkyu+2L2JjN7kcRMLyYZk15kEpmZyYxkkkwkSTKRZHLNqPN0z9Xdb8/z7J7fTr9zfuf5fPi9uM45P/f3vb/n+9zz/T1/5gr58CvhAWDWbQmmc8E0+bbQJjfM8HUr8kxGXPbierBuJuSklvHaOXzt0PDnB21MOp84x7HMew8MX/9I/u2Fjf6PBvhX3Ky7tOfPNiECoAYXCp3hTuGBTr1RaI+nZvi6FXkm56mwuNRFKu7nhYfK/RHS092fXPbag9ZX35c4x9nE+54ZHH+FxU1U13R4jfJveycLcXtTeICKHC7kw8+FB4BaxNGxuQ0XvxYe6FQcBZIreMY1Dmd1AzVFnvGJM5TOjfiZfSG/ZAzU7MdEu4jtZWlJl89WcI5XEudojlSPm1/fHL72svzbC/Fv9mfIb1i+WoiASsSZkT8X+pFNQgRATU4UOsXtwgNT0x6PzOg1K/KMz95hzEYdCXsjEfc7wknlPk+0i09GLBxsS5zj08Z7lor278i/vXG0ELPjwgNU5K1CPjwjPADUJo7G+SVYUxKmwdrBsZBpj3GUyCxuRqnIMz7HQ7vlvvYn4r4gnFTuYiEvfbjCc6xLfPbmsteX1mG/PqH8Lv+O7pGQH7W5MOzHAWqwqlBHiLN61ggRADXaXfiCtUd4oFOnQl3rvCryjM+5YcxOjvi5NYm43xJOKvdJJifFWR5Pr/Acj4b08l/Rc2GxKBsLEevl394o7Z9yWniAihwp5MNDwgNAzXIjtr4Pszl6FqZVHAV3O+RHs6+asetV5Bl/Hr85hr/Dx8JJ5c5nctK7I56nOTvp7uB4IizuexB/3iX/9sajy/5uzSNuXLtOiIBKxL2ifsvkw2vCA0Dt4iaoucLeYeGBTtW0Nrsiz/gsn7L7/AifWxXqmDUBozgX0suBPDnieVJLi3wR2s06kX8nqzRq84TwABV5J+Rne9nsFABCfuOS+JT6ceGBzpRGh/w+Y+1RkWd87ob85oolr4T7C4nW0aR2ZxP5qM3mpJ9lcttl+bdXHh/2v6k43Rr22wA1WB/ye0jNCw8A/OdqpsM8JTTQqUMhX/iYpfaoyDMeqXXVV7oB6leNzx0XTgjvNdrFH6Hdw6cLibYZZ51MwwaZ8u/KlfZLsfYwUJPccmo3hAYA7hU38/oz0WnGEZLPCA906uvMP7GxPc7KVExFnvHYHtKzHrYWPhPXF/6g8Zkvg304IDrcaBvHWp6n2cbi6L8t8m+vbAr3zhRSVAJqtTWTCxfUCgAgbV+m87wkNNCp50K++HF1Rq5RkWc89oT8A5m47vOzy94bH6YeHBzfNd57JSxuyAiEsH9Z24htpe3Dp/lGO3tN/u2dq4UYbREeoCLfZnKhvXwAoOCjTAe6V2igU7M+RV2RZzzmlsUsbmK9sILYLh1x9tJRIYR77A7/Pah6mELq8oEL07aRvPz7YAcL8TktPEBFcps/XxQaACiLGzh9H9LriNoEFbqzOtMWl4qj63t+fYo84xGXpLjeuB9irn51+No3g+OvsFh8vz38OT5MjaNqVwkf3CdOe4/rsO9+yPNsGZ7ndfm3d9aH9BKKfw/75dVCBFRi3bAva+bCn0O7/UoAoDqbQ3o05BmhgU49H/JFkCs9vzZFHgD5dxpdDvlluF4QHqAi5zO58EWhAYCV25/5grFVaKBT8yFfCHm7x9elyAMg/06buUJc5t06QEV2ZHLhG0IDAKN7P5gmC9PgUsiPquvrgy9FHgD5d5psHfarqZhcctsAFYlLD/6SyIUfCg0AtPNISE+ZPSU00Km1g+OnzBf/W2FxvcS+UeQBkH+nRexHf83EI/a/1h4GanImkQuvBfv5AMBDiV8qfgiWjYFJi3sl5DZii//09m2GiSIPgPw7DWL/eT3kNxrf7JYBKrI9pB82rhUaAHh4GwbHb4mO9jGhgU7tDPmiyPmeXYsiD4D8Ow0uFGKxw+0CVCQOsGvO6vl9cGwSGgAYnzhyfSFYkw0m7UChGHC6R9ehyAMg/07a6UIcDrhVgMo0HzreGRwvCQsAjN+uxBeQvcICnTtWKArM9+QaFHkA5N9JmivEYM5tAlTm9UQufFVYAOD/sz/cv1blBmGBzh0vFAcO9+D3V+QBkH8n5a3C9Z9wiwCV2Tg4bjdy4UFhAYDuv5jcCHYah0mIo9YXMsfRKf/dFXkA5N9JOFLoO+fdHkBlVg+/z/dtwA4AzIyjjY74rJAAI1BkB5B/AZiss8FyWQAA0FuKPADyLwAAAAAtKfIAyL8AAAAAtKTIAyD/AgAAANCSIg+A/AsAAABAS4o8APIvAAAAAC0p8gDIvwAAAAC0pMgDIP8CAAAA0JIiD4D8CwAAAEBLijwA8i8APNA/g+AVV1JyZgoAAAMWdEVYdE1hdGhNTAA8bWF0aCB4bWxucz0iaHR0cDovL3d3dy53My5vcmcvMTk5OC9NYXRoL01hdGhNTCI+PG1zdHlsZSBtYXRoc2l6ZT0iMTZweCI+PG1zdWI+PG1pPlI8L21pPjxtaT5zPC9taT48L21zdWI+PG1vPiYjeEEwOzwvbW8+PG1vPj08L21vPjxtbz4mI3hBMDs8L21vPjxtc3ViPjxtaT5sb2c8L21pPjxtbj4yPC9tbj48L21zdWI+PG1mZW5jZWQ+PG1yb3c+PG1uPjE8L21uPjxtbz4mI3hBMDs8L21vPjxtbz4rPC9tbz48bWZyYWM+PG1yb3c+PG1vPiYjeEEwOzwvbW8+PG1mZW5jZWQ+PG1zdXA+PG1mZW5jZWQgY2xvc2U9InwiIG9wZW49InwiPjxtcm93Pjxtc3ViPjxtc3VwPjxtaT5oPC9taT48bWk+SDwvbWk+PC9tc3VwPjxtaT5zPC9taT48L21zdWI+PG1vPi48L21vPjxtc3ViPjxtaT53PC9taT48bWk+czwvbWk+PC9tc3ViPjwvbXJvdz48L21mZW5jZWQ+PG1uPjI8L21uPjwvbXN1cD48L21mZW5jZWQ+PC9tcm93Pjxtcm93PjxtZmVuY2VkPjxtc3VwPjxtZmVuY2VkIGNsb3NlPSJ8IiBvcGVuPSJ8Ij48bXJvdz48bXN1cD48bXN1Yj48bWk+aDwvbWk+PG1pPnM8L21pPjwvbXN1Yj48bWk+SDwvbWk+PC9tc3VwPjxtbz4uPC9tbz48bXN1Yj48bWk+dzwvbWk+PG1pPnc8L21pPjwvbXN1Yj48L21yb3c+PC9tZmVuY2VkPjxtbj4yPC9tbj48L21zdXA+PC9tZmVuY2VkPjxtbz4mI3hBMDs8L21vPjxtbz4rPC9tbz48bW8+JiN4QTA7PC9tbz48bXN1cD48bWk+JiN4M0MzOzwvbWk+PG1uPjI8L21uPjwvbXN1cD48L21yb3c+PC9tZnJhYz48L21yb3c+PC9tZmVuY2VkPjwvbXN0eWxlPjwvbWF0aD6Aj2fZAAAAAElFTkSuQmCC\&quot;,\&quot;slideId\&quot;:258,\&quot;accessibleText\&quot;:\&quot;R subscript s space equals space log subscript 2 open parentheses 1 space plus fraction numerator space open parentheses open vertical bar h to the power of H subscript s. w subscript s close vertical bar squared close parentheses over denominator open parentheses open vertical bar h subscript s to the power of H. w subscript w close vertical bar squared close parentheses space plus space sigma squared end fraction close parentheses\&quot;,\&quot;imageHeight\&quot;:38.895861148197596},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sup&gt;&lt;mfenced open=\\\&quot;|\\\&quot; close=\\\&quot;|\\\&quot;&gt;&lt;mrow&gt;&lt;msub&gt;&lt;msup&gt;&lt;mi&gt;h&lt;/mi&gt;&lt;mi&gt;H&lt;/mi&gt;&lt;/msup&gt;&lt;mi&gt;w&lt;/mi&gt;&lt;/msub&gt;&lt;mo&gt;.&lt;/mo&gt;&lt;msub&gt;&lt;mi&gt;w&lt;/mi&gt;&lt;mi&gt;w&lt;/mi&gt;&lt;/msub&gt;&lt;/mrow&gt;&lt;/mfenced&gt;&lt;mn&gt;2&lt;/mn&gt;&lt;/msup&gt;&lt;/mfenced&gt;&lt;/mrow&gt;&lt;msup&gt;&lt;mi&gt;&amp;#x3C3;&lt;/mi&gt;&lt;mn&gt;2&lt;/mn&gt;&lt;/msup&gt;&lt;/mfrac&gt;&lt;/mrow&gt;&lt;/mfenced&gt;&lt;/mstyle&gt;&lt;/math&gt;\&quot;,\&quot;base64Image\&quot;:\&quot;iVBORw0KGgoAAAANSUhEUgAABWcAAAFBCAYAAAAblB0kAAAACXBIWXMAAA7EAAAOxAGVKw4bAAAABGJhU0UAAADQRvdASgAATkRJREFUeNrt3QHkXeX/OPDHzMxMTGaSRJJJEkkmmZjJzMyYSTITk2QyMclMEkkySUySmRkzMzOJzGRmIplJEplkZsZkZmbG93+e/72f326f7nnOufeec+6597xePL7f6vM559z3eT7Pc573fc7zhAAAAFCP/xUUAPQL+gUAAAAwCAdAvwAAAAAG4QDoFwAAAACDcAD0CwAAAGAQDoB+AQAAADAIB0C/AAAAwLzYnxi4vmcQDsCM0i/823uJWOxXXQAAAJr3cWKg9o5BOAAzTL/wX3sS8fhIlQEAAGhOasbsPoNwAGacfmG4DxIx+UC1AQAAqN87iYHZJwbhAMwB/UK+zxJxeUvVAQAAqM/WxIDsiEE4AHNCv5B2JBGbrcIDAABQvReycidnIPZjVpYahAMwJ/QLabHPP58Tm/is8LwQAQAAVGd1Vq7lDML+zsrDBuEAzBH9Qrlng79z4nOt/98BAKjQvkUPXV8LCXTCkpA/O+ZumI/ZMQbhAOgXRvdC/1kg762aJUKU68tgQzUAYATvLXp4+DnM9ivMQHld2PjDIBwA/cJ43k7E6VPhyRXHUj8titf7wgIAlHngupmVx4QFOmFDYsB1yiAcgDmlXxjNqUSsNghPrkezcmNRvN4VFgBg0OtDHrC2CAt0wqqQv87s9TD768wahAOgX6jG6v6zwbBYXe0/UzDcliEx2yksAEC0eciDwkFhgc44lhiUbjUIB2CO6ReqGTsslGPCk3RwSMw2CwsAdNu6rNxZ9IDwa1aWCQ0YYBmEAzDn9AvjSX2xK9mYL64/e2lRvOJY7CWhAYBueiL897WkuAvr00IDnbAiK3/nDKz+ycoag3AA5px+YTxr+s8Kw2L2V/8Zg+Ge6o+5Fu/18aTQAEC3xPWg/hjyMLVXaKAzPk4MRue1LTAIB2DW+oW1WdmXlRP95/c40/Je6CX4bmXlQla+zcprWVnZ4HXtTcTtI1Ur6Z0hMfszzNc6/wBAwpKsnB3yQHBeaKAz4sz5+zkDqt8MwgHoiDb3CxtDL/H6vxFKTNp+lZVHGxpT/Jq4DjNB04aNx34MvaUPAIA5N2wh+tuhl6wBuuFEYmD3qkE4AB3Rxn4hvuF2PIyWlB32bP9WA9eaWrv+uOqVFBPow5aG+EpoAGC+vZ7z8PSu0EBnvJgYSP1oEA5Ah7StX3gkK7+HyRKzg+VQA9d8PnH+51WxpLdy4rZLaABgPsWNvu4M6fwvCg10ytnEIGqdQTgAHdKmfmF16K07+r+Ky5c1X/e6xLnPqmKFzg2JW1xP+FmhAYD5EjcHGLYBWFxz8mnhgc7o+gBKcnY6Xq4h2VBm05RbFZ3rmFsI+oUGnK2hrVwoO6d47etUs6S4Nu+9IXH7K/SWuAAA5sTRYCdVIIQfEoOnlwzCqclTobf24M+hNxto3ORC/ELxp/6xyuxI/k2/zk9yzrjZjaV/QL9Qt3eHnPvn/r+PyxEtG/jZ5aH3pdfe/s+Uacvi2qYP13j9LyXO/YNqVuhATuxOCg0AzIe8dWav9B/ugG54PjFwOm8QLjnboOfC8M0p88ovWdkext/BOu4o/koov+v531l5O5ixBPqFZqwJ/57pfz0rW0b4/di+lVmntu5JGdaeHV9MvuctabFbeABgtj0R8l/r3CI80ClHE4OmrrQHkrPt8lWJe/JpheeLyd1LBeeLSwCtdmugM9rQL3w+cL6rWXl8jGPEtwm+K/gsN0Lvy6q6bEmc+6iqVmhTTuziniFPCQ8AzK68b7C/FxrolEdD75XwvFn0BuGSs9PwRsH9OF7DOYsSwhvdFuiUafcLMam6sPRK/N/nJjhWfCOuaJmD9TV/nrzZn/EZ5DHVrdDpnPj9JDQAMJv2Jh6O1goPdMqBxEBtn0G45OyU7Anp9WUfr+Gc34b0rFmgW6bdL+ypuD9eG/K/jI3lvZo/z77EuQ+oboXiW4/3cuK3X3gAYPY69rwNUA4KD3RKfIXx75z2IA4AuvQKt+RsuxxJ3IuzNZ0ztSaiTTKhe6bdL/zYP89vobolB1JfQh2u+fOsDvnJxb9DvcsqzItPQ/6Xlk8LDwDMjnNhOju1Au2zOTFIO2YQLjk7Rb8l7sW7NZxvZUjPKFvnlkDnTLNfeGjgPFsrPO6GxOc50UBMTyTO/6oqV6pe3MiJ30XhAYDZ8GbigegD4YHOORWsr9mGQTj/trrgXtSx/M6OxPluuyXQSdPsF7b1z3Gp4uPG2al5X0Q1kZx9NRHPk6pcKXsTMXxbeACg3VaF/G9ar4XeRgFAt9qE+4k2wSB8tpKz8/TmQypRWtcmdceCWeRAe/qFg/1z7Kzh2HlvJhxtIKZL+s8YecsprVLtCi3Nyl85MbwZvAkJAK2W2oX6HeGBzknNpP/CILzVydllWdkUeq/3x8ThwrrBe+fkXqQSpV/VdM5/Eud8Q3MBnTTNfiG2O3Emax3rsJ7O+TyfNhTXLxIx3a3albIzEcOvhQcA2umZRAf+V7AAP3TRuWB9zbYMwvPEJOxLWdmelY+zcjzkz5aJZfOc3Ivric+4tYbzvVRw7x/VXEAnzetyNydzPs/2hs6/LjS/4eM8+j0Rx+eFBwDaJ5WEeUt4oHMsadDOQXh8iyG+VvpDVm6VuKbFr4MunYP78PwUPuNHiXNe1lxAZ81rcvZMmP4XUXlLG9wPljYo641E3bwgPADQLqnd2M2ahW7alWgXvjQIn9og/EwYLSE7j7ONPkh8xu9qOucviXN+rrmAzprX5OxPQz7LpYav4VAirjtVvdJSs2e3Cw8AtMevwVqzwL+dSLQLmwzCWzEIj1+cPRd6awDeK3F9++bkPqTe9Hi3hvM9UhDXjZoL6Kx5Tc7eHfJZml6zfEuwCWMVUl+2/xFMwgGAVkgtFh9fJ1omRNA58UE9L9l3r8MP8m0ehG8rcX0vzME9WBHyl9uIZW0N59wd0ssoGNhCd81jcvbhnLZudcPXsTTxLHJH2zvSM11qLXobrAFACzrrK4nOer8QQSdtSLQLpw3CWzsIT13bzTm5B6kk9J81nfOUvwdgRvuFqtrZL6Z0LacTsd2g+pX2XiKOfweJbgCYqjcTHXV8nelhIYJO+jg0+9q4QfjklhVc27y8Avp14jN+VcP5UjO3bJgJzGNydnE7G9vAR6d0LXsSsf1E9SstvnWS2kTUMnYAMCXxG9I/Gx7kArPhp0Tb8IxBeCsH4RsKrm1eNk/5O/EZt9Zwvk0FcX1KcwGdNm/J2Tg+uL7oM3w4xet5JhHbn1S/kXwabAANAK3zesHD5Fohgk6KMzDz1vS8ZRDe2kH4ewXX9ugcxH9tSK/9urSGc34Rml9GAdAvTMviTbji8mfLp3xNt3Nie7+mdn9ePV5QV3cJEQA071Kicz4rPNBZmxNtwwmD8NYOwlProv4+J/FPvd56pqZzesMEmNV+YRw/Lrr+9S24phOJ+G5WBT0rAMCsWl/wILlNiKCzrDc7e4Pw+Cri3cR1fTEn8T9d4h40WbZqLqDz5ik5u27RtX/Wkuvam4jvR6rgSF4pqK+bhAgAmvNdolO+Gqw5BF12JtgZedYG4S+H+U8iFm3M1XSpaxkFQL8wLb8MXPfFFrVxqYTiGVVwZKk3Qs4JDwA046mCh0jfQEO33QnWdpu1QfiBxDXF+7ZsDmL/amjXrNkfNBVAmJ/k7O6Ba44bgq1p0bUtDflr4d9RBUf2frDvCABM3ecFHfITQgSdlfry5pLwtHYQ/mOY/1kwBxOf8WAN51uZSAbE8p4/ByDMR3L2sdDb8HMh2flCC6/xciLGT6mGI3mkoH/7UogAoF7xm+cbic74RyGCTtueaB+OCE8rB+FLCwZZ++ck9r+HZtfI21Zwr5/x5wCE2U/OxqXMLg5c75aWXueRRIy3q4YjSy1xdzsry4UIAOqzs+AB8k0hgk5LzU58S3haOQjfWnBN6+Yg7o+G5td+/Tpxzuv+FIAW9wujGHyjbmeLr/PtRIw/Uw1HtqOg3u4WIgCoz9mCAe5KIYJOOxns4Dtrg/BUQv32nMT9zdD82q+pDVMO+1MAWtwvlPX6wHXubfm1bkrE+KRqOLL4peadREwvCBEA1OOxgodHDzbA9UQb4cubdg7CLyWu59icxP1E4jPuq+F8RRtnbvOnALS4XyjjpfAgOffhDMT5oUSMr6mGYzlcUHefFCIAqN7+gg7Yek3QbcsS7cMt4WnlIPzhMP+vJcb1EG8nPmMdG9fsTpzvfj9JANDGfqGMteHBHhSztPnTrUScl6mKI9tcUHc/FCIAqN6vIb2kgYca6LZ1iTbirPC0chBetGbcY3MQ8/WJz3ezpnOmZuqe92cAtLhfKBLX8L4aZnOjzx8ScX5JVRxZ/PIzlfD+Q4gAoFpPFzw4Hhci6LxUos8am+0chH+buJY/5yTmH4dml22Ig9XUOnwH/BkALe4XUtZk5Ur/uk7PYKxTr+HvUBUrf46I5TkhAoDqfFjQ8b4uRNB5qaVPPhCeVg7C/0pcy1dzEvOfE59xVw3ne7ngHq/zZwC0uF/IE5fBuRwevA2zdAZj/X7wxVnVthbU30+ECACqk1rSIK6ft0qIoPPMSJmtQfiTBdeydQ7ivTo0v2xD6stMay8Dbe4X8sR1sn/qX8+FMLsbfHrDp3oxSX8vEdffhQgAqlG06/SPQgRkziTaiQ3C07pB+Jsh/aXbOOuIx9cXP+8P4uOr/XdDLyH5XVbeCr1X/tsyEK9rLbwLodllFGivuCRU3BzuZOhtShdfB19e4/niFyp/9p/bJvVe/28kJl3+Cb3E1dNu6dz3C8Ms7z/rx2u5FGZ7QsaGRJzPqIpjO11Qh9cKEQBMbm9Bh7tPiIDwYIOQYcXs+vYNwo+F6r50e3Fg8J4q8ZXYR1ryGetYtiHOJrsfLAHUNXHmWNxMKH4ZEL+cWEjGDqsD22q6hjhL/Gb/HJsnPNbxkL/563a3e677hWF1+/v+dVzp17Oq2+hXGvw8KxNxvq4qju2dgjr8nhABwOS+L+hwnxciIOQnpe4LTSsH4akdlveXPEZ81fWbEp9rcYK2qRm0N0KzyzZsK/jsj/gTmBtxBt6p8CAhWrYcqul6joZqlpF5ruD642z4p9z+ue0XFjvVv4b45eujFR974e2NputT3rPKPVVxbEVvWZ4TIgCYzNKQngV0Q4iAzIpEO3FTeFo3CC9KwJTZtCrOlv0rjJaYWihvNfAZXwjpZRvqeL08lai+pPrPlVdDb4bsQolLd9wuUfd/qulaBs+xZ4JjbSrxGb52++eyX1hsIeEfZ5RWnUB9JvSWvjk/hc/1TyLWy1XHsf1Z0OeuECIAGF/RDpzWzwOidYl24qzwtG4Qnlqu5k6J34+v598N4yVmY/m+gc/4QWh+rfQrwY7VXRZnhH9WUPfvhWpnjq8YUu8mmZ0bl6C5X/AZrrrVc9kvDDrUP3dMZFb9hlxcu/ha//hvTuGznUvE+kXVcWzfhvnfZBQApuaLgo52lxABobfGYV47cUJ4WjcIT23eVvSl277w30RNTPYuvPIalzr4uuBz3pryAPzDGs5X9FqnTfG645eCuvBchef6dMjxj054zKK/37tu8Vz2CwsWvmCIX9S9XNEx4waT6/v19e7A8acxU/VkItabVcex7Siox18JEQCM71JBR/ukEAGZ1xLtxLfC06pBeJy1dy9xDbsTv3tg0c/GgfawVxWXh+LZg3WK15Sa/be+hnO+HdKzkZeo/p3xZkH931HReZ7NqeenJzxu3DTplzDZ7Hpmq1/Ia+PrLIemFO/DDfxtdtGagvv9qxABwPgP56lO1nqzwIJdwWyJWRmEbyi4hidyfm//ovb/lQk+6+2aP2NqY666EqWp2VgnVX1JivDvLzWqkJdAvVzBsVcnjn/RLZ67fiHaE5pLzJZd27wOXwVvBNblz4J7vkqIAKDawa31ZoFBB8N4MzENwpsfhH+UOP+fOb/z5qKfebzgHEtC85siDUrNjKojURo3z0zNRn5b1e+cP2p+fkqtG13VsiGrwvBkyxdu79z1CztDs4nZac6ifCtxXQdVx4kcKbjv24QIAEZXtKnFHiEC+lIbQbwmPK0ahJ8Po+3CPrh7e1zqZnWJczxe8DkP1/j54tqGt0OzM7l3FXxe6xh2z9FEfZh0Zmtc3/lWSO+MXpVhM+03ur1z1S9sC80mZmPZO8V4v564rm9Ux4m8UXDfPxciABjd2YIOdr0QAX3Hgh16Z2EQXrQW6+J79Ux4kAT6LZRLzJYZ7Ne5Q/e7odlNSeL6ukWvcm5S9Tsn9Yr4pBtqnSrRlqyo6HMsngV/I1g/eZ76hdg23QvNJmbvj9CX1CHVPx1VHSfyXMG9/1GIAGD0h/G7BQ9WHs6BMskCial2DMKjrQXt+sqBnx18pflK6K2jWdaXBZ/z+Zo+X9yk8mZobkmFmAA7U+K+fqzqd86mgjoxbnJq+8Dfa2rphJcrfB4cPO4nbu1c9Qs/hOZnzZ5q8d+m9cHrHT/eM34EgNEUffP5ixABA1IJqg3C04pBePRF4twXFv3sd+HBTLknRjzP76HZnd7jmq9xNu71ksmB70Pv1exxB4kPhd5ayn+G8gmJ+LrsegPTzlhdUB9eHeOY8cuTq/3fj0tPnQj1L6Ux+DwYE8KPu7Vz1y90zcZErM8Iz8SK3rx8QYgAoLzXw/TWCwRmT2r2zcvC05pB+K+Jc3848HPvhwfJmFdGPMcjBZ/xRIWf583+QHDc13Lj78WZtO+VONeLWTnej+H9MP6ssXjO+AVnXArkSX8Scy01g2zHGMdb2GX+Wuh9QfBtxccfZnCZEK98z2e/0DUvJmJ9Tngm9nVBfX5diABg9AFAXnlLiIABqRmLDwlPKwbha0K5dcTjwHUh+fj2GOcp2hzr3QYHgWVLmdlSO0L1r/f64mK+XQrlvgwp44WB393d/3cfhvo3bf0lPPiiZq1bOnf9QhetSsT6mvBMrGiCj03XAGAE3wWbmwDl/ZNoL5YLTysG4ankYlxqIL5uH1+bXnhV//iY5zlW8BmfVg3oiJOhmjeQ4t/mwqz3SwP/PrUz+qEKrv+lio9H+/qFLlqZiPUN4am03RhWzgoRAJR3u6BjXSlEwIBbifZimfC0YhB+JBQvNbAwEzUmaMed8ZzakMusJLokNbN7lE2RPgjD12tMbfBXxRIEC2tHxmfCR9zOuewXumhZIta3hKfW+Na17jwAzKWVBZ2qBxdgsTuJNsMGSO0YhF8L6aVqNoQHry+/OOY5ni/4fN+qAnTIO4m/hSsljxE341tYu/bIov+W2tjo9ITXPrij/Qdu5dz2C10kOVu/qwV1epUQAcBoD+R5u1wDDLprYNnqQfhToXj35L/7//+jCc7zXsF5tqoCdEhqKZG7JY+xsNnisNmrqXWkL09w3TF5tbC8ye9ZWepWzmW/IObj/12SdjJYHg8AJvZGQYd6WIiARSRn2z0I3x3SM/i+6P//38JkiZjvE+e5FyxxQbe8WvD3XvT3MPg8tm/If18S6pkBOLjR2Ea3cW77BTGXnK1L0WadbwgRABQ7GJrbaRuYD/cNLFs9CD+ROOevYfh6lqOKSd17ifN85/bTMY+G8TfHezj0NieKP/dHyP/SJG9JmftjXvMzA+25L+Pnu18Qc8nZuuwsqNNfCREAFCvaadtrqcAog0umPwi/XeLcX094jqJZgm+5/XTM0oK/iVcTv/vtwM9tSfzclcTxV4x4vXEm7uX+714PvQQx89sviHl1X2rwb1sL6vQxIQKAYhcLOtSXhQgYYXDJdAfhL5Q47z9h8kTM5wXneNTtp4NSmyVuz/mdV0L5GeenK3xe+yT4Ir4r/YKYS87W6emCOv2LEAFAsaIZVtYMBBazrEF7B+H7Spx3XwXnuZQ4/kW3no76O/F3sXPIzw9uxhXb1ScLjn88cfzNI1zn+oHfO+K2zX2/IOaWNahT0VsDt4UIANKWFHSmHlqAYWwI1t5B+PcF57yWleUTnuPhUH/yF2bRd4m/i4NDfn5wM65PSxz/m8Txd5S8xtX9diD+TkwmP+S2zX2/IObGOXW7U1CvlwgRAOR7sqAjvSJEwBCSs+0chBdt0lVV4nRHwTmedOvpqNRmfN8u+tm14cFbCDFZurLE8d9LHH9PyWscXBphvVs29/0CkrNNuBTG3xARADqvaEOX00IEDJGaIWF2xPQG4RsLzhfvWxWz5A4nznHJbafDjiT+No4v+tkLIb3kwTCvJ45/qMTv7x34+Y/drk70C123LBHrW8JTmVNh/A0RAaDzthd0pEeFCBjiVrBOdRsH4R8XnO+ris5zLXGOD912OuxQKPeF91sD//7nEY6/ZYJntpfCg5m61oXuTr/QdZKzzThSUK+3CxEA5NtV0JEeEiJgiH8S7cZy4ZnaIPxiwfmer+AcawvO8YLbToe9n/jbWEjCPrKoDR3l73J9GO9tp8F1Zm9m5TG3qjP9QtetTMT6hvBU5quCer1LiAAg36fBpi7A6K4n2g2by0xnEB4HoPcT57pc0XneSZzjultOx+1M/H3c7P/M8ZC/Dm2Zv/Nx/sbPDvzcFrepM/0CIawK6Q0yqcabBfX6oBABQL5vCjrS14UIGOKHRLvxsvBMZRC+reBcH1R0ntS6ckfccjrutcTfx+2sbA7/XgP60RGPvySM/or2R0GCpKv9AiG8mIj1OeGpzOsF9fobIQKAfEcLOtJtQgQMcSbRbmwQnqkMwoteKXyqgnPExNC9xDlec8vpuNSXJHFm+99h8vWZbyeOv9hgMvinrCx1izrVL5DeKPOM8DTS9tnHBAAKFO2suUmIgBHbDu3GdAbhvyfOc6mic7xc8HmKZgHGBPKLqgVzbHOJv/uFJUBWjnmOy4njrhj4uSdDbymFhfM96vZ0rl+g90ySF+uTwtNInMUaAAqcKehIzYADhjmWaDe2Ck/jg/BHCs7zYUXn2Z84x18Fv7sv2CWe+fdqKJecfXeCc5wOxcvKxCTtZc9zne4X6EnN6DSbszobCuq1WcoAkHA+2HUbGN23wavtbRqEF631VlVbfnbMQe7CjJq7oZrlFWCxOCv0y9D7kiDWs7gL+6GsPNHwdbxS4u/+SugtETKu1JJUm/s/M/gF2vuqRyf7BYr7R+ugVueJgnr9ixABQL4bBR3pSiEChjiYaDd2C0/jg/DUTObrFZ2jaL3Zt3N+75nQ26go/sxbqgQ1eCk8eH1/2CZZTc4aXVPi737SzVYPJY69I/Rm5S788wnVo7P9Aj1vJWJtg7zqrCyo1zeECADy/VPQkS4XImCIXYl24yvhaXwQfi1xjsMVnaNoRuArQ34nLrewsAGS10epQ6xjNwvqZkzQNjWDtihBcbmCc+xOHH/wi5rfgy/Zu9wv0JPaLHOX8FRmWUG9/keIACDf7YKOdJkQAUPsCPUnAw3Cy1lbcI4dFZ3n/RH7i1Wh9xpj/G+/Bkki6vFlKLfGa1PtUlGCYnPN7e9gIuRJ1aOz/QIPHG6gfySEpaH4SzIAIMddD4jAGFI7knuNttlB+DuJ498PvSRpFU4UfJbBNTQfDr2Nv+K/j7Man1AVqMnVUC45e6cFf/dVbYa3ucTnfVXV6HS/wAMnQ71fllCubt8VHgDIJzkLjGNdot04KzyNDsJTSdOLFX6WKwWfZWf/5+LyBn8MDMZeVg2o0b1QLjnb5NtAede0rqLjP1fwOW0Apl/ggXOJWL8oPI3VbclZAEiQnAXGsSLRbtwUnsYG4XG26p3E8T+u8LPcD+WTYAtliypAzW6WrIv3w79nd9dp2JJRpyo8/vLE57S2s36Bf0vtr2FvjebqtuQsAHhABGqQl6y7LzSNtbHrCo6/scLPciuUT8rGmYNb3X4a8G3JOvlDg9d0c8jfQ9Xrvw5rf+Maz5JN+gXKPavcE5pG67ZnQwDwgAjUILXW4yrhaaSN/SCkE6RVzhQsmwS7HixlQHNi0vNOiaTAcw1e0+VF5/+whnP8M+Tv7lHVQb/Av6ws6KtQtwFAJwrMtDOJtmOD8DTSxp5NHPtMxZ/l8f5gNvV5jmRltdtOw+LmV7dD/kZg2xq+ntMD54/rL9cxm/Vi+PfrwutUA/0C/7ExEefTwqNuA4BOFJh1hxNtxw7hmcs29rGsfJ2VG6GXEIoJsfNZ+Sgra91upuiJrBwKvS8Q7vb/N9bVJ6dwLQttY5y9XteGQ8eDtZ31CxTZkYjzYeFRtwFAJwrMuv2JtmO/8GhjoaM2h96yA9trPMeu0EtAS8zqF8j3fiLOB4RH3QYAnSgw68xI0cYCoF9oK2/4qNsAoBMF5tq6RNtxVni0sQDoF6bo+0ScbVypbgOAThSYecsSbcct4dHGAqBfmKJbiTgvEx51GwB0osA8uJ5oP1YKjzYWAP3CFDyUiPE14VG3AUAnCsyLk4n2Y5PwaGMB0C9MwaZEjE8Kj7oNADpRYF4cTLQfbwmPNhYA/cIUvJ2I8WfCo24DgE4UmBfbE+3HEeHRxgKgX5iCo4kYbxMedRsAdKLAvHgy0X5cFh5tLI2L6yzuzMq5rNzLyroKjrmq//e8ZsTfW52V41m5k5Vfs/KS24P6ql9oyOVEjJ8SHnUbAHSiwDy5k9N+3M/KUm2sNpZaxYTS5qx8EnoJrvuh+td3F5Yv2Tji711cdC1x5/Qn3DL1teP1Vb9Qv6VD6tZCuSM8nnkAQCcKzJsziTZkgzZWG0stToRe8qiojk268c1zA8faMsLvPZNzPV+6deprx+urfqF+ryTie0Z4PPMAgE4UmDcfJ9qQd7Wx2lhqEb/42NQvce3n8zl17NYE51gSeq93Lxzr9RF+9/Gc6/nLrVNfO15f9Qv1ezcR34+FxzMPAOhEgXmzOdGGnNDGamNpRHyN94+cerZmzGN+sOg4+0f8/XNDruWeW0XH66t+oX4nEvHdLDyeeQBAJwrMm2Uhf223Wx2PjTaWJn2QU8+2jHGsuNbm3UXH+XrEYzwSejMPrfeI+qpfaNLtYC18zzwAoBMFOuZioh15VhurjaURL+TUsz1jHOuHIcc5NsZxYsLrysAxzrtNdLy+6hfq9WwitheFxzMPAOhEgXn1SaId2dPhuGhjaVJcc/PekHp2eMTj7Mypr6fHvK4XB47xidtEx+urfqFeexKx1f545gEAnSgwtzYm2pFT2lhtLI0ZNot9lN3JV2flRk59/buCv4UX3CI6Xl/1C/U6lYjtRuHxzAMAOlFgXuXNgFrYUGWJNlYbSyMOh8nWfj7a/51vhhxn3PU3V/Z//ze3B/VVv1CjpYlnkTsdfhbxzAMAOlGgI1K7I2/SxmpjacTenLpWJimxof+z34d/v9o96nEW29H/3XfcHtRX/UKNtiTiekx4PPMAgE4UmHe7Em3Jl9pYbSyN2JpT19YW/N7yrPwZeruZP5mVFTnHWTPGNcXk2bWsLHN7UF/1CzU6lIjrTuHxzAMAOlFg3q3qD5SHtSXXtLHaWBrxUk5d21zwe5/2f+7jgX837O951DUbF3ZO3+vWoL7qF2p2LSem9/vPKHjmAQCdKDD3zibak3XaWG0stVueU9deS/xOTEjF5MXV0Ftvc8GtIcfZMuL1nMvKldBbCxLUV/1CXV5KxPSs8HjmAQCdKNAVuxPtyRfaWG0sjRi2Ic6BxM//EoYnxC4OOc7rI1zHa/3f2eqWoL7qF2p2MBHT3cLjmQcAdKJAV1jaQBvL9A17tffbnJ9d2JDp/JD/dmrIcT4seQ2rs3IjKz+4Haiv+oWaLQn5SxrcC5Y08MwDADpRoGNOJdqUjR2LhTaWafhuSF07MeTnHs/K7dD7QuXpIf/9yJDjfDNCO3A39DZrAvVVv1CnVxPxPCk8nnkAQCcKdM2WRJtyVBurjaV2x0O5NRcXkmKf5Rzn8yHHOV7i/G/2f/YDtwL1Vb8wpTq0UDYJj2ceANCJAl0TXy/8O+S/XrhaG6uNpVbfDqlrNxf9zML6mvFV4IdyjrNzyHG+Kzh3nNF4J/TWBQX1Vb9Qt9Vh+LrF/+s/iywRInUbAHSiQBcdSLQr+7Sx2lhq9emQunZn4L/H9Rev9//9G4njbBtynOuJn1+Rld9D7/Xwp9wG1Ff9QgP2JWJ5QHg88wCAThToqkdD/sZgV7Sx2lhqtSunvi3MIPum/88XCo4zbB3Hu4mfP9r/mXfcAtRX/UJDruTE8X7/WQR1GwB0okBnHU60Ldu0sdpYavNaTn2LMwXXD/zzswXHeTykk2aD9vT/2xnhR33VLzRkWyKOR4RH3QYAnSjQdc8l2pYLHYmBNpZpyNuU78Ws/NH//4dKHGdpznEeW/RzL4XeLLW4HujDwo/6ql9oyMVEHJ8VHnUbAHSiACF8n2hfXtLGQi025dS3hUTG7VB+Y767Q46zceC/rwm9JFf89+uFHvVVv9CQlxMx/F541G0A0IkC9KxLtC9ntbFQiw0F9W7/CMe6NuT3t/b/W3xd/Hz/330g7Kiv+oUGnUvEcJ3wqNsAoBMFeOBshwdQ2lim4YlEnbualeUjHOu7Icd4o//fDvX/+bSQo77qFxqU+uL3B+FRtwFAJwrwby8k2pgftbFQuZWJOrdrxGMdH3KMj7PyZv///5mVVUKO+qpfaNCFRPyeEx51G6Csp4UAnSjQIccT7cxmbSxUallOffttjGN9M+Q4l7JyL/TWAvVMi/qqX2jS5kTsjguPug2QEtc4iovRfxF6r+fYNAGd6PTFmRMfhXI7AAOTeaI/OM4bgC/RxkLtdW+cL0LeT9TfbcKM+qpfaHhM/VtO3O71nzVQtwH+5ZHQexXnWFbuDGmcNggROtGpeCgrB0JvBkX8jLdUA2jEgURbs08bC5W6v6iunR/zOK/n1N0DQoz6ql9o2N5E3D4UHnUbIIqv5GzJysGs/FqicZKcRSfarLimWdzx959Fn1FyFpoRN3X5K6etiX+Ha7SxUJnBiQEx8TXu69xbhtTbE8KL+qpfaNgj/WeFYTG7EkbbOI45q9tnSpx80hIbprv9xupmVs6F3iy8T7OyPStPuv8wNTEZu7n/93gh/PcbX8lZdKLtsCIrH/T70bykENCMVxPtzTwmfAzCmZbBPu/TCY6zflGdvdDvV0F91S80KbV2/Sbh6XbdjuuZxGTpnVB/kjZV/g699fJeVhegMTExe3/Cv13JWTwg1it+g/5eVm4UfEbJWWjW4dCdNSwNwpmWc/069muYbEbZyoH6+kuY/k73qK+zXl/1C6PblojXEeFRtwc9HHozWc+H6SZqL2flDXUCarewq+iPWfk6K5/0//fnIDmLTrQNf59xTaprJf8WJWehWXGwfDXn7/F6/7laGwuTWVhm65EKjvVH6M1aWymsqK/6hYat7j8bDIvV1eALI3U74cswelI1TrePSdXHw4Pdapf0H07jFO19/Z8pe7xLWXlG3YDaxL/PvGVF9gbJWXSi07A0K++G8klZyVmYng2Jv8lT2lgAPHvTfyYwnla3x7Ii5C9UPKzsH+HYa7NyuuRx41q1O9UPmIqfguQsOtGmxC9L3gm9ZX7GeetEcham49PE3+Xb2lgAPHt32juJOH0iPOp2GadC+Rmz43gtK/dKnmOPOgKN+yBIzqITrVtMyr4VHuz+HteBjssLxSVGPgvl3ziRnIXp/Q2fC/mTDF7UxgLg2buTXgj5Oa8fhUfdLqtscvbdCc7xaig/K2iLegKN2hokZ9GJ1u23/jXGtZ7jF5Grh/zMN0FyFtos/t3mLUXyd87ftTYWAP3CfD8b5K1Nf3UOng3U7SkMGIvK2gnPc6DkeeJO1Q+rK9CYMl+eSM6iE528D3y64GfWBMlZaLvns3In5L9ltlQbC4Bn706IG/uez4nN7f4zA+p2KfEB8n6JC/uronP9FcolaD9TV6AxG4LkLDrRtij6wlRyFqZvc+Jv9Jg2FgDP3p1wNHgjXN2uyCuhXLL0m4rO937J88VvGZapL9AIyVl0ou1RtNSQ5Cy0w5uJv9PPtbEAePaea58n4vKmqqNuj6rMRkCxbK3ofE+F8mvPblVfoBGSs+hE2+NkkJydhvh2z5c5ZbvwkCM16eADbSwAnr3n0v5ETN5XbdTtcfxQ4qLisgcrKjzn7VAuOXtQfYFGSM6iE20PydnpWJaI+ZfCQ8KHoZ7NdLWxAOgX2mdvIh4HVBl1exxxlsi9Ehf1Y8XnLZMQjuWE+gKNkJxFJ9oekrPTITnLJOIMmrs55T1tLACevefCvkR//4Hqom6Pa0solyTd3/DAc6GcUV+gEZKz6ETbQ3J2OiRnwSAcAP0C6nbjdfuLUC5J+mLDA0/JWWiW5Cw60faQnJ0OyVkwCAdAv4C63Xjd/r3EBd2s4bxnQrnk7En1BRohOYtOtD0kZ6dDchYMwgHQL6BuN1q3Hw3lEqTHajj3lZLn/kp9gUZIzqITbQ/J2emQnAWDcAD0C6jbjdbtN0O5BOnrFZ83bkJ2v+S5t6sv0AjJWXSi7SE5Ox2Ss2AQDoB+AXW70bp9IpRLkD5c8XlfLXne+zWcGxhOchadaHtIzk6H5CwYhAOgX0DdbqxuL8nK7RIXc6mGc38dyiVnv1dXoDFtTM7GpVfi7Pm4vElMVv3Rb7fuZuVe/3//ycqPobf8yruh+s0Lq/BKVj7tf4brWbkTel8+LVz/z/3r39f/2SWqY+cfECVnp0NyFgzCAdAvoG43VrdfDuUSpJ9UfN5V/cREmXObpQfNaUtydnVW3gu9L4b+N2a5FnrJ0CenGM+HsrI/K1fHuP7YRsZk7dbQWwaG7j0gSs5Oh+QsGIQDoF9A3W6sbn8YppMg/azkeS+oJ9CoaSdnY1L2YOjNiB127jjL9HJWfsjKb/1/LtOWHM3KEw3HMq7nfTMMX6rlSv8z/BrKrb0dP2dM1L2TlU1ZWamqSs4Gydm6SM6CQTgA+gXU7cbq9sVQbvZWla/XvlgyGRF/5mn1BBo1zeTs7tBLNg1LQMXZ+8/l/N7zWfkoKzdCcYJzXwMxjInT40POH5cy2BP+m1iN7evmrPwUxp8l3MWHJMlZydm6SM6CQTgA+gXU7UbqdnzdtkyS9GSF53wklH+99z11BBo3jeRsbItOh/wZr6tKHicmPcvMyj87wjFHFTcvHJZkjcszrC7x++8HyVkPiA9Izk6H5CwAAHTD1MeVO0oO7t+q6HyPh96rvGVfQQaa13RyNn5h82vOecad5Ro307pZ8Bl+65+7SjE5PCwxG2f0rhnhOPuC5OxMdKINkJydDslZAADohqmPK78tObivYp3GLaH4leOFckLdgKlpMjkbE5Z5X9h8POGx4xIIRQnaK2G0pGmRUznn2TPGsb4LkrOt70QbIDk7HZKzAADQDVMfV14rcRF/TniOp0oMLgfLR+rF3NgQql8/s63lZMfuWxXJ2RVZ+SXn+Ocr+izrQ/HSLXFzsSo213on5CfPlo1xvCdKXPsVnajkrK6mFpKzAABgXFn7uHJtKJd0+mqMYy9sbnMmlE9u/R3q3QGe5knOzu99q+Jv9WjI3whwbYWfp8wSAZMuoxLXkr2Vc+xjExz3UIlrf0UnKjlL5SRnAQDAuLL2ceW7oVzS6fPQm32WN/NraVaezsrWrOzvDyTvhPJJrTiwPBB6s+iYL5Kz83vfJk3OvpY49uEaPtMvJT7T9gmO/2niuLsnOO5TJa77a52o5CyVk5wFAADjytrHld+H0RNQ9/oDwVhu9/953GRWfJU4JohXqgdzS3J2fu/bJMnZ+Dd/PXHs52v4TC+U+EzXxmyPlvbbw7zjbp7w2s+G4rcOdKKSs1RLchYAAIwrax1XxmTCJInVcUp8VTmuI/l+qPaVZdpLcnZ+79skydkPQ31rXKeU2WBr/xjH3RHqnWW8q8R1r+loGyM5KzlbF8lZAAAwrqx1XLkpNJOwijO+4o7rW0IvIUy3SM7O730bN+EYly+5Fabziv76Ep/rRhh9865vQ73J2dUlrnurTlRylkpJzgIAgHFlrePKg6HcEgbxddy4NmScufV5PwlxPCsXQ7mE1Tb3uNMkZ+f3vo2bcHyr4Lg7av5sf5b4bLtGPOYvof7N0y4VnGN3R9sYyVnJ2bpIzgIAgHFlrePK30K5Wa954uy3Mpt+nXGPYebUmZw9X3DcdTV/to8nbPuGuVtwvFcruO6i2blf6UQlZ6mU5Gy1f4uKoiiKoihKt4tx5SKPlAzcvoLjfFPiGHGd2a6uhQiSs/+2qsRxl9X82V4q2W6VvY6lJY63pYLrLlp39uuO1lXJWclZyVnJWUVRFEVRFEVydubGlbtKBu6FCpIcZZK8QDeSs9tD8VIqdVsSime6xrK5ggTOQnmjguveLDkrOSs5KzkrOasoiqIoiqJIzs7HuPJYiRPfLHmsMus3/mbMApKzmS9akmT6rsTnO1BhcvZQBdf8QsE5PpEQkpzVPs1d+XqO/hYVRVEURVEUyVnjyr4lIb1T+kI5VvJ4H5S8CesC0PXk7OmWJJm+rLANjO4XHOu7Cq75oVD/7FzJWclZyVnJWclZRVEURVEURXK25mtfVzJor5c83mMlEhNdfuUWJGcf+LslSaY3Sny+CyMcr+gNgrh54pIJr3l5wTk2Ss5KzmqfJGclZxVFURRFURTJ2faPKw+UDNqjIxzz+xLHi8mJZQHocnL2XsExbzf0+TaX+Hz/jHC8MkvFvDLhNa8M6Q3MlkrOSs5qnyRnAQCA9o8rz5c46a8jHnN7KDfI2OV+w9wkP0ZNzi4pccy7DX2+Zyq+lp0ljvfFhNf8bOLYZ3WikrPaJ8lZAACg/ePKOPOqzBIEoyYRYtLlRonjnnO/YW6SH6MmZ8tsnPW/MPnr/2WsKHEd90Y83p1QnEBbOcE1b0sce6dOVHJW+yQ5CwAAtH9cua3kYGDzGMc+WPLYT7jnMBfJj7qSsysa+Hx1zOL9pMQx909wzXlt7JXQTEJbJzo9krOjt0+SswAAQCvHld+EcrPFxlm78NmSA40P3XOYi+THqMnZpSXbiA0NfcYy62SPIs6KLbPh2aNjXGtMvv6Vc8xtOlHJWU1WLVJfKH0pPAAAYFw5jqslTjjJ2oWXShz/b/ccWq+uDcHKLKuytSWN780xjvliKF7eYJzlXXbnHOuwqio5GyRn6yI5CwAAxpWVjivXhnKz1vZNcI53QrtmxgHjqSs5e6vEcfe2pPEdd43sV0NxgvbbEY4Xl4L5Z8gxvg+95JFOVHJWcrYekrMAAGBcWem4ck8olzh9YYJzrAq9ZRGKznHUfe+MLq0NeLJj922c5Oy5EsdtYjZomTVnj01w/NiOXis4/pmsrC44Tlwu5mpOjCRmG+5Ep0hydjokZwEAwLiy0nHl6VDPa7yLHQvl1rV9yL3vBMnZ+b1v4yRnj5Q47qUGPt+KUO/mXdHDWTkeipNqn2Xl5fAg2Rr/95WsfBX+uwxE/Pk3NSvT6USnSHJ2OiRnAQDAuLKycWXciKfMjNZjFZyrbDLubfe+EyRn5/e+jZOcfavEce+H8TYlHMUzJa5jc0Xn2pSV3yuoXyfCeJuJ6URnn+TsdEjOAgCAcWVl48pXSw7+d1Z0vr9LnOtn974TJGfn976Nk5x9tmQsN9f8+TaH4gRxlcsGPJWVu2PUqfil2pF+3JhiJzplkrPTITkLAADGlZWNKz8vmQioalbWRyXP94z7P/ckZ+f3vo27sd/VEsf+oubPtyvUsxnYMM9n5Xr/uDeyciD0ZtPuCL0NGOP6sXFW7Jl+ifXoYFa2ZWW5JqQdneiUSc5Oh+QsAAAYV1Y2rrxc4kS/Vvihngzlklmfu/9zT3J2fu/buMnZMl8WXa35831bcP63KjpPfGvhVniwEeIqTcJsdqJTJjk7HZKzAABgXFnJuPKRUC6xVPVMtR9LnDPOIluiDsw1ydn5vW/jJmfXloznyzV+vkuJ897JysoKzvH+wDH3aQpmtxNtAcnZ6ZCcBQAA48pKxpW7wnTWeCx73m3qALROncnZ6FyJ4x+t6bM9FOqd0b+sf+0Lx/tAdZrtTrQFJGenQ3IWAACMKysZVx4L09kdPQ5q7pQ49xl1AFqn7uTsupLt0mM1fLbUF0dx065J1t5ekZWzA8c7ryrNfifaApKz0yE5CwAAxpWVjCtvlTjJhZo+3NehXAJmjXoArVJ3cjY6HqazLvXZxPkOTHDcuETL98GbAXPXibaA5Ox0SM4CAIBx5cTjyvWh3NICdQ0y1pU8v/UYoV02hvqTs3E97JsF57gXehsMVuXpkN4UcZI3CIZtdPahqjTbnWhLnA6Ss9MgOQsAAMaVE48rD4ZyydEdNX7A30qc/69gYzBok80l/m43VnCeLSXO80OFnysvyXU7K89McNzUJmdxaYM9WdkUeksmLFW9ZqcTbYnfg+TsNEjOAgCAceVE48qYALgRprMZ2KB9Ja9ht7oArbG7xN/s1orO9XGJc71ZwXk2hfo2Jvy8ZDtXRYmziWMy+eesHMnKa6G31u00rO238Sey8kforTMery+u3RsThnHJnG/717hy1jrRloj39n4oXh7IF5zVk5wFAIBuqG1c+e4Ig/2tNX7ANSUGlrFcrXHwDoymzEaC+ys835GCc8Wk34sTHD8uoXA959jvVnD9J0Jzydm8+HzSYBsaZ01fCKMnlb8Kk2241mgn2hJvlozvK5qtyknOAgBAN9Qyrnw8FK/lWNUmOGWcLnkdh9QHmLqYyLxX4u/1YsXn/bbgfLFNWzfGceMXRHmvhb9d0bV/FKabnB1cIub5GuvGqlBuI7dUibN+32p7J9oSMdn+Z8m4/qDpqpzkLAAAdEPl48q4ec6VEQfLcUbZozV+yK0jXIvNwWB6Hg69NVLL/r1WvV71BwXni6/LvzPC8eKmZVfD8ETvpgqve3VWroV2JGjjcgIv11A3YtL+9wqvs6ov4+Y1ORu/VPhxxJjGhKHlDaojOQsAAN1Q2bgyrv33ST95Mc5AOSYr9vePU7U4WLwxwrXEmVlPqBvQiPj3GZcM+DiMNuN+MMkWX3OvaqOr+Hr2XwXnjEnCmKR9ZMjvx+uIXwh9l/O757LyWA1xjMe8ENqRoL1Z8WeMyec/a7jOKhJc85ScjTOTN/fjcnvMmMYvZw/0/yaXad4mIjkLAADdMNG48tmsnAzVz9iK6xfGVySPVvhBx9kw51L/Gt5RT6ByR/t/Y/cqbDtiQil+EfPNhNcWN0H6qN8WlZkpGpOiMRkb3wLIW+M6JnS3NxDX10K1M0zHLacr/Exna7zOndPsRKfspX7/HZPpd2uK793+8a81VP/nieQsAAB0w0Tjyk0NDPCr8vQE13BSPYHK3aqx3ajqbzYusxCXOvhjzOu417+WV6cQ34XlIeK1/xLKbYxYdXmugs8xbHPJn/v/Ps64HpyduTz0llTY2/+ZMtf4T/8+T6UTnbINDdeHNzR7I5GcBQCAbpj3jaYBKhG/4IkbeB0OvaUJYlLv7kCJ/xwTgsdC77Xu+OXV0ilcZ1wrdCExe73/zwueCr3X1mOS7LPQ2wTtRFbOZOVy6M06jknzO4s+27iJ3YMVfJbBJH78PFtG+P24REWZWcQf6URpIclZAADoBuNKgDnxQniwzExMqK6v4RwxYRQ3cIxrim4LvcRmXNJh2PIUlyY81+ByNHFjtcfHOMbKkL/+70KJSelxN7LSiVIXyVkAAOgG40qAORBnlA6ukbu34fPHzaQ+WdSB3J/geDGpurAOavzfSZZIiMsdFC1zMG4iWydKXSRnAQCgG4wrAWbc7kUN9w9TvJZ9i65l2ZjH2TNwjH0VXNfakF6e4T2dKC0T/3bu5pSDwgMAAHPDuBJghu1Z1GjfDr1lB6YlLg9wPUyenP2x//u/hfGXHFjs20Rnd1gnCgAAwBQYVwLMqNeHNNoftuC6ToXJljV4aODzbK3wujYkOrsTOlEAAACmwLgSYAY9Gx6syTpYHmnBtS0kZ38b8/e3hWo2FFsszsDNW9pAchYAAIBpMK4EmDExyfjrkAb7akuu7/f+9Xw95u8f7P/+zhqu7beczu6oThQAAIApMK4EmDE7cxrs71twbU8OXM/LYx7jjdCbybqkhus7nRO7T3WiAAAATIFxZUvENRZjwuVcVu5lZV0Fx1yVlctZWTPi763OyvGs3Am92XkvuT3QKhdyGuzrLbi2b/rX8ktLY3cyJ3bbdaIAAABMgXHllMQE6OasfBJ6CdnF6yB+VsE5Fl4N3jji711cdC23svKEWwatsCzkr5sayzNTvLZtA9exvqXxO5MTt0d1ogAAI1mblX2h98bTH6E3uSdONLrbH0PGCQXfZuW1rKwULgDjyrY40e+oigJ/csLzPDdwrC0j/N4zOdfzpVsHrfBcQdtxdkrXtaX/MD7JWrNN+GlIzCbZeEwnCgB0TZz8c6HEc9Bgic+JX4XxvxAHmGfGlQ3bkJVN/RJfoz2fE/hbE5xj8WZBr4/wu4/nXM9fbh20wjMlGu5vQz3rtQ4TZ0EcHDh3TH4ub3H87g6J116dKABAobhs3vEwWlJ2cbmdlbeEEsC4sk2Wht4rIMOCv2bMY36w6Dj7R/z9c2H4N53A9C0JD2aopsrPWXm2xutYkZX3snJt4Jy/hd6SLW31cE7bNsk160QBgC54JCu/h8kSs4PlkJACGFe2yQc5wd8yxrHi2rCLZ4aN+opx7Hj/WnSMO24TtMaRER584xqrr4ZqZtLGL5O2ht6mX3fCf5PBq1set21D4vOFThQAICk+4/0ZqkvMWjoPwLiydV7ICf6eMY71w5DjHBvjODFBe2XgGOfdJmiN+CXMnREffuPPxzWv40z6mGB9KfRmvy5ddOyl/X8f26X4BdHO0FsmIbYBeRuRHQ3tXspgwdfhv7NmJ133TCcKAMy7s6H6xOxC2Sm8AMaVbZD3mvLhEY+zM+cmnh7zul4cOMYnbhO0yo4aH5JHWTNs9wy1s9cXXf+HOlEAgKR3w/Dls97tjxeXDfxs/LL+5dBbz//nks+T/4Te0lMAXWZc2RIXw/DXkcuKr5rcyLmJf1dQQV5wi6B1YoL2bphOYja2T0/MUKy2LLr+K6Ga2b46UQBgXsU9UG4NPNdcD6MtvfdKKLdO7UdCDXSccWVLHB4S/Fsj/P7R/u98E4a/zjyOleHBJj9AOz2dlUuhuaRsnAWxcQbj9OOiz7FeJwoAkPT5wDPN1aw8PuaY8ruC56U4yWiJcAMdZlzZEntzbkCZTmpD/2e/D/9eimDU4yy28Nr0O24PtN6urPwR6knIxrVm40zZ9TMam3WLPs9nOlEAgKSYVF14Qyv+73MTHCu+rVS0zMF6IQc6zLiyJbbm3IC1JTq6uHNmTJ48GXob+Qw7zpoxrikme6+Ff68jBLTbpqwcD5MvdxDXwY4J2bfGbD/a5JeBzxWXkFmqEwUASNoz8Dyzr4LjrQ35m8vG8p6QAx1mXNkSL+XcgM0Fv/dp/+c+Hvh3wzq9UV9Dfrb/e3vdGphJcbb8hv6D7pHQ+7IlvjIWlzm5O1DiJgyXs3IyK1+H3gzcdWF+Xi3bHf69TlrViWadKAAwjxaWhPqtwufCbxPPTIeFHOgw48qWWJ5zA15L/E5MoMZEbFz/Z+XAv7815DhbRryec6G3Yc5StwaYUY8NtIcxKV3HxoY6UQBg3jw08CyztcLjbkg8M50QdqDDjCtb5N6QG3Ag8fMLr+ouTuBeHHKc10e4jtdq6IgBmrRkUVu4pabz6EQBgHmzrf8cc6mG57O8pQ0kZ4EuM65skWtDbsC3OT+7sIHY+SH/7dSQ43xY8hpWh96rzz+4HcAMG9xdeKdOFACgtIM1PkP9lvPMdFTYgQ4zrmyR70K5bxAfz8rt0PvW8ekh//3IkON8U/IaYmI3rkP5pNsBzKjXB9q+utfN1okCAPPmjf44tI49CE7nPDN9KuxAh6XGlPeFp1nHh9yEs0N+biGJ+1nOcT4fcpzjJc7/Zv9nP3ArgBkVN1e8E0Z7Y2ASd4PkLABAWSdznpm2Cw3QYakx5V3hadaw3StvLvqZhfVg4xIID+UcZ+eQ43xXcO44AzcmNH5xG4AZtTb0lmWJbd6XDZ1TchYAoLwzOc9MjwoN0GGSsy3y6ZCbcGfgv6/KyvX+v38jcZxtQ45zPfHzK7Lye/+GP+U2ADMoPtBf7bd3Rxo8r+QsAEB5Pw15XrokLEDHSc62yK6cG7Gw1s83/X++UHCcV0e8mUf7P/OOWwDMoDVZudJvx043fO5bBR3pErcHAOD/DPtie6+wAB22rGBMeUuImvVazo2IM1vXD/zzswXHeXyEJMGe/n87I/zADHo4K5fDgzW6lzZ8/psFHekytwgA4P+e2xY/K93LymqhATpsecGY8h8hataWnBvxYlb+6P//QyWOszTnOI8t+rm4cU7c9e1av6MEmCVx3e2FV+PiGwUrp3AN1ws60hVuEwDA/zds+b0vhAUwrk2OKW8IUbM25dyIi/3/vR3Kf6s47HWRjQP/Pb4GfK3/79cLPTBj4reLP4YH65StmtJ1fF/QkdrcAgCg5+vw31mznpWArnu2YEz5ixA1a0PBDdk/wrGuDfn9rf3/Fpc3ON//dx8IOzBj4tsBC0nRuNZs1a/CHcvKKyV/9kxBu+3LLwCA3hh08RtHHwoLwP+fSJkaU1qGtGFPJG5G3IV8+QjH+m7IMd7o/7dDYTob5wBU4dRAu1j1bIs3+8d+quTPnyzoSF91uwAA/rOE35URx7cA82pzwZjypBA1a2XiZuwa8VjHhxzj44HEw59heq8BA4zraL8NizMvnqr42M9k5U7ovVkw6vXklS1uGQDA/y1H5e0igH/bVjCmPCpEzVqWcyN+G+NY3ww5TlyXMa7rE9eufVq4gRmzMOs/7lb5fMXHjm3iwnIwb07Y1g6WHW4bANBx6xY9H30mJAD/5/WCMeU3QtS8YTdi8xjHeT9xY7cJMzBjPuu3X3Fm68sVHTN+IRZnbXwaHmyiGI8/yit2+ws60p1uHQDQcb+Ef292vVRIAP7PewVjyoNC1Lz7i27C+TGPk5d5PyDEwIw5UNBZVVkOjXhtbxQc7wu3DwDosN0Dz0VxWao1QgLwL18XjCl3CVHz7gzcgJioHXf5gS1DbugJ4QVmzJ7QXGI2lnUjXt/WguN96xYCAB31WFZuhQdvJ70gJAD/caxgTLldiJp3c+AGfDrBcdYvupkXsrJCeIEZsjM0m5j9dYxr3FhwTF+KAQBdtCT0ljCwSSpA2umCMeWrQtS8cwNJguUTHGflwI2Ma/ysElpghhTtWFlH2TvGda4pOOYFtxIA6KDPgzX4Acq4UjCmfFqImhcX+o2J2UcqONYfWTkeeolagFmxKSv3QrOJ2biMzOoxrnVJwXFvuZ0AQMcM7n+yVzgAku4WjCmXCBEATfshND9r9tQE13srpJO+OlMAoCteCg/2UflQOACSlgWTfQBgYmcLOtQnhAgA6IC1WbnRf/75UjgACr1UMJb8RYgAoFjR7pqbhAgAmHOPZuVq/9nniHAAlFK018oxIQKAYh8VdKhvCBEAMMfiBqkLG9qcFg6A0t4tGEt6CwEASthR0KF+IUQAwJx6OCuX+888camnpUICUNrhYKIPAEzs5YIO9aQQAQBz6KGs/NR/3rmQlZVCAjCS74Ml8gBgYkU7bP4mRADAnFmelR/7zzqXsrJKSABGdrtgLKltBYCSbiY61PtZWSJEAMCAuBzA1tBbuz5u+HKu/zxxJyt3Cwbro5T4HFL1jNa4dMHCbK+41uzqio8f4/GKKgLMuVUF7fdtIQKA8k4WdKzPCREAdN7zWfk0K7+G6pKvReXnGj7Hqf6xr2bl0YqP/Wb/2E+pLsCc21TQfp8VIgAo79OCjnWHEAFAJ8XX/98JzSZkB8tnFX+eo/3jXg/VJ1CfCb2Zw+dVG6AD9hS0318LEQCUt72gY/1CiACgU+Ka9PuyciNMJym7UDZX+JkO9Y/5T+jNAq7S01m51j/+m6oP0AFHC9rv14UIAMp7oqBj/U6IAKAz4lqyf4XpJmUX1ptdWtFn+qx/zDiz9eWKjhkT2OtD7w2kuwPHX64KAR1wuaANf0GIAGA0dxId6x3hAYC5Fzf5Oh6mn5RdKBcq+lwHGrzmQ6oR0AHxi7P7ibbwXrCpNACM7FTBYMPGFgAwv17Myt+hPYnZWD6u4HPtafia16lKQAdsKGgLrb0NAGPYX9DBbhciAJhLsY+/G0af1fpW6K21GmdHbczKzYH/fisrj035c+0MzSZmf1WVgI54t6A9/FyIAGB0m4LX9ACga94OoydlX8w51tqsXB/42R/D9F5r3Raan+m7V3UCOuJEQXu4TYgAYHRF6wZdFiIAmCujJGbjTNhdJY65ftHvfT2FzxW/cL4Xmt+8bLUqBXTEPwVt4iohAoDxnC8YdNh9GADmw44w2uv6T45w7M8W/f5HDX+2H0Lzs2ZPqVJAR6wNlngBgNp8XNDRbhUiAJh5L2TlTiiXdPw+KytHPP5DoTfT1vqDAPNnd0G/8ZUQAcD4inbd/EKIAGCmxVdN/wrlErNnsrJszPN8OuR4x0JvGSUAZtfxYEIPANQmbtqRWqPNurMAMNuKNnFZKGfDZInUpxLHXek2AMysW8FSeABQq5MFg7VHhAgAZtL2UC4x+3voLU0wqUshP0G7xO0AmDkvFvQf54QIACZXtIbQ60IEADNnRVb+DsWJ2Tgj6smKzvll4jwfuyUAM+dAQR+yT4gAYHKPFHS4x4QIAOZuQF3Hl7A7QvrV18fdFoCZcrGgD1krRABQf6cbd3f2KiIAzI64xuutUJyYPVXxeV8qON9+twZgZqwJxUviAAAVea+g490oRAAwM/aF4sRs/PL10YrPu7zgnN+5NQAz482CNt1yNQBQoccLOt5DQgQAM+OvUJycPVDTuYvWtwVgNpwpaNOfEyIAqNaFRMd7XXgAYCZsDMWJ2Zuht/RBHVLnvev2AMyE2EfcT7TnfwgRAFTv3YIB1XohAoDW+yZMb9bskiA5CzAP3ihozz8UIgCo3uqQ/nb0CyECgNa7XjCgjn39mprO/XDBuf9xewBmQtGSBk8KEQDU43RIvwK5RIgAoLWeC8WzZk/XeP5NBec+6xYBtF7RpJ0LQgQA9dlaMKjaJEQA0Fq7Q3Fy9rUaz/9esMEowKx7p6At3y1EAFCfODP2aqIjPiFEANBah0PxkgbLazz/qYLzb3WLAFrvp0Q7frvmfgQACL3F3fM643tZWSVEANBKRWsE/ljjuZf2nxNSzxAG9ADt9nRBP2IfEgBowGMhvcbQHiECgFa6WTCo/rzGc28rOPdhtweg9T4raMufFiIAaMaxRId8WXgAoJXuFAyqd9R47u8Kzv282wPQavENiBvBpo4A0AovFgywXhIiAGid+wX99ys1nffxgvN+59YAtN7OYHNoAGiVi4mO+YjwAEDrFCVnV9R03oMhvQmZ12AB2u9Coi3/XXgAoHmbCwZaa4QIAFrldkgnZ5fUcM64Vn1qI7CP3RaA1nuuoP/YJUQAMB2/JjroA8IDAK3yS8Hgug5HE+f7OfTWMASg3b5JtOV/hXq+3AMAStiR6KSvZ2WZEAFAa6Q29KwjObuh4DnhcbcEoPUeCellcd4RIgCYrt8SHfXbwgMArfFOSCdnq/xS9aHQm0017Dx3gs1DAWbFR4l+4+9g1iwATN22RGf9h/AAQGs8GdLJ2fUVnutUzjnuZmWjWwEwE+JGkTcT/cZuIQKAdvg50WG/LjwA0Bqp3bbfq+gcebOsbmXlFbcAYGbsCybiAMBMWJ/otC8LDwC0xquJPvuXCo7/bsjfMOYZ4QeYGXGpm+uJPmObEAFAu5xOdNzbhQcAZqLP3jLBcT/MOWZc4mCVsAPMlL2JvuKC8ABA+zwV8nfxNHsWANpjdeht4jKsz74Wejtzj+LhrJwZcqwbWXlDuAFmzrJ+f5CXnH1eiACgnT5NdOA7hAcAWiNuDpaXoL1ScuAdB+9xGYPFm8Xc6z8TmC0LMJtSa81+IzwA0F4rs3I15C8Yv0SIAKA14gza1BIHx7KyNfRmxi6ICdfNWTkYejNjF2/4FZOyjwgtwEyP6W7m9Av/LOoTAIAWei0xyHtHeACgdeImYecT/XeqxFmyMcEbly9YKpQAM++jRJv/tvAAwGz4LuSvY7dSeACglR7Lyu6sHMnKj6E3Q+puv9wJvZlU57JyNPQ2itkQvBUDME/imw+3c8ZyF4UHAGZrcJfXqX8oPAAAAK3zdch/S+Jp4QGA2fJOTsceZ988JjwAAACt8UzIX85gv/AAwGz6IadzPy40AAAArZG39vjPQgMAsyvOkM3b6fMV4QEAAJi6vE2d41J1TwkPAMy27Tkd/W/BJiIAAADTFDdsvpozZtstPAAwHw4HaxcBAAC0zWfBUnQAMPdWZOXXMHxzsCeEBwAAoHFPh+GJ2T+z8pDwAMB8iWsV3R7S8Z8TGgAAgMZdCsMn0DwrNAAwn3YEaxkBAABM23s5Y7NdQgMA823Ymkb/ZOVRoQEAAKhdfKvx7pBx2VdCAwDd8MOQB4EfhAUAAKB2F4eMx37MylKhAYBuWJWV34c8ELwtNAAAALXZN2Qc9kdWHhYaAOiWx7NyfdFDwZ3Qe8UGAACAaj0T/rucwY2sPCE0ANBNL2Tl1qKHg8vB6zQAAABVWp6V38J/J8e8JDQA0G0bw39fqzkoLAAAAJX5Ysi4a4uwAADRax4UAAAAarFlyHhrp7AAAIPeWvSwcDMrjwkLAADA2B7rj60Gx1p7hQUAGObdRQ8NPwXrzwIAAIwjjqV+XjTG+kBYAICU9xY9PHwtJAAAACM7FGYsMfv/AKVOSxyZ+ZNrAAACIXRFWHRNYXRoTUwAPG1hdGggeG1sbnM9Imh0dHA6Ly93d3cudzMub3JnLzE5OTgvTWF0aC9NYXRoTUwiPjxtc3R5bGUgbWF0aHNpemU9IjE2cHgiPjxtc3ViPjxtaT5SPC9taT48bWk+dzwvbWk+PC9tc3ViPjxtbz4mI3hBMDs8L21vPjxtbz49PC9tbz48bW8+JiN4QTA7PC9tbz48bXN1Yj48bWk+bG9nPC9taT48bW4+MjwvbW4+PC9tc3ViPjxtZmVuY2VkPjxtcm93Pjxtbj4xPC9tbj48bW8+JiN4QTA7PC9tbz48bW8+KzwvbW8+PG1mcmFjPjxtcm93Pjxtbz4mI3hBMDs8L21vPjxtZmVuY2VkPjxtc3VwPjxtZmVuY2VkIGNsb3NlPSJ8IiBvcGVuPSJ8Ij48bXJvdz48bXN1Yj48bXN1cD48bWk+aDwvbWk+PG1pPkg8L21pPjwvbXN1cD48bWk+dzwvbWk+PC9tc3ViPjxtbz4uPC9tbz48bXN1Yj48bWk+dzwvbWk+PG1pPnc8L21pPjwvbXN1Yj48L21yb3c+PC9tZmVuY2VkPjxtbj4yPC9tbj48L21zdXA+PC9tZmVuY2VkPjwvbXJvdz48bXN1cD48bWk+JiN4M0MzOzwvbWk+PG1uPjI8L21uPjwvbXN1cD48L21mcmFjPjwvbXJvdz48L21mZW5jZWQ+PC9tc3R5bGU+PC9tYXRoPuOw1eQAAAAASUVORK5CYII=\&quot;,\&quot;slideId\&quot;:258,\&quot;accessibleText\&quot;:\&quot;R subscript w space equals space log subscript 2 open parentheses 1 space plus fraction numerator space open parentheses open vertical bar h to the power of H subscript w. w subscript w close vertical bar squared close parentheses over denominator sigma squared end fraction close parentheses\&quot;,\&quot;imageHeight\&quot;:34.7027027027027},{\&quot;mathml\&quot;:\&quot;&lt;math style=\\\&quot;font-family:stix;font-size:16px;\\\&quot; xmlns=\\\&quot;http://www.w3.org/1998/Math/MathML\\\&quot;&gt;&lt;mstyle mathsize=\\\&quot;16px\\\&quot;&gt;&lt;msub&gt;&lt;mi&gt;R&lt;/mi&gt;&lt;mi&gt;s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row&gt;&lt;msub&gt;&lt;mi&gt;&amp;#x3B1;&lt;/mi&gt;&lt;mn&gt;1&lt;/mn&gt;&lt;/msub&gt;&lt;msup&gt;&lt;mfenced open=\\\&quot;|\\\&quot; close=\\\&quot;|\\\&quot;&gt;&lt;mrow&gt;&lt;msub&gt;&lt;msup&gt;&lt;mi&gt;h&lt;/mi&gt;&lt;mi&gt;H&lt;/mi&gt;&lt;/msup&gt;&lt;mi&gt;s&lt;/mi&gt;&lt;/msub&gt;&lt;mo&gt;.&lt;/mo&gt;&lt;msub&gt;&lt;mi&gt;w&lt;/mi&gt;&lt;mi&gt;s&lt;/mi&gt;&lt;/msub&gt;&lt;/mrow&gt;&lt;/mfenced&gt;&lt;mn&gt;2&lt;/mn&gt;&lt;/msup&gt;&lt;/mrow&gt;&lt;/mfenced&gt;&lt;/mrow&gt;&lt;mrow&gt;&lt;mfenced&gt;&lt;mrow&gt;&lt;msub&gt;&lt;mi&gt;&amp;#x3B1;&lt;/mi&gt;&lt;mn&gt;2&lt;/mn&gt;&lt;/msub&gt;&lt;msup&gt;&lt;mfenced open=\\\&quot;|\\\&quot; close=\\\&quot;|\\\&quot;&gt;&lt;mrow&gt;&lt;msup&gt;&lt;msub&gt;&lt;mi&gt;h&lt;/mi&gt;&lt;mi&gt;s&lt;/mi&gt;&lt;/msub&gt;&lt;mi&gt;H&lt;/mi&gt;&lt;/msup&gt;&lt;mo&gt;.&lt;/mo&gt;&lt;msub&gt;&lt;mi&gt;w&lt;/mi&gt;&lt;mi&gt;w&lt;/mi&gt;&lt;/msub&gt;&lt;/mrow&gt;&lt;/mfenced&gt;&lt;mn&gt;2&lt;/mn&gt;&lt;/msup&gt;&lt;/mrow&gt;&lt;/mfenced&gt;&lt;mo&gt;&amp;#xA0;&lt;/mo&gt;&lt;mo&gt;+&lt;/mo&gt;&lt;mo&gt;&amp;#xA0;&lt;/mo&gt;&lt;msup&gt;&lt;mi&gt;&amp;#x3C3;&lt;/mi&gt;&lt;mn&gt;2&lt;/mn&gt;&lt;/msup&gt;&lt;/mrow&gt;&lt;/mfrac&gt;&lt;/mrow&gt;&lt;/mfenced&gt;&lt;/mstyle&gt;&lt;/math&gt;\&quot;,\&quot;base64Image\&quot;:\&quot;iVBORw0KGgoAAAANSUhEUgAABeQAAAFJCAYAAAD69S1LAAAACXBIWXMAAA7EAAAOxAGVKw4bAAAABGJhU0UAAAC/m/o8gwAAasFJREFUeNrs3Q+kFdvbwPHHcRzJEUmSJI4kuRJJkiSS5MgRSZIrkSS5ErmSJJEkSSLJkeSQJLkSSZIkkiRJJLmSRHIkxxH3nee3Z7/tdrPWmr1nrdnz5/thvL/3dvbM7GdmP2vmmTVriQAAAAAA8NN/lgUAyHEAAAAAAACAJxSrAJDjAAAAAAAAgBxQrAJAjgMAAAAAAAByQLEKADkOAAAAAAAAyAHFKgDkOAAAAAAAACAHFKsAkOMAAAAAAACAHFCsAkCOAwAAAAAAyOCIJBcf9hMatKFYBYAcVy37Dd/3CKcDAAAAAAD+HTfciO8lNEhAQR4AOa569hi+8wlOCQAAAAAA/DlquAH/i9DAgII8AHJcNdFTHgAAAACAgP4y3HgfJTSwoCAPgBxXXTyoBwAAAAAggC2GG+5LhAYOFOQBkOOqbdTw/TdzegAAAAAA0LkV0fI94Ub7frT0Ex44UKwCQI6rtr74mqD9+09Ey3JOEQAAAAAA0psVLR8TbrLfR8sMwoMUKFYBIMdV38z42qA9Bh/jawkAAABUzIG2C7+LhAQAMtMeb48Sbq4no2UJ4UFKFKsAkOPqYWl8jdAeh4ecJii5i23n9EFCAgCouz1tjePLaJlCWAAgs1OSXGDYTWjQAYpVAMhx9bHPEIvjnCooMa0vvBQmLgYA4H+2y+/jFC4gLACQ2SrDDfUdQoMOUawCQI6rl7uGeKzkdEGJaZ3hW9s5vYOwAADqZljotQkAIQxK8jiwX4RxYNE5ilUAyHH1Mju+ZmiPx7v4GgMoq50J5/UIYQEA1MWKaPne1hD+Q1gAwIuzklxYoBcQukGxCgA5rn52GGJyllMGJXdTfn9Ln7c/AACVNxQtn4RemwAQwhLDDTQTsqFbFKsAkOPq6b4hLssIDUpshiTXI4YIDQCgqqZHy5uEi7pNhAYAvHiekGN/RMsiQoMuUawCQI7Lj04+uTVaLkfL02gZj5bJeNH/rUXy89GyIVr6Au/Lovgaoj0uzzltUHIbE85rrVNMJzQAgCq6ndDw3SQsAODFLkNB4TShQQYU5AGQ48LTQvwR+X3SSdvyr4Sfg+uMYds7OXVQcmMJ5/U9wgIAqJoTwgSDABCKTrL20ZBnZxAeZEBBHgA5LqzFkvwWcdpFe83PDLRvMyR5gtePwgSvKLekoWvoyAIAqJRNhovH3YQGALw4bMizfxMaZERBHgA5Lpzl0fJVui/GN5f30TI70D4eMmzzMKcPSm674dzeSmgAAGU3XxrjHbY3co8IDQB4Md2QZ7X32hTCg4woyPu1NP5tTkj3hTf97FPHdvql0eO22+3oeNVHOFwgxwU1V5J76Ha7vAjU7k8x7Kdee0zjFELJ3Us4t3XoqAWEBgBQVgPCBIMAENoRw435QUIDDyjIh6NDTPwZLW/FXWj7EC37omVOF9vRosJRSVfoPx4tSyT8ZJEAOa7RQal1ezrf1pb4d97Xcj+lQ9rom8UPU/yOTwXa14OG7fHgDmU3X5InL34pdGwBAJTUKWGCQQAIaaokv+r+Jf43ICsK8uEtdcRZi3bTPWznkGM7qzgUIMflluN2y69vtK1M+bnV0hiexrTPWlgcyvF64yvXG6iAE4bf01lCAwAom9WGRk0vOHm1EQD82G/ItccIDTyhIB/egCXG+tr8HE/b2WDZzlUOA8hxueU4/c1/iLehQ8HM7fDz+nbNS8m/l/wxw/b2cxqh5Ka2/Cbbl3WEBwBQFoPR8q+hQdtDeADAm3eS3DtuNqGBJxTkw5trifEZj9vZYtnOGg4DyHG55bjW3vFrM+SNccN+vwu037MleWiP95xGqADTBK9aqJ9OeAAAZXBRzBMNAQD8GDbk2jFCA48oyIc3Yonxao/bOSPmXvgAOS6/HPckXv9oxvXYhqGaEWjfxwzbG+ZUQgU8M5zflwkNAKDo1lguDNcTHgDw5o4wDjTCoyAf3nFDfL+L38lVTYUGHuKBHJdfjhuK1z0p2Yej0qL7j5zvu0zDkt7mVEIFrLLkgw2EBwBQVDoe4ltDA/aA8ACAN6YhLt4SGnhW9IK8FqyXR8uOaLkSLTtLGOMHhvhe97iNWZbjuIvTHOS43HLcLvE7HJUpf4wEjFnS/Z4+GJjD6YQKMHV40aGgphAeAEARHbFc0C4nPADgjek19cOEBp4VqSCvc9RoDzUtuutQDzrsw2TbPp0sWXz7xdzDdbfH7djGj5/PaQ5yXG457lq87iFP6zMNFRqyIH+YaxBU2GJLTjhOeAAARaMXlROGhusW4QEAr14a8u0QoYFnvSrI6+Rq2oNUh1PRHqDfHPtS1uHxbOPHL/S4HdO4z+84xUGOyzXH6QSRdzyub08PcuE8wzZfcTqhIq4bznF9gL6A8AAAiuSW5WJ2CeEBAG9MPXceExoE0KuC/H9dLNpbvq9k8T1r+C7vPW/nk2E7o5ziIMflmuP0TZ95Hte33bDvswLH7RH3faiwhZa8cJfwAACKwjb5yR3CAwBeHTXk2wOEBgEUYcganbhQx4h/79ifMt4kvzB8l8set7HUErNNnOIgx5V64uqdCfv9OYft7jfE7BinFCriujDBKwCgpDeTuqwgPADg1SthuBrkp0jFKp3M+Idlfw6WLLa2iVY3e9zOATG/ej+dUxzkuFIX5E8m7PeVHLZrGrbmNacUKsI2ljzDMwEAem6bpaF6RHgAwKsFhnz7nNAgkKIVq8Yt+7OsZLG1TbTqs1B+z7CNJ5zeQOkL8knzQ2zMadumTlmMsY2quGPJDzsJDwCgV3Sc1jeWRmqYEAGAV38Z8u1xQoNAilSs0usOUw/58RLG1jTR6jOP2+i3xOwEpzdQ+oL887Z9/iD5zaVx3BC3vzitUBG2oXnfS/nmrQEAVMQuSwP1hvAAgHe3DTl3DaFBIEUqVi237MtYCWP70fBdTnrcxoglZus4vYFSF+Snyu8P3P7OcftrDHH7h9MKFfLMkiP2Eh4AQN70afBbGicAyI32dJ1MyLffhR46CKdIxap9ln3ZVbK4LpR8CuXnDNuYJG8AhctxnWof9koncx3M+X5wgvyCitsp9JIHABSIbez4b9EyhRABgFfrDTn3BqFBQEUqVt2w7Mu8ksXV9HDBdyHrtdCDFShLjuvUTel9h6ibwhs4qDbtEPPZkif2ECIAQJ5eWhqls4QHALw7asi5BwgNAipKsUqL1N8N+/G2hHE1FbF8FsrnWo4deQMoVo7r5vfdOlxNryZ3P2iI3RFOLVTICUueeE14AAB5Weu4eF1EiADAuzuGnLuK0CCgohSrVlr241LJYqoPFyYdsQ29LOXUBgqV4zp1qmU/tTD/R4/2Y7Uhdnc4tVAh8xy5YpgQAQDycMfSGD0mPADgHeO0oleKUqw6ZNmPTSWL6RrpbTH+C6c1ULgc14m5bdcEvXzjRa9BfiTEboJTCxVzz5Ir7hMeAEBoCxwXrrsIEQB4t8SQcx8RGgRWlGKV6UZYC0HTShbTo9LbgvwYpzVQuBzXidYhr24VYH8eCm/ioPq2OPLFQkIEAAjptKUR0p6aTOYKAP6ZJtK+RGgQWBGKVf1iHuLlSQljaipe+SyUL7cct+2c1kChclwnNsuvY1cX4YHkRUP8tnF6oUL0WuSrMI8eAKBHjZBthvErhAgAghg15N2thAaBFaFYtd6yDydKFs+pkjy8g++3DG1D/MzhtAYKlePSmtNyL/YpWoYKsl90GkBdXLDki2/RMkCIAAAhbHdctK4nRAAQhKlH7TJCg8CKUKw6YdmHdSWL5ybLd/FZXDMN8fOGUxooXI5Lo6/lWmC8YO2/6Y0cxtVG1axy5IwdhAgAEMJdsU8QxsSCABBG0oSuP8i7yEERilVPxDxUXtl+A+cN3+Wdx23Yhvg5zykNFC7HdZI79LddtAeRTOyKOvkgTO4KAMjRbDG/Yq3LRUIEAEHMM+TdV4QGOeh1sWrQcv1xu4TxfGP4LqMet7HBcsxGOKWBQuW4NPa17NOmkuU2hshC1Zx25I15hAgA4NN+R8OzjhABQBAjEn4CSMCk18Uq2xAvB0oWyzmW77I5h2KBPtiYwikNFCrHdZIDdxU4jjcMMRzmFEPFuIatOUiIAAA+PRX7BCYMmwAAYewx5N5ThAY56HWx6pxl+0tLFssdlu8yw+N2nhu28YjTGShcjrPRDk/N4aeOFDyOpwwx3Msphgr6aMkbzwgPAMCXIcfFKr00ASCcy4bcu4XQ/I8+ENaixUlp9ND7FC3fpVHE0P+rQ/tclcbE5PQO7lyvi1WvxTx3TSd06L3D0ihKN8+Pt9FyVvJ7vXzM8F2ee9zGDMvxOsbpnLs/pPEmx8P4nNsfYBvL4t9JlvN4OD4PdczvD/FvpS6dbYpakF8hjclb/4vzVNFtF4Y1RX1cdOSOBYQIAOCDa7iarYQIAIIxvQa+oeZxWSKNSe6+Odqo1uWrNApN/SnW/Y9lqdMwbb0sVs2S7J0Bpkmj5+akZV1a9Fqdw/f5Ytj+GY/b2GL5nqsFIemQRBvjHHPNcLxfeN6mFs1fZmwTTMOi3STH9czCaPks5er4ZJq74gapARU0IgxbAwDIwX1LY6PjkU4nRAAQzDtD/p1V03joMCX3EuKhvTr1AfLc+O+0N7yOy5005Jq+Tjzbso0rlnbv32gZqFG8e1msshWXd6b4/Or4eKV5WKPFrxkBv8sSy7Z9jrE8atiGvhXA8IL+6WSbT6TRszzNefbDc/44JNkn+3ws9e50U7SCvLZhzeEwbpfod2t6gPqeNIEK0o4dtgf9DwkRACCrafHNg6mxYTxSAAgr6YL/Rw3joMVSU7FRX+efavnshYTPvJPkhxqzHe3e7prFvZfFKtuDkbmOz+5zHMek5XDA72J623BS3G9sdOKD0Es1TzovwLl40TyjPeNdb+34esNGh5T83rLeP7tczwvLvt4hx+VqpjSG0mreY/kYZk2HzliSw773GXLuBGkCFXXHkT9mECIAQBZbHA0N45ECQDhTxc/42WW3VpILjVqM2pxyHQ8TPn8/4e+OWNq8N1K/Xsa9LFaZJk176/jcaemsEJ9Hj7bbhm3e97iNhZbvto90mht9WPTJcix8TXLZXgzqdpxx28TJ38lxudE3jpsTMr8Uf28gP5X8JoQdN8RxgLSACjogDOsLAAho1NHQrCFEABDMKkPuvVujGJh6Fmsv1E7GxF4k7qFPtKfyJ26uftGrYtUCy3ZtkwS2vw1xPT5P+uLje0LyLz7aXm33WSjbY/lui0inubIVai57WP9Wj+udZcl7k+S4XGhP+Adif3urG/rWj/Zaz2vi6ruGOK4kJaCCljryxxghAgBk8dHSyEwK45ECQEjDhvx7vSbf/6yYx2HuZtiHpLHn37T8+w5Lm/eipudgr4pVuyzb3ZTifNFxi5OKQH2O65oQ1lq2ucrjdq4btvGJVJq7ORJuuMfphuvzLO3CCknu3TxOjgtOc9Kdlt/qkKf1Nt9yvp1jLE05aJiUgIr6Lva5aQAA6MoCx0XqXUIEAEFtNeTf0Rp891OW9mdPl+s0FXmXx//+TMKP+1w2vSpWmQo7+jBmWsLft05uqQ9epnfxnUIVH0298n1OtNpnKQxcFvTCW8PxyDqm9nkJM/zRioRzqA5zD/S6IH813tZXafS4zWIgbqta33DemGMsTW9WM3QHquq6I4fwdhoAoCs7HQ3MUUIEAEGZhqA4XeP252qG9c41rPOgNHpTM4H573pVrDKNRfw44W+3tJ0ftiL3gOX73Av0XZ5K+IlWVwlDLRWNbVLimV2uc4VlnT7mFmlvc/4mxwV1Vrqb7yLt8kHyfZv5pDCHBeplv+M3uJsQAQC6cdXRwPD6IQCEdcGQf/+s8Hf+Q8zjbeswJNMyrv9bwnq1cDZmae9W1Pgc7EWxapllmyfa/naJ/OzVezHFupdb1n0pwHeZJflMtGqbjHiWoBdsY/pv6GJ9Wlh9KWGHXOqX+vXu7FVB/oiELcb3ovOUadi386QDVNRqYRx5AEAA7y2Ni74yPoUQAUBQph6Wmyv6fbX38itL27PewzaSxpF/GrdrSdu8VfNzsBfFKluPs9ahg6a3XKukfXNir+Tbk3y35DMM0gvJdxgeuG3wfK4dajmmpvUOZNznvra8SI4LY6+EL8brMi/nWNZ5mD3UU5/l+lGXfwkRAKBTMxwXeK8JEQAEd82QgzdW9Pvaegze9LSNMemsoPFHzc/BXhSrbku6yeTvys85bfpTrts23muI3sDPLdtb7Wkbw5ZtfCSNFvJa+mSH69KJPptvgtiGJ1qQcZ8XSfa5Oshxdlsln2L8nR7EcqNhX66RDlBhTxy/xZmECADQiRFHw3KFEAFAcLckXE/xotHx3SfE/FbWfE/buSTpCxpXOQVzL1Zpwd00ZNE/LX/X7EWvb1RM62DdpolPvwX4Lnsc8dvhYRsLpVF0tw1jMp3TuGdMOa3TYQzuyM9hlfok3FtEzZ7bn6U+b8LmmeP6JZ9i/H/xvVze1kvYB+pAEY0W8LcIACixo46GZS8hAoDg7kjYnrVluaG56HE75yRdMcPnQ4Ayy7sgv8ayvQPx3zTnGdBJLIc6WLetZ/F1j99BHy6dSHGOfYm/08IutrE4vlb7lmI7OpzNtni/kK9nhmNyt4N1NHtU61A1zZ6WpgdLmzLub3MC4sPkuFwmda0aU/6+TWhQYdsdeeQ4IQIAdOKGo2HZQIgAIDjTeOrzKvY9tVBoG4NzocdtpR279xyn3//kXayydQhYKr/OM9Dp0E2HJGxHA+21Py7d9WbVntSPHOvXCWzfirnXddrtvBPmAer19fSXlJ/Xtxuab0AcbPnvr8X/hN8r5Wfv+EFyHAX5Lsw2xPEtoUGFrXTkkRuECADQiY+OhoUbOQAI74shB0+t2Pc8aWlvfPesOyDpipZzOP3+J+9i1UOxFzCbPc/PdLHue5Lv+PHARTG/gZPGefk5d1Pr/Amm4czOZNjXR/E69pPjKMh3adAQx8+EBhXWL/ZOJZz/AIDUBhwXp+OECAByYeptO1Ch79gX36zk9UbWRXEX5Hm9+Ke8x1c23dTqmNtL4//9UtJP4ppm3Z84zAjENo/ADMdnV1jyoGly6tEu93OTJBf+yXHwcQ/JvSOq7r3QmREA4MFaR4PCxDwAkA/TOMFVKphstLQ3IQqlNx1t3FdxF8rqJM9ilW1CeZ0AVQvxWlRf3MW6N1jWPcphRiBbLOfdWsvn+uLz3fSWkOnBYjdzIWiv5g9S3QnDi5Tjqo6CPOrKNdzvekIEAEjDNTHJRUIEALmYqEGR4EqO7Y0Wub472rjDnHa/yLNYdcayrQvx/z3a5bpPW9a9icOMQNZbzrsRy+ea8x3o5MVJk0vvM6zzXhf7eFbq3eGGgnz4eE4QFlTcOUcu2U6IAACdXJiblp2ECAByUYeCvG0SzI2et7XG0b7p/Cm8VvyrPItVzw3b0aKkPkh5m+H4PBXzWN4cc4QyVzov0AzJzweHJw1/s1WyTRbbtDr+3Dep77wZFOTDx5OCPKrO1aHxPCECAKTheuVqmBABQC4mK14kWGJpa7RQ2u95e6cd7dtfnHK/yatYNUPcY/t3O5/ANMs673OIEVC/dD5XxR35+YBw0PA3w2J+eJXWdPk57nGdcx8F+fDxpCCPqtvgyCU3CBEAII1njgZlISECgJ4WCqpim+U7Pg6wvdeW7b2T+k1mmOUc9H0ebnFs626GdW8WHsKgd0wPVi85fgc7LOtcYTmn0z7IvBow15LjiGf7A3agymY6cskLQgQASGPC0aBQsACA3hYKqmLU8h0ved7WKkfb9ienW0fnoO/z8JJjW0sDrXuIQ4zAvhrOvWttf6c91j/G//bMsc6plnN6QYp9aj4M1aFq5pPjKMgHjicFeVRdX3yem3IJb4kAAJwGHBem44QIAHJT9SFrbkl+BfKHlm294lQzyqtY9daynXuB1v2cw4scPDCcf7fa/u68dPYAylT8We/43Hz5OXfHXg4PBfkc4kkxEnXwxZFPBggRAMBmqaMheUKIACA3VZ/U9Z34Hy88yWpH27aJU80oj2LVkISbu2aeZb3HOLzIgenB4+uWv2kdguZyyvWOd5HPtCDUnDz5DocmtxxX93hSkEcd3Hbkk2WECABgMyxMSAIARVH1gvx3yTbsQlqPLdt5yWlmlUexaofYx/YPte7lHF7k4Jrh/Psa/3tfnIeaQ8jMTrnep9L520UX47/5FC2zODS55bi6x5OCPOqc6310LgAA1MBWR0MySogAIDffJNukfUU3KeFf7d0o4SYLrYM8ilVjlm0cCbTuzxxa5OSy4RycjP/9UMt/O9zBem8a1nvS8Petk2hv4LDkmuPqwjT0KUOeog5cc+FsJUQAAJt9jobkLCECgNyYhiSoyjiUoQsh2vP0jWM7rznNenqM1GcJ96aEaUzXMQ4tcnJB7JMKN98U+jdapnSw3quSvvPMopbtnOGQ5J7j6mKK2N8GAarsiCOf7CdEAIBubxpCTLIHADAzFSoHK/L9JiRsIeSgo01rDt0As9DFqsWW9T/LuO4llnVv59AiJ0ct5+H9DOek6Zr9etvfTZOfDyZ1mJt+DkmuOa5OBoU3klBffzryyQVCBACwueJoSDYTIgDIzQtDLp5fke/3RcIVQnQc5nFxF+S/OdajRbKlNT4HQxerbG/mHQy47nmWz00j9cCjnSny0HOP620fhqs5tM0Xx3lPjqMgn9Vc4U001NdmRz65QogAADbXhclIAKAobhty8ZqKfz8fw/LcFHcRrLn0GdahPUm1Z9+9Gp+DoYtVNyzrXxTomuaj5TNz439fS/qBJ9tT5KB1Xax3i2FdX1r+5u+W/76RQ9GTHFcnawxxvE1oUAPDjnxynRABAGz+CXDDAADojqmovL4i3882AdYfGdZrmqBch21IeutghWE9u+N/31PjczBksUofhHw3rPttwHVfM3xGxz9+LnRAqCJ9q0jHVtexrHWorJfR8ldO297i+B096HK9puLPRPzvrcXRk5wCPclxdbPBEMebhAY1sM6RT/4hRAAAmzuOhmQ1IQKA3Fwz5OKq9HS0Fao2dblO7eGcNBSOjhWvEygm9co3Fdz1Nfsf0TKjIPHS4SYO5bzNkMWqVRJuEvmllnWbCrFjwqSXVbRSzMNXaT4IPab6iON3tKzL9drmX9Bc15yD5D6nQM9yXN2YznUm0UYdLJIwD18BADXx0dGQzCREAJCbUUMu3lqR76eF7h+G79hNUVQLa48leUK5xfHfJL11kPQ6/Q4pzivGs+N4TEr+RaKQxarDEm6IvD2WdW9I+PvmBMBPhEkvq2S6NB7G2c7jE4H3wTaMwa0M651iWe+r+P++l+I8UCwqCvL+mN5OGyU0qIFpjnzyiRABAGy+OhqSKYQIAHJz1pCLd1boO5qGSutmyJLLhhugxY6/0YcCrRPlzpKfvUtX9TA2WkjTYuGk9K5IFLJYdc+wXv2+WYviVzu4ltnYcq7MIe1UygFxj9/u43yzWS9hhuYSMT/QbA5ds4RToKc5rm5MEw2fJzSogSmOfPKFEAEAbMYdDckAIQKA3Oyowc3tckub08nktUcTPq/jRM9r+7uDhm1pz3p9C0yHengW/7dHPYqJ9rI6Fi3fpPdFolDFKi2AmoqJdz3s94uU+62Tt+pY81q8XEnKqZwxSTexc8h5OUwTXV7xsG5bR5rtHP6e5rg6OmeI4w5CgxoYcOSTcUIEALCZ4MIUAArDNMb65Yp9z8uG76kTbPal+PwJSZ5EbjDhb4clXYFOl6U5x0H3V4dxcb2tlqdQ+7HBst4DHvZ7UuxD1uh5tbflumeEdFNJRSjIz5bkXvnzPKz7gfgb8quuuO/x54ohjpsJDcgn/3v4DwCAEQV5ACgOU/H4RsW+pxainxu+6yXL53RIl/Yhb/SVYFtvPO2ZPSnuAl2eBS19zVmL0J8lXfGwKDeXWZyUsA9Cvkv6By/0JK6uv1Mcf31TY3rAfZiasM2TntZ9I2HdTOJajBxXRzcl/wdeQFnyyQThAQDYUJAHgOJYLObhVapmpiRPyNr8vnpDr8V07dm8KFqOyK/DrGlR7Zykm3z8sqOteyD5Tey5SRoTqt+Jlm3SGK5Gv+NxqXZB/qlhnV897fd9cRdi9fwZJs1U2ixxD8d4KfA+9Mvv81r4egDQnsuYxLU4Oa6OnkiYuRKAKuQTCvIAgK4bES5MASBfpvEoqzoOpRai/xZ3Aa110V7lp6Jlbgfb0aEivhjWpz3uB3P8zqsM+66x+C7VLMgPWtY55mm/1zv2/aH8OpEvqmudmDucPMjp9976Vs6fHtd7umW9OucEk7gWI8fVlWnek35CA/LJ/zqOAADARSkAlISpkNRX4e+sQ7hob3Edj/ZlfJOvcdACtfYu1WEadNz4tRnioL3s78fr1AcAt6XRW71Ibkt1e8jnQceKfyQ/J219Ey2j0bKatFI7+nu/HP/W9VzQIbIO5JhH38e/mTue17u95ffIPAjc+/RSvyGG3wgNyCnkFAAADQgAlI1paI9FhKbybggFeaAKdE4KHXrL93AyOhSIDvO0lRCT43psoSGGzwgNyCnkFAAADQgAlM11Q05m7OvqoyAPAOS4MhiRsMOQAeQUAAANCAAgN2cNOXkXoak8CvIAQI4rg92GGJ4hNCCnkFMAADQgAFA22w05+SKhqTwK8gBAjiuDUUMMGU4J5BRyCgCABgQASme9ISffIjSVR0EeAMhxZfCPIYZrCQ3IKeQUAAANCACUzYAhJ48TmsqjIA8A5LgyGDfEcIDQgJxCTgEA0IAAQBl9MuTlQUJTaRTkAYAcV3TTDPH7SGhATiGnAABoQACgrEyF2Q2EppbHnesClMlqaYwv/TZaJqJlMloeRstGQoMCnB/kuOyGDfG7TmhQQ+QUAAANCABUxFFDXj5AaCqNgjzKbFa03HecQ1elUczTv50ijUmsvwvDXHB+5Hd+kOOy22+I3zFCgxoipwAAaEAAoCJGDHn5GqGpNAryKKvZ0fIhIV8tif+9Txo9o28K82NwfvT2/CDHZXfNEL8RQoMaIqcAAGhAAKAiZhjy8r+EptIoyKOsHkr6h4cn2v72HuHj/Mjx/CDHZffBEL/phAY1RE4BANCAAECFvDfk5pmEprIoyKOM1iecK4sdn3nS8reXCSHnR47nBzkum1mG2L0jNKgpcgoAgAYEACrkqiE3byI0lUVBHmU01sW50lqkPUgIOT9yPD/IcdlsNsTuCqFBTZFTAAA0IABQIdsNufkCoaksCvIoo08J50pfis99Fcad5vzI//wgx2VzwRC77YQGNUVOAQDQgABAhQwZcvNLQlNZFORRRpMJ58qKFJ9r9pxeTAg5P3I8P8hx2bwyxG4eoUFNkVMAADQgAFAxbwz5eQ6hqSQK8iij7wnnyrkUn/srWn5Iut7S4Pwgx/XebEPc3hIa1Bg5BQBAAwIAFWN6NfxPQlNJFORRRvcSzhXtFe3qMbsxWv4lfJwfOZ8f5Lju7TTE7SyhQY2RUwAANCAAUDEbDPn5OqGpJAryKKP9hvPlNqFBAc8Pcpz/Nmo9oUGNkVMAADQgAFAx+qr+hCT3LuwnPJVDQR5lNFOSxwnXZTfh4fwo2PlBjutOv+E4TgjDTqHeyCkAABoQAKigMUOOHiE0lUNBHmV12nDOaLGOSVtRpPODHNedjYaYjREa1Bw5BQBAAwIAFbTJkKOvEJrKoSCPspoeLZ8N5817afSSBudHEc4Pclx3rhhitonQoObIKQAAGhAAqCB9TfybJPcsHCA8lUJBHmW23XLu3CM8nB8FOT/Icd1dh3xPiNc3Yfg8gJwCAKABAYCKumTI09sITaVQkEfZjVnOn4OEh/OjAOcHOa5z2wzxukRoAHIKAIAGBACqaqUhT98lNJVCQR5lNy1a3oh5vPD5hIjzo8fnBzmuc/cM8VpFaAByCgCABgQAqsxUxJhHaCqDgjyqQCfpnDCcQzcJD+dHj88Pclxn5hli9YrQAOQUAAANCABU3X5Drj5GaCqDgjyqnq90WUh4OD96eH6Q4zpz3BCrvwgNQE4BANCAAEDVDUpyr8LP0dJHeCqBgjyq5JnhPDpJaNDD84Mcl15/fI3RHqfv8TUJAHIKAIAGBAAq77QhX+8hNJVAQR5FNxwtM1P+7TLDefSUMHJ+9PD8IMelt9sQp9OEBiCnAABoQACgLnQs1x8J+fo1oakECvIoOs0/Ix38/X1J7l0Lzo9enR/kuPReJ8TohzB3DUBOAQDQgABAzYwacvZmQlN6FORRZDPi8+BIB5/ZlnAeTRJKzo8enh/kuHS2GGJ0idAA5BQAAA0IANTNAknuJf+C0JTeTaEgj+JaH58Htzv4zMyE82icUHJ+9PD8IMel80KSe8cvIDQAOQUAQAMCAHV00ZC3txKaUrstFORRXM0es9qDuT/DOXWHUHJ+9PD8IMe5bRV6xwPkFAAADQgA4Bdzo2UiIW+/iZY+wlNaXw3t8QDXBSiAoy3nwo6Un+lLOI8OEErOjx6eH+Q49zF5mxAbveaYQ3gAcgoAgAYEAOrsiCF3HyQ0pbTU0h5v4LoABXCl5Vx4lvIzy9rOoW/SGGscnB+9Oj/IcXYHDbE5QmgAcgqAhiHJt8cUaEAAAMUxNVr+Tcjd2st6FuEplenSKGCZ2uMX8d9wXYBe+qftfNie4jOn2j6zhzByfvT4/CDHmc2Wxhj+7XF5Fy1TCA9ATgHqbLE0nk43b9q2EBLQgDitiJZdHGoAFbTRkL+vEppC04cp86XR8/1YtHx0tMe6fIj/Vo/5H/E6QgxPxI0lTL60nQ/fo2W15e/XyK8TUJ8ihJwfBTg/yHFmVw1x2UhoAHIKUDfaA35EGhOoJPWCoyAPGhCzRdFyK/4u4xxqABV13ZDD1xOawl7b/edpCXEdyI0lkujDn2bxVMeSnoz/t/43LaT+0fK3+r+Pt/yN3sNsJoScHwU5P8hxydYZYnKD0xsgpwB1uZhZJY1e8Pfl114Ded2IgQak7A3IvGgZbfsuFOQBVJW+Yv5Fkl8xHyQ84LoAHuhQmdrjebjlv2l+GYmvuV7H/z4R/9/n0XI5/ncmmub8KNL5QY77nR6r9wnx0GsLhsADCpJTBsVfj46kRRP0t/iHfztaxqQxqYS+ztnPcUZFaSOns8nfii9Qet0zCjQgZb0o1UmgtBfOZMJ3oSAPoMo2G/L4ZUKDGl8XAAA5zu2KIR6bOF2A4uQUnchBX1l5K+6eu74XLbDoRCE6OQhP2VElG6RYryqDBqRsF6XaNh2W5EmIKMgDqIuLhvy3ldCgZtcFAECOS2erIRYXOVWA4uYU7bGu40xdk3wL87roxEf7hcI8qkEnat0WLTPj/78v/m//CAV5cFFqo7+VfZJuMjwK8gCqTh9OPjfkvwWEBzW4LgAAclx68yW5Q9OL+JoCQAlyymFJX0zXnvVnpDHj9kDLOqZGy9po+StaHqZc1wtuMFBhWmx8LRTkwUVpEu3N8aaDtoeCPIA60Dk0ksaT1+sJxpNHla8LAIAcl55eE7yS5HHjhzhNgPLkFC0cpumhqMPOrEi5zkXRck/SFVnWcQ6golwPuyjIo24Xpfrg9rl0/mYVBXkAdbHWkAdvERpU8LoAAMhxnUt6G187z67hFAHKl1PSDK9xoYv1HkuxXp0IcyXnASpoRCjIg4tStSRa7sf79ThadkfLnJZ/ey8U5AGgaYchF54lNKjIdQEAkOO6c9rw/XdyegDlzCl3xV04H+ly3Wcl3bjyMzgXUDHrhII8uChV2mPjarQsNfz7sFCQB4BWprfsDhIaVOC6AADIcZ07ZPjuhzg1gPLmlG/iHq6mv8t165A4r8RdlD/HuYCKWS0U5MFFqZqTop2YFAryANDqhCEn7iE0KPl1AQCQ4zqzx/C9T3BaAOXNKUPiLpbfy7iNHZJujPqZnA+okFVCQR5clKb1WSjIA0C7k4a8uJvQoOLXBQBAjmvYbfjOJzklgHLnlG3iLpZnfT1We9dPptgONxeoEgry4KI0vQdCQT6vHPQPoQFK5Ui0TCQs+wkNKnxdAADkuEZbn3QNcITTASh/Trkq7kL5Eg/buZ9iO2OcD6gQCvLgojQ921wmFOT95iAK8gDAdQEAkOMAkFN6mFM+Onbik6ftXBZ3Qf4F5wMqhII8uChNj4J8fjmIgjwAcF0AAOQ4AOSUHuWUheIukl/2tK3zKbb1lfMBFUJBHlyUpkdBPr8cREEeALguAAByHABySo9yyl/iLpL7KhpSkEfdUJAHF6XpUZDPLwdRkAcArgsAgBwHgJzSo5xy27EDP6JluqdtjYq7IP+E8wEVQkEeXJSmR0E+vxxEQR4AuC4AAHIcAHJKD3JKf7RMOnbgscft3RB3Qf4q5wMqhII8uChNj4J8fjmIgjwAcF0AAOQ4AOSUHuSU9eIukB/zuL3xFNvbxfmACqEgDy5K06Mgn18OoiAPAFwXAAA5DgA5pQc55bS4C+SrPW1rZYpt6fA4szgfUCFFKMjrxM07pDE5sw5R9SVavkvj7ZiJaPkWLS+i5Vq0HI6WFT2OWV+0rIuWM9Io0H6N93My3u/30njb5mi0rI3/ngaEgjw6y0EU5AGA6wIAIMcBIKf0IKe8cmxci1++il1pJnS9xrmAiulVQX5atOyPlpcpfndJy8doOR4tc3KM1ZRoORQtHzrc1/E4v6ykAaEgj9Q5iII8AAAAAKDOelJPmS3uQteYp20NiXusel0Wcy6gYvIuyGtR+4g0er0nFdn1odelaLkYLVei5Zlj//R3ezJaBgPHSXu6/5uw/Qct+6s9/F0PEd9Jo2f9iOT7MKF2DUggFOTzy0EU5AEAAAAAddaTesoOyW8893sptnWe8wAVlGdBflm0vJbkovYqy+fmSaPobntopoXu5YFidDhhe1qYHTL8vQ6p80K66/nfvmygASkUCvL55SAK8gAAAACAOutJPWVM3MWquR62k2acei0iDnIeoILyKshvk8Y46+3r39fBOrQAbusxr3M8/Ok5Pkn54VaKz+mbAHeEgnzPGpBAKMjnl4MoyAMAAAAA6iz3eoqOCz8u7iJ5VmmK8Z+k0UMXqKI8CvL7DOve2sW60hS693mKzUFJHlZnWsrP60O8N0JBnoI8uslBFOQBAAAAAHWWez1lhbgLVWcyrF8L7PdTbEPHjJ7P8UeFhS7I/2lY74kM69Si/EPHfm/LuN8rDes92OF6VgsFeQry6CYHUZAHAAAAANRZ7vWUI+IuVA13sV4d4sY1FnXrGNEzOfZBpBmOqGzLSEmPRciC/FLDb03fbunPuN/62/xk2W8dHqfbSZj1DR3T5KzdDJNlm6Piu1R/OCwK8ugmB1GQBwAAAADUWe71FFfvVy3ypS3oLYqW3dIopPwQd2H1S/z3CIeCfHGEKshrL/a34m+omiSbHPuuw8UMdLHe3Yb1fe5yP1295KuebyjIo5scREEeAAAAAFBnudZTtLdomsL5h2i5ES2Xo+V8tJyL/++laLkmjaL+d0lfUH0fLX8Lk7fmgYJ8cYQqyB+x/G59cj28O9LFOl8Y1nUrw37axpK/TwNSGhTk88tBFOQBAAAAAHWWaz3F1evV56ITNF6IlrUc41xRkC+OEAX52dIYMiZpfWdz3v9v0TKjg/UttKzreob9tA3D1ckbPzQgvUVBPr8cREEeAAAAAFBnudZTLkm4oqmOOa295/dK9+NLIzsK8sURoiB/1LK+jQG+wzPx10t+l2U91zLs4zLHPlb5oSAFeXSTgyjIAwAAAADqLNd6ygfHBh9LYwxqLZzpEDWj0iiUPRZ30XQHx7IQKMgXh++CvE6IaptsdXqA77Db8R3+7WBdly3ruZFxP21DaG2nASkFCvL55aC6FuT/Y2FhYWFhYWFhYWFhYenZUst6ysIUgTlg+KwO+fDN8dmqj9UM9Logv7YHBctZKfLGypTrumlZR9YC4R3Luo9SkKcgTw6iIM/FLwsLCwsLCwsLCwsLCwX5vOsp+1IEZqnl8xdTfH6I+gcQrCB/xrKupwG/x3PH9ziWcj3/WNbxJuM+2nrfn6MgT0GeHERBnotfFhYWFhYWFhYWFhYWCvJ511NuOTb22fH55SkCW+WeqECvC/K2oaNuBfwe5x3f446HgvxExn08ZFn3GQryFOTJQRTkufhlYWFhYWFhYWFhYWGhIJ9nPUWHnJl0bGwsxXpeib/xpAEK8unp+PE/JNwY7DZbHN/jW8r13HCsZ0GGffzTst4/KchTkC+wKs77sbaEvxcWFhYWFhYWFhYWFhYWCvJe93N9iqBsS7Gev0t8Iw6UuSA/37GukAX5lSl+9wMp1nPBQw4y2W5Z70iFzzEK8hTkKchTkGdhYWFhYWFhYWFhYaEgX8B6yukUQZmdYj36Nz8c67lKHRbwXpB3PVQLWZAfSJE/lqdYz1bJ/pZONwX5mRTkKchTkKcgDwAAAABALJd6ygvHhl52sK7bjnXp0DjTOK6A14L8Jse6Qo8J7Rryan2KdWhh/Icjd0ztcv8OGtb5jAakNCjIU5AHAAAAACAPwesps1PcPHcy6eGmFOvbw3EFvBbkXeO4Pwr8Xb44tr8h5XquOdZzoMv9M613Lw1IaVCQpyAPAAAAAEAegtdTdqS4eR7uYH06ueRnx/qeclyBXAvyXwJ/F9dbNmkL8ovE3kv+Y7QMdrhvppz0IVqm0ICUBgV5CvIAAAAAAOQheD3FdbOvw0T0d7jOMyluyP/g2KLmfBbkN6f4HYd0V7IPWdO037Guix3u25+S/UEjDUjv1bUg34sc9A+hAQAAAADUWPB6yrhjI3e7WOcScRfkT3NsUXM+C/IbU/zmpgf8Lq6C/PIO13fOsb5dKdej49J/TPj8URqQ0qEgn18OoiAPAAAAAKizoPWU5eIu4h3sct3PHevVIST6OL6oMZ8F+ZUpfssbAn4XV0F+oIt1Hnas01VU12L844TPHaIBoSAPaw6iIA8AAAAAqLOg9ZQj4i7iLe1y3X+lWPcmjm/uqjge8UhJj4XPgvxAijjtCvhd3lm2+z3DetdEy3vLul/E32tuy2cWSuNBYvtEszpm/DoaEArycOYgCvIAAAAAgDoLWk95KOEmgtTeqT8c6+emP38U5IvDZ0FefXSs70rA72Ib+upexnVPlUZv+Ikuzw/NQ6ck7JA9tWxAckZBPr8cRNsMAAAAAKizYPWUQXEXzMcybuOmuAtlszjGuaIgXxy+C/LXHOt7HfC72HLJSQ/rnyKNwn4n58W/0XJMfu09TwNCQR7uHERBHgAAAABQZ8HqKZvEXdDalnEbGyTcGPXoDgX54vBdkN+ZIlZzAnyPWY5trs24fn142CzGf4qWPdLoNb8oWobjPKXjzetEsIfiuP3BTz1sA9IDFOTzy0EU5AEAAAAAdRasnnJJwhfvdNJW1zAarzjGuaIgXxy+C/KzU8RqT4DvMSL2Ya+yTN7cOjHrw/j/RwEakB6gIJ9fDqIgDwAAAACos2D1lA+Olb/09AVOirtIuILjnBsK8sXhuyCvXMO6PArwPQ5Ztnc2w3q1B3xzstgH0hi2BgVpQHqAgnx+OYiCPEDeBwByJQCAtsJzW7FQ3EXO056+wKIU27rAcUYNhSjIpxkmaoHn73EvwLZWRstX+TkW/AxOl9rfbFCQzy8HUZAHyPsAQK4EANBWeG4r9oq7aDfs8Us8cWzre7QMcKxRMyEK8uqZY71nPH4H2+TQV7pcp74xM+4hDqAgj+5yEAV5gLwPAORKAABthee24pZjxVpg6/f4JXaJ+wHADo41ama1hCnIuwr9k+JvctfdYn7INq+L9ekEsZ/aclEfpwo3G5EXQkHeNwryAHkfAMiV5EoAQA5thY7DPCn5jB/fNJhim4851qiZdRKmIK8uONZ90dN3eGVY/19dru9GwrqWcKpwsyGNCYIpyPtFQR4g7wMAuZJcCQDIoa3YIe7e6tcDfJErwuSuQKsRx+/hzwzr1odgrxzrX55x/7eL32LeAsP6JqTxAGFTtCwWJnet482GvrH1w/JdJjjUXaEgD5D3AYBcSa4EAOTQVrjGl9ZlLMAXWZtiuw843qiRIxK2F/uQ2HsVv4mWaV2ue6b8OrRM69s13a5zW4ockXXRwu1HafTEPyjdDavTDX2IsDVaLkfLU2n06J6MF/3f96PlvDQm5fU5RE9VbjZGUhzb2aSUjlGQB7hxAAByJbkSABC4rdgu6YpWjwJ9mX9TbHsrxxw18dLxW3jhYRvLxF6UvyOdzxehEzA/lOQC/6wM+7pFwhfkk5ar4m9M/XZaiNcHL9862B/Nk7u52fjFoxRxO0JK6RgF+fIwPcDdT2hQ0bwPAORKv/ZzDQ0AvWkr1khjosW0RaGVAb7MsRTb1d6iyznuqLi/U/4ON3jYlo7B/lHsb6akLaTPkEZv7vZ1PJFGr/kstGf9F+lNUf5LnCN90uF13mTYp/seYlqFm42zKeOlQ9qsI7V0hIJ8ORw3HKe9hAYVzfsAQK4MY4/hO5/glAAA/23Fomg5J50Xg7RHpz4tXeDxy8xPue3x+Eazj+OPCtGe6MPRcq+D3+H3+Hf4R8Zta8H9vtgL0tprYtDw+YH4Ai6psH82/ncf9EHgJ+lNUV5jvcrT99CHil897NN7yTYUS1lvNv6I24AXXcRMhyPaJNne1qgLCvLFd1T8TpwNbhwAAPXOlfSUB4CAbYUWvnVi1g/ip1ClBfJbnm4AH0pnDwW0uDLKeYCSmhKfwzrB6o+Mv0P9vBbOtSg+2OX+7BZ7L3Qd0/xutFySxoO8S/FvfyLhb59LmDdptFf4BQ/x6mbRhwHTM+7/XPH7UOGFdD+RbVluNjbG5/VXz8d9Mj7f9XhsIx39hoJ8sf1lOD5HCQ0qkPcBgFzZOzzwB4BAbcUqCVOsuuHhC+3octtAGQ0G+i0OZtwnndD0rXT3UEAL9HkMDaJv5zR75I9LfkX5rK9sto93flsa4+PrOPXNt370jQId0kYfkKR5SHmq4jcbecwfsJN0lPpagYJ8cX8TlwgNKpL3AYBc2Vujhu+/mdMDAGgrAIS1VBo9Icak0eNd30qZiBf93zrBqD6IOyONYUCm5rRfOtzIgzjR3Yz/mxaxV0ujUHVAGoWpa9J4QKBFcO0F/bXtO+jSaY9r7VHd7XBZu1vWow8T0r5BoN/rvdgfhAzRgMAzCvLFtEKS5/zRYcf6CQ/I+wBArvSgT5KHNNX7J+b0AwDaCgA1s0x+9ozXIvV0T+vVi86p8fp1LH8do1wfRCQVvrq5CNUHBs1hwvThwNwOP69D9bwUv73kaUBgQ0G+eGZJ8lwdmgtnEB6Q9wGAXOnRTEnuFPRRmI8JAGgrANSGjiXeLJBrr/A8emfoED6n2pLr1i7W09o7fm2X+6JFfNPwPO9oQOAZBfli0YeGjyR5LoQlhAfkfQAgVwawNL7WaI/DQ04TALQVtBUAqm9XW4I7nPP2L0m28cafxJ/NOgn1IUvS77SHLA0IbHRIpYmE5Sah6YlTht/qbkID8j4AkCsD2meIxXFOFQC0FbQVAKqrfbLnV9L9OO7dWtSy/R0dfnZIfvZknZNxP7Tobhr3fj0NCFBJprcV7hAakPcBgFyZg7uGeKzkdAFAW0FbAaB61iYkt6092I++lu1v6fCzzd79ZzztywND0h+hAQEqR4fNShq/VSeYZvxWcOMAAOTKPMyOrz2Shs0c5JQBQFtBWwGgOrQ3+Cf5fbzkvh7sy0DLPizq8LPX4s8NedqXi0JBHqiLs4bf6A5CA24cAIBcmaMdhpic5ZQBQFtBWwGgOpIKUS97tC/rpPvJUz+I36El9ghD1gB1sMTw+2QiNXDjAADkyl64b4jLMkIDgLaCtiKk1dKYlPGtNCa3m4xvjDcSGsCrqfHvqz2xvejR/jQndT3YxWf1Nc55HvdluyHpdzp8BQ0IUGzPE36bOofEIkIDbhwAoDa5coo0huy8HC1Po2U8vk+ajP+3FsnPR8sGCf8m8SJJns/qOacNUClFyju0FTU3S8xPg5vL1WgZjv9WT14tmn2XxlAXADozYvidTca/rzwtj7etPd2nFiA2OxPi8pkGBKiUXYbf5mlCA24cAKAWuVLveY5EyzfHPrUu/0bL7sD7dcaw7Z2cOkDpFTXv0FbUlE5g8qEtuDom9JL43/VpkPacv5lwEMYJH9CVHZbkdjDH/ZgfLR/j7Q4XJDYnE2JyhQYEqIzBlrzTPpHrDMIDbhwAoPK5cnG0vJH0BbH2RTsTzgy0bzMkeYLXj8IEr0CZFTnv0FbU1EP5vRhvcqLtb+8RPqArtoK8Dhe1Ood90NevPsfbPF6g2IwlxKSbYbNoQIBiOmz4Xf5NaMCNAwBUPlfq27lfpfuiWHN5L43OhSEcMmzzMKcPUEplyDu0FTWzPiGwix2fedLyt5cJIdCVNY4Ep0X5fYG2vVB+fePlYsFi0z6utL7B0824bTQgQPFMl8bbdUm9zqYQHnDjAIulca6YyHAjrZ996thOvzR60HW7HR1+8AiHC+TKRHOj5ZNkL4q1zr8V4vphimE/9RpmGqcQUCplyTu0FTUz1kVgW4v4Bwkh0LXXKZL9K2n0ps86V4O+XrlNGm+1tK7/VMFiomPYt0+k1G2vWRoQoHiOSO+H6gI3Dig/fWX8z2h5m+JaSh/sayeHOV1sZ0G0HJV0hX5921CH/Ozj8IBcafSobXu3o2VL/Pts/nb0vkc7CeqYzQ9T/P5C3c8cNGyPB25AuZQp79BW1EjSU6I0F5HNVz1GCCHQtdXSWW+rf6Tx+uRIfMM3pe332hf/Nx0XXoej0YmXL8YNSnuRW3t3bC1gTLbI75O5djtWIw0IUCxTJflV0S9SjAmlwY0Dymep47jrTfh0D9s55NjOKg4FyJVOu+XXN+NWdnDP9N6yz3qfM5TjdctXrluA0ihb3qGtqJHJhMCuSPG5Zs/6xYQQyGSb+Ht1Ku3yoMCNR/vk0XtpQIDK2G/4PR4jNODGAV0asBzzb9Jdr/gkGyzbucphALky1W/1Q7wN7RQ4t8PP61sxLyX/3qrHDNvbz2kElOIaoYx5h+vqmvieENhzKT73lzSeCPFKJpDdWmk8rQ1diNcnvNsKHIe58mtP/uc0IEClvJPk3iWzCQ24cUCGawfTMT/jcTtbLNtZw2EAudKptZfq2gy/93HDfr8LtN+z5fc3jZv3VQCKrax5h+vqmrgnyUNjzHN8bmO0/Ev4AG90cqBTkvzWio9JR/ZI8R+gnZJfi3R/0IAAlTFs+C2OERpw44AMRizHfLXH7ZwRcy98gFzp9iRe/2jG9diGj5oRaN/HDNsb5lQCCq3MeYfr6howvT5+m9AAPTFLGhMFvZFsRfh38c3j8pJ8b33yPNGy/wdoQIBKuSOMuwxuHODfccPx1reAfXZEeCY8VAS5sltD8rPjX9ZhpLT49cOw7+sD7b9p3i9qJkBxlT3vcF1dAzPF3CN3N+EBemphtPwpjSe6t6Qx7pn2xJqIF73Z1EmF9MnvDWkU4DeL+w2XImodO/4WDQhQKaYhJd4SGtTsxkELxPqgfEe0XImWnRyyzB4Yjvd1j9uYZTmvdnEIQK502iV+h5Ey/e5HAsbsrSQPuzeH0wkopCrkHa6ra+C0IcBa8GPSVgChbW7JO6+lMXwPDQhQHabXPA8TGlT4xmFQGhOBatFdH6zrw/P2TjAnOWSZ9Iu5x5rPjkW28ePncxhArnS6Fq97yNP6Lkr+hbHDXMsApVKFvMN1dQ1Mj5bPYp4EciYhAhDInJb888ljg0kDAhTHS8PvcIjQoCI3Dtul0QNLhy/RHlTfJN3wcus5ZJnYxo9f6HE7pvGj33EIQK5M5YM0hq7zZU8Pcuo8wzZfcToBhVSFvFPX6+ra2W4J9D3CAyAAfXX/YZxndObyZTQgQOUsNvwGHxMaVOjGoZu5Xial+JOtF91ZMXco8umTYTujHAKQK1PRN4Z8Dqlpql3MChy3R4btLuGUAgqnKnmnjtfVtTRmCfZBwgPAs/MtRYl1NCBAJR01/AYPEBpUNO/rxF86Rvx7x/7c5XBl9sIQ28set7HUcgw3cQhAruyJnQn7/TmH7e43xOwYpxRQeb3KO7QVNaHjNr8R83jyjJEIwJd9OdzQ0oAAvfdKGK4G9bxx0MmMfwidXUKxTbS62eN2Dhi2ocd2OocB5MqeOJmw31dy2K5p2JrXnFJA5fUq79BW1Ii+Wj5hCPhNwgPAg00teWUXDQhQWQsMv7/nhAY1yfvjlv1ZxuHKxDbRqs9C+T3DNp5wCECu7JmkN/s35rRt05s5CzitgErrZd6hraiR/ZLPBEkA6keHppmM88kRGhCg0v4y/P6OExrUIO/r+PCmHvLjHKogN8a6PPO4jX7LMTzBIQC5smeet+3zB8lvTo7jhrj9xWkFVFov8w5tRc08MwT9JKEB0KUV8rO34FkaEKDybht+f2sIDWqQ95db9mWMQ5XZxxzuVUYsx3AdhwDkyp6YKr8/KPs7x+2vMcTtH04roLJ6nXdoKypgOFpmpvzbZYagPyWMALqgb9d8zrkQQQMC9I72LJ1M+O19l+r3JgE3DmqfZV92cagyX1PkUSg/Z9jGJHkM5MqeaR+uSu8vBnPcvv72J8gLQK30Ou/QVlSAPtEZ6eDv7xtupAGgEzqxXbMn2+0cL1ZpQIDeWW/47d0gNKhJ3r9h2Zd5HKpMTA87fBfEXgs9YUGuLJqbbfu7twD7wJszQLUVIe/QVpTYDOl8zOZthgtdAEhL38p5G+ePR9EyxcM6ddKkJTQgQKEdNfz2DhAa1ODGQYvC3w378ZbD5P3GOEShfK7lXCKPgVzZG/q7bB02oleTxB80xO4IpxZQOUXJO7QVJdbsqXa7g8/MFCahAtC96fJz8pOX8f/vw9OUF7w0IEDv3DH89lYRGtTgxmGlZT8ucZgy0Ycdk45jHXpZymEAubInTrXspxbI/ujRfqw2xO4Op1ZQq4S3llDfvENbUWLNMY/0ArY/wwGgkQGQhvaEfxDnjXfRMsvTeg/HDWGa1/1pQIDeYHxV1P3G4ZBlPzZxmDJZI70txn/hEIBc2RNz264tevmmSp/8PsHjf/H+IRwK8qhz3qGtKLHWV8d3dNDQ8IomgG4uUpu9Yz9Fy5Cn9TYfLKZ904cGBOiNJYbf3SNCg5rcONwz7IMWcKZxmLzd0/RiGeMQgFzZE61DVd0qwP48FN6gyRsFedQ979BWlNSVlsA9S/mZZW0B/yaNsegBwOZqnDO+ergoHZDGBEmjLbloIw0IUGjbhKE6UN8bB30T1TSkyhMOUWamIpjPQvlyy3m0nUMAcmXuNrfsn062XIQHmxcN8dvG6RUMBXnUPe/QVpTUP11cTJ5q+8wewgjA4ayE7Zn2QdIPeUEDAvTGqOF3t5XQoAY3Dust+3CCQ5TJVEkeJkKXXR63YxtyaA6HAeTKXOlv7rP4f/M2Kzof5I+CPOqed2grSupLW/C+S2MyEpM1bRe8pwghAIcjEv5V8aM0IEDhmXqwLiM0qMGNwwnLPqzjEGWyyRJbnzfLpiGH3nAIQK7MVV/LNcV4wa4jTG/S3Of0CoaCPOqed2grSnpCNYvrOiFB8zVa/W9aaG+dJVj/9/GWv/lXGq9qAIDNXsln7NZ5HewTDQjQG0kTuv4QJnRFPW4cnhi2z6TG2Z03xPadx23Yhhw6zyEAubInv3n9TRbtgSYTu+aPgjzqnndoK0pIe4xoj/jhlv82GC0j0nit/HX87xPx/30eLZfjf+fGAYDLVsmnGH+HBgQovHmG39wrQoMa3Djo9bVpSJXbHJ7M3hhiO+pxGxss59AIhwDkytzsa9mnTSXLSQxtFQYFeZB3aCsAALF+yacY382NMA0IkL8RCT/hIlDUvG8bUuUAhyeTOZbY+nyb97RhG/qgZQqHAeTK3HPprgLH8YYhhsOcYkFQkAd5h7YCAEADAiDBHsNvjrloUIe8f86y/aUcnkx2WGI7w+N2nhu28YhDAHJlLnSIiOawUUcKHsdThhju5RQLgoI8yDu0FQAAGhAACS4bfnNbCM3/9MUX/Sel0bPukzSGC5yM/68O7XM1WrYLvXHLmPdfG7b9pcP1zI6Ww9IoAjfPj7fRclY6m0ulSsYMsX3ucRszLOfPsRrEWOcS0zc5Hsbn3P4A21gW/06ynMfD8XHX4VY/xL8VhlmtxjXyCmlMovhfnO+Kbrshhhc5xYKgIA/yDm0FAIAGBEAC0+vbG2oelyXSmCTqm6QfpuurNApN/SnW/Y9lqdOEVL3M+7Ms2047ZNM0afS4nLSsS28aV9fwN/TFEI8zHrexxRL3qsVchwDaGOeYa4b4vvC8TS2av8zYJpiGRbtJ81v6a+SF0fJZyjXMnWnOiRucYkFQkC++uXFbei7+HbyOr331AeoP8TOM7aKa5x3qKQAAGhAAv3ln+M3Nqmk8dJiSewnx0F6d++MbF6W94XUc7KcJf/tMGj2mTa5Yct2/0TJA3s8l79uKuTtTfH51fLzS3IzqzeOMGh3XJZZY+ByredSwDX1LoQo9sHWyuidxYSTNefbDc/44JNkny3ts2d+tNMGlvUbWtvCj/JwAuyy/N9OD2PecYkFQkC8mfbvqhJgnOfa5fCPvUE8BANCAAPhdUs/eHzWMgxZLTcU9fR12quWzFxI+806SH2rMFnuPo93k/dzyvu3ByFzHZ/dJ5z3HDtfouO43xEDzTb/H7XyQavd21XH4z8WL5plr4n5rx9cbNkPSeLDRXO+fXa7nhWVf79AEl/IaeaY0huRqztXgY7i2BdJ4kBdanyF3T3CKBUFBvlhG4t/sfzku18k71FMAADQgAH41VfyMn112ayW5sKfFqM0p1/Ew4fP3E/7uiCXPvZH69fbpZd7/aNjuW8fnTnd5U/qwRsf1tiEG9z1uY6El1vsqHFt9WPTJ8t19TU55R35/MNkN28TJ32mGS3eNPF1+TqT8Mv7/fXgq+U3MOG6I4wCnmXcU5IthjdgfjoZc9pN3qKcAAGhAAKS7UbpboxiYevJqL9ROxqBeJO6hT7RnsK2QVsfhG3qV9xdYtmub3K/9bYjr8XnSFx/fE0LxUeNgGlPf543vHslnvNoiOmD57pc9rH+rx/XOsuS9SZrhUl0ja4/UB2J/C6wb+vaQ9lrPawLsu4Y4ruQ0y+06k4J8PrRX+TXpTSG+uawh71BPAQDQgAD41bCEfb206M6KeRzmboZ9SBp7/k3Lv++w5LgXNT0He5X3d1m2uynF+aLjDScVb/os661L8XGtJQarPG7numEbn2oQ4zmWGD/KuG7tefjRc7uwQpJ7JY/TDJfmGllz252W39iQp/U25/K4nWMsTbljmNPMOwryvW2LP0lvi/GTku3NzyrlHeopAAAaEAD/b6vh9zZag+9+ypJv9nS5TlORd3n8788k/LjP5P10TAUZfRgzLeHvWye31Acv07v4TnUpPpreEvA50Wqf/Dq+ue8e4mXw1vD9s46FfV7CDDe0IuGY3RCU5Rr5arytr9KY/DyLgbjNa523ZWOOsTTNF8Mkw/5RkO+Nv6W3hXhfQ/VVKe9QTwEA0IAA+H+mIR9OV/x777TkmqsZ1jvXsM6D0uhNHapHK3m/c6YxhB8n/O2WtvOjz3HDZ/o+92pyTJ9K+IlWVwlDP9kmJZ7Z5TpXWNbpY26R9jbnb5rhUlwjn5WwRbsPku/8KSelfnNP9AoF+fxd7PD3p8PB6KTds+PPH23799U9+h5VyzvUUwAANCAA/t8Fw+/tzwp/5z/EPL61DkMyLeP6vyWsVwtnY5b8toK8n2veX2bZ5om2v10iP3v1Xkyx7uWWdV+qwfGcJflMtGqbHHlWTX47tjH0N3SxPi1MvJSwQy71S73G+q/CNfIRCd+L9mjOsTQNH3ee08w7CvL5Guvgd/dMfr7B2a51fiUdKmZOzt+jinmHegoAgAYEwP8z9bDcXNHvq72XX1nyzHoP20gaR157DP8wbPMWeT/3vL9f0g0dpMPSvJfO3pzYK/Xuub1b8hmW6YXUe1ggtcHzuXaoJYam9Q5k3Oe+tryIYufKvZLPsBZ5T6pY5+H68kZBPj9pe8br9eiBFOu7Kr/OhzQ7p+9R1bxDPQUAUNoGhEYE8O+a4be2saLf19bj5qanbXTSO0mXP8j7uef825Ju8rG78X/X/9ufct3XLd+nDr2Bn1u+v6/X3oct2/hYo9/ODEscTna4Lp0or/kmiG04oAUZ93mRZJ+rg1yZT67cKvkUxe70IJYbDftyjdPMOwry+TiQ8vf2WZInpDe1Ma0PaLWDwsLA36PKeafX7cQPfiYAAJsJoSAP5OmWhOspXjRzLTlGL1Lne9rOpQ5uCK5yCuae87XgPpmiQNDsRa9vVEzrYN2miUa/1eBY7nEczx0etqHFgI9iH1ZlOtdN/3sw2Ik78nNYpT4J9xZRs+ejFoWmkP4Kmyv7Jb9JH0d6EMv1EvbBPH6iIB/eakk/ZnqnBfX28eS1QB+q007V806v24kJfioAgG5uLCnIA2HckbA9WYtk1JJbLnrczjlJ/8rwfE7B3HP+Gsv2mq9wN+cZ0EkshzwUHnS5XuFjqA+7TqQ457/EMe6mh93iuDDwLcV2dDibbfF+Vd0zQwzudrCOrS2FluZksKYHS5sy7m9zwt/DpL7C58oqM7UDtwmNdxTkw9Je7B9TtIufurzmnGNYHzm8fO0EBXkAgBUFeSBfpvHUqzauohbmflhyi89XcNOOfXmO08958xDCUcv2lsqv8wx02gvskGXdeyt47PQtgnHprneatvePHOvXCXXfprg2cG3nnVS3N/YNMT/8SEPfJmgWcw62/PfX4n/C75Xys3f8IKmv8LmyymYb4vi2pvHodKi9Mixra3LsrqZsB1dk2MYDw3ovkEoKpc9xHnwnRAAAG9eNfR8hArz6YvitTa3Y9zxpySu+e8SlGcdTb47mcPr9T95FpodiL2A2e3qf6WLd96Te48cjf6ZJ/NKOFXs+/vvXbddYpuHMzmTY10fxOvZz2EqRK6tsUMzja9cRBflyWpMyFjszbuewZd1HSCeFMeA4D8YJEQDA5oujIRkgRIBX4zX4rfXFN9mmvLLB8/Yuprg5Os6p9//yHhfZ9KaEFiSWxv/7paSfxDXNuj9xmBGIbdz+GY7PrrDkQVOBbrTL/dwkyYV/FDNXVp2pcFXXghUF+XJ6mSIOPiYqHhH78IsLSSmFMFXcwwYCAGD01tGQ8Ioz4JdpnOAqFUw2in1MTd9uOvLYV3EXyuokzyKT7aZyR3xzqzeXi7tY9wbLukc5zAhki3RXkOqTn8WcpLeETA8Wu5kLQa/dPkh1JwyvYq6sOgryv6IgXz5bJd28LT6uN4cc2zlDSimE6eKeRwAAAKPbjoaEJ/CAXxM1uLm/IvlM5qq0yPXdkceYCOtXeRaZzli2dSH+v0e7XPdpy7o3cZgRyHrLeTdi+VxzvgOdvDhpor99hnXe62Ifz8afvcnhKk2urGs86zrpIQX58nmWIga7PW2r37GdZ6STQljtOE4PCBEAwOaWoyFZQ4gAr+pQkLfNTbHR87Zc43nq5IlTOO2cRZFQ5+Fzw3a0KKkPUt5mOD5Pxfw6N8ccocy1/H62Gz4zJD8fHJ40/I2p92Wnr7w3CwTfhHkzypQr6xpPCvIU5MtgeYrv/yrH/MNkocWw3nGc/iFEAACba46GZAMhAryarPjN/RKxj3vZ73l7px057C9OuY5u8nyakeIGtts2Zpplnfc5xAjI1nPRNFfFHfn5gNA0FOCwmB9epaWvz78n95UuV9Y5nhOExbtVQnHQt/Mprmf+zDH/THJICmGj4zhdJ0QAAJtRR0MyQoiAXC6wq2Kb5Ts+DrC915btvRMmM+z0Js+nLY5t3c2w7s3CQxj0junB6iXH72CHZZ0rLOd02geZVwPmWnIlBfkQ8fxBWLyjIO/fJ0c++OD5enOKY3vfOCSF4JpX4AohAgDYnHM0JNsIEZDLDX5V2B7yXcrppjNUb6Wqn4O+z8NLjm0tDbTuIQ4xAvtqOPeutf2d9lj/KOnG/J1qOacXpNin5sNQLdTM5xCVKlfWOZ4U5P2jIO9XmuFqjnve5grH9p5yWAphh+M4XSBEAIAsDclBQgR4VfUha2zzUvgukD+U/MbyrJK8ikxvLdu5F2jdzzm8yMEDw/l3q+3vWoc5SPMA6odhvesdn9MCfHPujr0cntLlyjrHkyFr/KMg79c+cRfkF3ne5k7H9i5xWArBNWzmfkIEALDZLDzZBfJU9Uld30k+c1KsduSuTZxqRnkUmYYc2xnOsO55lvUe4/AiB6YHj69b/qa1h+PllOsd7yKfDcjPyZPvcGhKlyvrHk8K8v5RkPfLNQHvux5skyFli+Gy4zhtJUQAABvX7OBjhAjwquoF+e+SbdiFtB5btvOS08wqjyLTjoA3r7Z1L+fwIgfXDOff1/jf++I81BxCZnbK9T6Vzt8uuhj/jY5xPItDU7pcWfd4UpD3j4K8X08k33HC+8Q8LFqzTRngsBTCDQnX+QQAUAPzHQ3JLUIEePVNsk3aV3STlnzi6wZio4SbLLQO8igy2Xp3HQm07s8cWuTE1CtuMv73Qy3/7XAH671pWO9Jw9+3TqK9gcNSylxZFwOGOI4TGu8oyOdz3Z5msu5urHNs7xSHpDBcD2uWESIAgE2foyH5SIgAr0xDElSlt0voAobmrDeO7bzmNOvpMVKfJdybEl+EN7rQWxfEPqlw802hf6NlSgfrvWpY52jC3y5q2c4ZDklpc2VdTBH7WyXwh4K8X5OOXOD7YehNy7b0jZI5HJLCcD2s4U0GAIDTuKUh+UF4AK9MhcrBiny/CQlbwDgo7sm1PnGaWYUuMi22rP9ZxnUvsax7O4cWOTlqOQ/vZzgnTYX+621/N01+PpjUYW76OSSlzJV1Mii82ZQXCvL55QFdZnrc1jwxT+79X9z2oBgGHOcFw3EBAFK572hQphMiwJsXht/Z/Ip8vy8SroCh4zCPp7g5+uZYjxbJlnJzGazItM+y/oMB1z3P8rlppB54tDNFHnrucb3tw3A1e1B+cZz3KHaurJO5whtteaEg79d3Ry7o87it85bt6EPYKRyOwljkOC9eECIAQBqumdzXEyLAm9uG39main8/H69u3hR3Ecx1g6Q9SbVH3r0an4Ohi0y2Sa4WZVz3del8eLW58b+vJf3Ak+0pctC6Lta7xbCuLy1/83fLf9/IoSh1rqyTNYY43iY03lGQ9+t5TrlgoZh7x2tv68UcikIZcZwXNwgRACCNY44GZQshArwxFZWr8uDrkiWX/JFhvVvF3GMo6a2DFYb17I7/fU+Nz8GQN5b6IMTUm+xtwHVfM3xmSsvN9DDpp1L0rSIdW/1rXKx4GS1/5bTtLY7f0YMu1zss9lffW4uaJzkFSp0r62aDIY43CY13FOT9uppTLnhg2cY2DkPh7HGcF+cJEQDAx43lCUIEeHPN8DurSk9HWz7Z1OU6tYdz0lA4Ola8TqCY1CvfVHDX1+O1B9KMnOKhBWF9mHBZGmM965A7k/Gi//t+fNGuxYq+nPYp5I3lKsu6z2Zc91LLuk2F2OYbYEx6WS0rxTx8leaD0GOqu3rGLetyvbb5FzTXNecguc8pUPpcWTem3wyTcftHQd6vXY5c4GMYGdtwfAc4BIV02XFe8BAFAJDKCkeDwsUy4M+o4Xe2tSLfTwvdplduuymKamHtsSRPBNd8fTfprYOk1+B3SPIEiSHoDdoRaYxnn3aYnX+l0YM/tJBFpsOWdWftoW7rjbQh4e+bEwA/ESa9rBKd1+aT9LYjwbBl27cy5g3Tel/F//e95PdAse4oyPtjesttlNB4R0Her5lin2g16xuu+gB30rDuvwl/Yf0j/oetAwDUUL/jQuMVIQK8OWv4ne2swUVqN0OWJPVA0WLcYsffaE5rnSh3lvzsXboq8PfXfXsj6Qvx7cv9+AYwlJBFpnuG9U5K9qK47bXx9h5qG1vOlTmknUo5kOI35ON8s1kvYYbmEsf1mA5ds4RTIDcU5P0xTVjMsA7+UZD3b9SSC45mWO88SX7ArG3YDsJeaOMS/s0JAEBNvLY0KHpz2EeIAC921OCmdLkln3Qyee3RhM+/jG9gWh00bEt71mthW4d6eBb/t0c5fPev0n0xvrloL9jZgfYxVJHJ9nD3rof9fpFyv3XyVh1rXouXK0k5lTOW8jcUcl4O0wSVVzys25Y/tnP4c0VB3p9zhjhSdPSPgrx/+mDf9Majvt040MU6tdPIh4T16X9bQcgLbZqjffhMiAAAPm9wlxEiwAvTGOuXK/Y9TWMr6gSbaR7wnZDkyd8GE/52WNIXupcG/M461v0nyV6Mby5agA7RwyZUkWmDhB0DdVLsQ9boebVXGoV4/W8jpJtaXq/kUZCfLck9Gud5WLdpYj/mQcgfBXl/rhjiuJnQeEdBPoytlnxwvIvrpaS5kfRNwOmEuvBc9x03CBEAoBP7HQ3LFkIEBL2Iq9rFmxbOnxu+6yXL52bI70Pe6E2LrRed9syeFHeBLnRB65H8Po695k7tWdV8CKG9qHRIGx0r/mGKfT4VYD9DFZlOStgHId8l/cMMehJX198pjv+PwEWNqQnbPOlp3TckeRgr5I+CvD83Jf8HZ3VFQT4c25BpacZ714e5FyX57c+1hLc0/nK0D8cJEQCgExscDQtjPAJ+LBbz8CpVM1OSJ2Rtfl+9EddiuharF0ljEtTWMRm1qHZO0o2nftmRwx5I2DGld7ds66OkHypltTSGp7EVFoc872uoItNTwzq/etrv++IuxOr5M0yaqbRZ4h679VLgfeiX3+e18PUAoD2XMYlr71CQ9+eJhJlzAb+jIB+WzlHz2RBjvQ7SDgFz2tosfWNPx6Fv7zyiwyluI6Slc83RPvCGJgCgIwPiLmYBCPdbG6/o99Vi+9/iLqC1j72oPcPndrAdHSrii+UmdDDwMW2OA/qpw/1W+sDhpeTXSz5EkWnQss4xT/u93rHv+sbBfFJMLayTn0MTJV2vDOawD62FlT89rvd0y3p1zGImce0dCvL+mMbf7ic03lGQD08fwB6zXHfaFv3MBWGOmzJ75zjGswgRAKBTtgnz9MaXiV0BP0yFpCr/xnQsdO0FpOPIvoxvzjUOOgyJFrF1mAYdN35thjhoL/v78Tr1AYAOGbMph+/W2ju+21eO54r5ocU7z/tb5iKTvs31SH5O2vpGGr3OVpNWakd/75fj342eCzpE1oEc82jzzZY7nte7XehlVxQU5P3oN8TwG6EJgoJ8fvri6xIdEvGWNDqUNK9PdPkSX5fqte8+YU62Khh0tA0fCBEAoBuXhIldgTyYhvZYRGhKqfkq/mjG9Ryy5F+fQ1ZQZAKy0wLMY/E/nIwO4aHDPG0lxD1HrvRjoSGGzwhNEBTkgXA2OtqGq4QIANCNLY4GZg8hAry4bviNMfZ1+QzFx06Hr5iTcV1a2Psh4Se+o8gEAOTKvIxI2OHM8CsK8kA4xx1tw25CBADoxixHA8OFM+DHWcNvbBehKZ1d8bE742l9DyT8BFEUmQCAXJmX3YYYniE0QejY5BMJy01CAwS7TudtZwBAZm/EPtEigOy2G35jFwlN6VyLj92Qp/VdFAryAFAE5Eo/Rg0xZFgmAGWi82H8EGolAIBAzjtuQBYSIiCz9Ybf1y1CUzo6eZPPSR33CEPWAEARkCv9+McQw7WEBkAF7t8YTQAA4MWIMC4aENqA4fc1TmhKZzBa5nlcn+ntiVket0GRCQDIlXkZN8RwgNAAKJETjnaBt34AAJnoq1iTlobmBiECvPhk+I0NEppa2ynhX4GlyAQA5Mo8TDPE7yOhAVAyTy1tgg5lM4MQAQCyumVpbL5HSx8hAjK7YfiNbSA0tXYy4Zy44nkbFJnCWS2N8ZLfSmMSPX3A/TBaNhIaoHTIldkNG+J3ndAAKJFZjjbhISECAPiwy9HgrCNEQGZHDb+vA4Sm1sYSzgnfxVyKTGFu1O47YntVGsUp/dsp0hieSB9yM2wDykbP2TXRskUaDxG1uKpv8uicGlk6beyXzgq1S6PlgTQefH2M21VyZbHsN8TvGKEBUCI7HG3CQUIEAPBhpthnED9DiIDMTPM1XCM0tfa87XzIWuBKQpHJr9nxcWr/HS+J/12Pn/acvynMG4HyWhQtT6TxEMmWQ7p9y2txfO3ZyRBdzxK2f4RcWSjXDPEbITQASuSGo01YQIgAAL7Yevq9IzxAZjMMv69/CU1tTZXfH4b+HWA7FJn8eijpH6q1Twh2j/ChJHSOocF4+SNa/jLkkG57qTeL6xMdfOZuwvY/kCsL5YMhftMJDYAStX+2OfaeESIAgE+7HTciywgRkNl7w+9rJqGppS3y+2SuISb5pcjkz/qEGC52fOZJy99eJoQosQvi5y2v9mFN+lN+bkPC9ifJlYVhGnOZjj0AymSjMFwNACBH2nPFNmzNcUIEZHbV8PvaRGhqqX1Ik72BtkORyZ+xLmK4nps4VMQ6yV5snSe/D4Mz1MHn98nvDzLJlcWw2RC7K4QGQIlcdrQH8wgRAMC3m5aG5w3hATLbbvh9XSA0tTNXfn0I+jzgtigy+fMpIYZpxvz/KoyjjPLrl987b/yQzua9uJPwG1rf4X4ckTDzsJArs7lgiN12QgOgRO2cbe6U+4QIABCC6/WspYQIyGTI8Nt6SWhq55T8WtD6I+C2KDL5kzSm6IoUn2v2rF9MCFFyTxN+A4tSftb0ULrTB1X9LZ/dQa4sjFdCb1IA5TbiaAt2ECIAQAjaw+mDpQE6Q4iAzN4Yfl9zCE1taO/4iZZjfyDw9igy+ZPUa+pcis/phJid9iQGiihp2KY0BXWd2FyHl0kq2nbag7ov/pz+Hn3Ou0Gu7N5sQ9zeEhoAJWIbMWA8WgYIEQAglGOWRugzxQQgM9Mr3X8Smlpe7N/KYXsUmfy5J8mTSrp6gOobaP8SPlTAoYTfwK4Un9NxxL9I442S9s+f6HAfVsefO02uLIydhridJTQASsI1px75DAAQ1FxHQ7SREAGZbDD8tq4TmlponfTudbRMy2GbFJn82W+I421Cg5rYknD+X3R8Zm38d3uk0buw/fOjHe7DeUn3IIxcmZ8bhritJzQASmKfox1YSIgAAKFdszRE/xAeIBN9y2RCknvZ9hOeStNhiT7Hx1snBx3KabsUmfyZKcnjyOuym/CgBtYlnPtjlr+fGi3v5NeJq9t/Q508kJ4dt6EheiqSK7vTb8iLE8KbtQDK47kwmSsAoMdWWBoj7T0/ixABmYyJn4ntUB5alHgoP8egXJbjtiky+XXaEEstPjFpK6puUDorVDQnsF7V8t++tH3+Tgfb1974X6UxJj25shg2GmI2RmgAlMRSRxswTIgAAHl5bGmQjhAeIJNNht/WFUJTWefl55sQ63LeNkUmv3SM0c+GeL6XRi96oMrahzb8avi7JfG/X23777fl9zmK0mh2GAk1ETa5sjtXDDHbRGgAlMRFS/5/TXgAAHkatjRKOjEdr6AC3dPXu79Jcg/bAcJTOa1jUvaiQEGRyb/tlpjeIzyouK/y+9uT7fQ68UXc1s1p+7frCW2fyxRpFEWekysLdz3zPSFe34Rh+ACUg775NWnJ/wxJCADI3QtLw7SV8ACZXDL8trYRmkppfRtiV4/2gSJTGGOWuB4kPKiw+wnn/JS2vzkU//e/Ez4/mvB5V/FWx4zXwv9ScmWhbDPE6xKhAVASByy5X998pCMiACB3Wy2N0xPCA2Sy0vDbuktoKkOHpmn2uOnlUF8UmcKYFi1vxDye/HxChP9r744j5bryOIAfK1atWiIiVkWIiqr9o1T/iKpVqiLiiSUiolaFiqdWPCVWRESFiIjKH8uKVVURVkRFrVCx+kfFUhERESUq1lqxREVErLA7x9wns/edc9+9c+fN3Dvv8+F6yXszz5vvzP3dO78595w5dSXxmh9dF2N7sQ/cD+lG+/HE/asWud5d3OaUWtk51zN5vSMaoAdis/1BRe3/WEQAzErVKPmd4oFWcs28baLpvVgfHxfP5/kZ/y2aTGsnLuL6LJPtV+JhTqXmDN898vPlEfQLmfunpnzalbntljCcYz6ej671FChqZTPbMlndFQ3QE1UDEH8MRscDMEMLFQepv4oHWlnK7FufiqbXXgsvFv281IG/R5NpNvvxf4vXAsybP4X8Ap6Hapwj7g31FgCNjZDY3I8fer2uVnbOqUxWR0QD9MTNirp/SDwAzNoNzQZYE3ERodTo2tjMNSKjn7YOtn+FFw2pLjyPmkyze0N3RjTMoSMhvf7J5sH2KAzneq+asun9xP0/SNzubPGzRbWyczaEFx88j25Pi3MbgK57r6Lmu9IHgE54q+JgdUk80Mq5zL61KJreic2o+8Xz911YucjhOHYMtjda/g5NpvHsKZ7TNsfJ78XIHPpd4rV+eLD9pfj32VXuvzFx/9Ol2yxfoTnNqZ/UyvoOZ3I6JxqgJ76rqPm7xANAV1wMRsnDWohzsD5P7Ff3RNMrscF0q3ju7hT/n4TY0G27IKwm03jifrm3we3/FtKjRWHe7M8cs+LXOEL+l6vc/2eJ+38+8vM4uv6nMFxob9MUH5daWd+9REbPgzVwgH54p6LeXxMPAF3yymB7kjloXRQPtPJ5Zt/aJ5peiCPhvw0vFoDaMqHfezxMpsGhydTcpiKfJh+GHEzk+x9RMof2VtSUpZq/42npfpeL78fpTuJUAXE6tzen/LjUynr2ZzL6s2iAnsiNjl9tyjUAmIk/VLxReV08MLYdIT1K/rZoOi+O9LxWPF8PB9v2Cf3e5YbHJBbP1mRqbtcY+W9O5PtYlMyh3Zl68mOov25GeYT1N8X3Lxf//2gGj0utrOd2SDexdogG6IF3K2r9KfEA0EXxTdbdzMHrK/FAKxcy+9YB0XTa8nRecXqFtqM5fx6Gix2OXjGxMIG/UZOpueUPROII9w0tsnbZM/NoV6aeHGzwO66GlYuZL4XZjrRWK1d3IBgdD/Tb9yH/ofJL4gGgq3ZWvFnZKR4Y29YwvES/vF/9EOqPOGS6zofqBk7b7Z8Teu41mZo7OZLRhzXvk5oX+xNRModSowubXtF1Kayc3il+/XuYXUNErVy9xt1PZBPPXV4RD9AD+4KFXAHosc8yB7EbooFWTmT2raOi6c1zNcnt5IT+Vk2m5r4cyehmzfu8Vco2rruySZTModT0TE0bGamrwuK0X1tm+LjUympHM9mcEA3QA7kPFcsLiwNAZ/2i4mB2UDzQat/6R2K/itOhbBFPZ3wc1r4ZH7dtE/p7NZma+7qU0wc17nO2dJ9FMTKnXi691q+P8TsWw8pR1rO+0lKtzPtVGK6JYYoHoK8+CfkrUjeKB4C+eDtzQHvgxBxaWcjsWxdF0wm5+XMnvU1y7nFNpuYelXJ6Oth+U3H7OIXH6MLMZ0XIHNsQ/n+qmXEW89wfujegQ63Mu5jJZUE0QA9sSpzbmaoGgN76NKztNAuwXl12wthJG8J0mvFx2zvBv1uTqZl4SfNycz2O2l2e2zp+Lzbafz1y2/jvUyO3iVe47BMh68Dya/7YmPffM1KHljrymNTKtPczmVyxGwA98cdMHTsvGgD6KDYtbiQObPFN2qvigbHFS8NTozjipeEvi4eGNJma2R6GI+L3jHwv7nfxQ5I4x+i94ufPiq+3BtsXxc8twMx68W0YzgM/rjgNW5yOrUtTO6mVK8Xa9yCRx6NgKj2gH97I1PU7wZX9APTY1pBuHF4XDbSyL3Py+IVoaEiTCUCtHMeXmTx+6+UC9MTNRA17Esabbg0AOmV3sMArrIULmX3rgGhoQJMJQK1sKrdmygUvFaAnFjN1bL9oAJgXJxMHuodhuIAKMJ54GeWtxL71OBjVQX2aTABqZROvFuca5RxuB1M8AP0QpwD9KVHHzokGgHnzdeKAd0ks0Mq2kJ4WKs5jbT556tBkAlAr64rnFndDet747V4mQE9cTdSxb8QCwLyewN8J5pmESXsv0yC4Khpq0GQCUCvrSg2weT7Y3vUSAXriYKKO/TDYNooGgHkVF3l9GFZOXbNZNNDKh5kmwXnRsApNJgC1so5zmcd/yMsD6Ik4VU356uJ/B1f4ALAOvDnYnpYOglfEAq0dz7xRPioaKmgyAaiVqzmWeezHvDSAHrlWqmHPBtvbYgFgvdiTOKH/SCzQ2unMG+ZF0ZChIQ+gVlZZzDzu014WQM9r2YJYAFhvDpQOhk8G2w6xQGtnMm+cD4uGBA15ALUy53DmMZ/xkgB65LUwHA1vui0AGPh96aAYF319SSzQ2onipLO8LYmGEg15ALUyZSlzLnHCywHokdhfuFOq20fEAsB6t1Q6OF4QCcDUaMgDqJUA8+pCsPYFAADQIZpMAGolAAAAAFOgyQSgVgIAAAAwBZpMAGolAAAAAFOgyQSgVgIAAAAwBZpMAGolAAAAAFOgyQSgVgIAAAAwBZpMAGolADPwPzl3v9yNrbw7AAADfnRFWHRNYXRoTUwAPG1hdGggeG1sbnM9Imh0dHA6Ly93d3cudzMub3JnLzE5OTgvTWF0aC9NYXRoTUwiPjxtc3R5bGUgbWF0aHNpemU9IjE2cHgiPjxtc3ViPjxtaT5SPC9taT48bWk+czwvbWk+PC9tc3ViPjxtbz4mI3hBMDs8L21vPjxtbz49PC9tbz48bW8+JiN4QTA7PC9tbz48bXN1Yj48bWk+bG9nPC9taT48bW4+MjwvbW4+PC9tc3ViPjxtZmVuY2VkPjxtcm93Pjxtbj4xPC9tbj48bW8+JiN4QTA7PC9tbz48bW8+KzwvbW8+PG1mcmFjPjxtcm93Pjxtbz4mI3hBMDs8L21vPjxtZmVuY2VkPjxtcm93Pjxtc3ViPjxtaT4mI3gzQjE7PC9taT48bW4+MTwvbW4+PC9tc3ViPjxtc3VwPjxtZmVuY2VkIGNsb3NlPSJ8IiBvcGVuPSJ8Ij48bXJvdz48bXN1Yj48bXN1cD48bWk+aDwvbWk+PG1pPkg8L21pPjwvbXN1cD48bWk+czwvbWk+PC9tc3ViPjxtbz4uPC9tbz48bXN1Yj48bWk+dzwvbWk+PG1pPnM8L21pPjwvbXN1Yj48L21yb3c+PC9tZmVuY2VkPjxtbj4yPC9tbj48L21zdXA+PC9tcm93PjwvbWZlbmNlZD48L21yb3c+PG1yb3c+PG1mZW5jZWQ+PG1yb3c+PG1zdWI+PG1pPiYjeDNCMTs8L21pPjxtbj4yPC9tbj48L21zdWI+PG1zdXA+PG1mZW5jZWQgY2xvc2U9InwiIG9wZW49InwiPjxtcm93Pjxtc3VwPjxtc3ViPjxtaT5oPC9taT48bWk+czwvbWk+PC9tc3ViPjxtaT5IPC9taT48L21zdXA+PG1vPi48L21vPjxtc3ViPjxtaT53PC9taT48bWk+dzwvbWk+PC9tc3ViPjwvbXJvdz48L21mZW5jZWQ+PG1uPjI8L21uPjwvbXN1cD48L21yb3c+PC9tZmVuY2VkPjxtbz4mI3hBMDs8L21vPjxtbz4rPC9tbz48bW8+JiN4QTA7PC9tbz48bXN1cD48bWk+JiN4M0MzOzwvbWk+PG1uPjI8L21uPjwvbXN1cD48L21yb3c+PC9tZnJhYz48L21yb3c+PC9tZmVuY2VkPjwvbXN0eWxlPjwvbWF0aD5D/MKfAAAAAElFTkSuQmCC\&quot;,\&quot;slideId\&quot;:259,\&quot;accessibleText\&quot;:\&quot;R subscript s space equals space log subscript 2 open parentheses 1 space plus fraction numerator space open parentheses alpha subscript 1 open vertical bar h to the power of H subscript s. w subscript s close vertical bar squared close parentheses over denominator open parentheses alpha subscript 2 open vertical bar h subscript s to the power of H. w subscript w close vertical bar squared close parentheses space plus space sigma squared end fraction close parentheses\&quot;,\&quot;imageHeight\&quot;:38.08268059181897},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row&gt;&lt;msub&gt;&lt;mi&gt;&amp;#x3B1;&lt;/mi&gt;&lt;mn&gt;2&lt;/mn&gt;&lt;/msub&gt;&lt;mo&gt;.&lt;/mo&gt;&lt;msup&gt;&lt;mfenced open=\\\&quot;|\\\&quot; close=\\\&quot;|\\\&quot;&gt;&lt;mrow&gt;&lt;msub&gt;&lt;msup&gt;&lt;mi&gt;h&lt;/mi&gt;&lt;mi&gt;H&lt;/mi&gt;&lt;/msup&gt;&lt;mi&gt;w&lt;/mi&gt;&lt;/msub&gt;&lt;mo&gt;.&lt;/mo&gt;&lt;msub&gt;&lt;mi&gt;w&lt;/mi&gt;&lt;mi&gt;w&lt;/mi&gt;&lt;/msub&gt;&lt;/mrow&gt;&lt;/mfenced&gt;&lt;mn&gt;2&lt;/mn&gt;&lt;/msup&gt;&lt;/mrow&gt;&lt;/mfenced&gt;&lt;/mrow&gt;&lt;msup&gt;&lt;mi&gt;&amp;#x3C3;&lt;/mi&gt;&lt;mn&gt;2&lt;/mn&gt;&lt;/msup&gt;&lt;/mfrac&gt;&lt;/mrow&gt;&lt;/mfenced&gt;&lt;/mstyle&gt;&lt;/math&gt;\&quot;,\&quot;base64Image\&quot;:\&quot;iVBORw0KGgoAAAANSUhEUgAABeYAAAE3CAYAAADPKJHHAAAACXBIWXMAAA7EAAAOxAGVKw4bAAAABGJhU0UAAADJIpzoigAAU+pJREFUeNrt3Q/kVff/OPCXJJlEJpNkTJJkIjMzmTFJksQkSSYmmUlGZjKZmJnMTCRJJjGTJDMmmWTGJDOTSCZJRpIkic/vvH73vr/d3rv3dc6995xz/5zHg5fv57ve9/U653le97zOfZ5zXq8QAACAUfo8K//rUfYLDwDA1NqfuA78XHgAAACq8VXix9ge4QEAmHp7E9eDXwoPAABAub5I/Aj7WHgAABrj48R14RfCAwAAUI5PgteWAQB4zvSGAAAAFdqR+NF1THgAABrreOI6cYfwAAAM58CsC6zjQgKN8U5Wnvb4sfWT8AAANN7PPa4Vn7avJelt9o2NA0ICAMyYPXfgX1mZLyzQCK9m5X6PH1rXs7JAiAAAGi9eE97occ0YryWXCVFPc7Pyx6yY7RMWAOCDWRcIj7KyQligEeINuGs9fmA9dC4AAKDD8vY1Yrdrxz+Dh7tSXu0Su93CAgDNtbnLBdUuYYHGOBl6zxf6vvAAADDL9sT14wnh6Tt2W4QFAJpnXVaezLooOCMs4EdVsMYEAAC9pRaD3S48Sd+H/87Rv05YAKA54vQUs+eUvp2VRUIDjRDnAO31GnKcO9RryAAA9DI/9J5v/mEw33zKwqz8E/47R/8qoQGA6bc4K7e6XEC9KzTQGBdD76ec3hIeAAByvJG4nrwkPEnrusTsdvu3OgAwpeJq8Je7XAR8KzTQGB8mfkQdER4AAAo6kriu/FB4kr7uErPL7d/sAMAU6rbQY3x6/iWhgUZYkpUHPX48ORdA7+TCTAHAGDAqc7LyXmgldM9l5d+sPA6tOcrj2mFxOpSfs/JNVta3/75qL4Xub2P/r33NuUS36ilOB3S9S9xOCg0ATJ89PS6Y3hEaaIzTiR+bW4QHJOYBjAFjNwbEBO6BrNwpsI2d5V5WDobq1w7anNiG07pV0ls94rZHaABgesT5/552GfCPCw00xpuJH00XhQf+P4l5AGPAOI0Bb4feT6QXLbfa14FV+iXR/tu6VtI3XWL2TNwAYDosCv9d9T2Wu+1/A5rhauIH0yrhgf9PYh7AGDAuY8C20ErQ/q+EEh/S2lrhtq5KtH1V10paELq/DRH/28vCAwCT7VyPC6SdQgONsS3xY+mE8MD/kZgHMAaMwxiwKZSTkJ9dNla4zScS7W7TvZJ6TQd0QWgAYHJ91GOAvyw00Bhx4a/roffTU68KEfwfifn6xVf14zzIT8LwCaeHWfm2QJsb2m0O8yRq/OzfDh8YAyqwon0+62z7UlZ2h9aT6Z2LusY3oGMS/3Do/pZ0twVZq7r2ezVxXr2ue+W60CN2+4QGACbPyqw87vFD0rQV0Bw7Ez/OjgkPvEBifrTiK/txIepfQ/EE+YX2Z+YN0F5Mbq0N3ef3TZ0338vKXIcLjAEVuRZenB++6Fzj8Zy2N/w3qT+7nKtw279LtLtLF0taHrqvCxdvXK8WHgCYHPGi7M8eF0RHhAcapdfT8vEmnafl4UUS8+Pjz5D/xPqWEts7EEY7BQRgDIg633j+KyuLB6gjPoR1J2df1la0/Z6aH86XPWIX+4IbwgAwIQ71GNDvBwvIQJOk5pY/KTzwHxLz4+P7nGPxccntLctp77RDAsaAisWHq253/G5bNkRdMTn/OLEvR0d0/t6qmyXFhWDv9ojdYeEBgPEXX3Pr9ZSC+emgWf5I/DAypRX8l8T8+DidOA63KmhvRc6xf8shAWNAxXZ0tLWjhPpSbwLdqXA/Xk+0+5tulmt36P2m2BrhAYDxdrXHQH4jvLhQEDDd3kr8KLokPNCVxPz4uJw4DocqaG9ror27DgcYA2po/2K7nSsl1RfX3rif2J+FFe5Laq2QN3W1XH/1iN01oQGA8bUvcQH0vvBAo5wKXiOGfknMj4f4IMGTUO/T698m2jvlkIAxoOK2Y5J85q3nMhPXxxP7s77C/dnqnDqUDYn4fSI8ADB+lmTlYY/B+6rwQKPEtSSeht6vLnt7BrqTmB8PbySOweOK2ryeaHObQwLGgIrbnlkXqOy3Gt8Po1nQOl5r9porPV6jLtLdcl3pEb9HWVkqPAAwXlJzsa4XHmiU1NszFo6C3iYpMR+THvGpyg9Ca6G9v7Oya0qOw/7EMThTQXtLco77y74aYAyouO3jFf1uWxNGk5gP7WvOXm1b+yxfalrKH4QHAMbH28ECO8BzfybOCSuEB3oa18T84tBKoOwJrSkA4sLO3d6K2TElx+FC4hjsqaC9DxLteesQjAF1jAGbs3KignrnJ/bn7Yr3KbWo9p+6WyEXEzFcJzwAMB6uJgbs94QHGuX14EYdDGrUifn4ZOPOrHwTWk+G/x7Sc63PLtPwavvc0HsqrqpuLp5JtPeVrwUYA8LkTmc2L7E/82po//dE+6t1uVypp+YtBAsAY2BHYrD+XXigcb5MnBM+Fh5IGnVS5lQonoSfXf6akmPwXmIfb1XU5oNgOkBgOhPzvZ6Yv1FT+x8n4vmlLlfIpUQMPxAeABidOe0fqb0G6k1CBI2TOicsER5IGnVSZlVoJaZjiQnhuBjguVAsMf/tlByDrxL7eLKC9lILzT4NFssGY8BkJ+Zf7bEvR2tqP7WGxy1drpB1iRjeDvW8+QAAdJF6AuEv4YHGWZs4J1wWHsg1rkmZ9wts2+YpOQZ/JPbx/Qra+yzR3gVfCTAGhMlOzG/ssS/v1rgNvyZi+oZuV8hviRjuFx4AqF+8M34neK0NeO4LF+0wlHFOyqSmW3kWWnOzT7pFOfFfVEGbqSkC9vlKgDEgTHZifm8Y/ZPq+xMx/UK3K2RzIoZ3Q2vKIgCgRvsSg3NM2Hv1GpontRD0SuGBXOOclHmY2K5LUxL/bYl9vFpBe/FmxrNgYUJg/MeAQXVb3PqTmrdhZc3n9ml1MxHHA8IDAPWJPyRvJwbmz4QIGmdp4pxwQ3igkHFNyizI2a6DUxL/k4l9/KqC9rYk2vvX1wGMAWHyE/P/hvF4uvpGIq5Ldb1CUm8exONqrnkAqMnekF6obLEQQeN8kDgvHBUeKGRckzJbcrbrrSmJ/93EPm6soL2jifa+93UAY0CY7MT8O132Ye+ItuVYIq47db1C4k36R4k4fiREAFCP64kB+aTwQCOdSZwXtggPFDKuSZkjiW16NCWxT011EB86qGIO/dQTnNt9HcAYECY7MT/7LaRrI9yW1A3mM7peYd8l4nhTeABgtBc1VraH5rofei8K+ZLwQCHjmpS5FqY/ofFRYh9/qaC95TnHeomvAxgDwuQm5uM57Oms68E1I9ye+aH3mh4PdL3CVub00W1CBADVupwYiP8UHmikVYnzwh/CA4WNY1JmUc42fTglsT8X6l3U7kPXU8AEjAGD+jqM31okVxOxXaX7FXYlEccrwgMA1Xk952LxYyGCRtqdOC98KzxQ2DgmZbblbNOyKYj7nPDik52jLt/4KoAxIExuYv61WefUS2OyXalpWHbrfoV9kNNP1woRAFQjtUhZvPh6WYigkU4nzg1bhQcKG8ekzIkw/fPJvhvGJykfyyZfBTAGhMlNzJ/v2OY7WVk8Jtv1frDgdhnmZeVxIpbHhQgAyvdSzgB8VoigsVILQi8THihsHJMyNxPbc2xK4n44jE9SvqqFZgFjQB12hhcXB18zRtu2NBHbG7pfX07kjGMLhAgAyvVhzoXiZiGCRpqfOC/cFx7oy7glZZblbM+WKYn776Het35S0yn84msAxoAwmYn5OGY86NjeDWO4jfcT8Z2vCxa2Lqev7hUiAKjvR2u8AJsjRNBIG4M3aaAs45aUSc0j+yy03qabdAvb+9JrHxdW0GbqLaMDvgZgDAiTl5ifN+v34vYx3c6zifhu1AX7cjsRy6vCAwDlWZ5zkWgeOWiu/YlzwxfCA30Zt6TMmcS2XJmSmKfmHP6tgvaWBovmAZMxBvTjZMd27hnj7fwiEd/9umBfvs7pr6uFCACqv4CJ5T0hgsZKJe62CA/0ZdySMvcS23JoSmKemif3cAXtpd5CMP0XGAMmMTH/Scc2fjrmMd6aiO9pXbAvb+T01y+FCADKkVr4zTQ20GxXE+eHlcIDfRmnpMzqnG15Z0pifiuxj+sraC91M/OMrwAYA8JkJea3hclKxK5IxPeaLti3fxLxvC08ADC8vDvhJ4QIGivelOs1N/MT4YG+jVNS5qPEdjwO03FTPpWgeVrRPj5ItLnDVwCMAWFyEvPr2+fKuG3fTVCcn4be64p44Kw/R3L67JtCBADDyZs7zlQV0Fyp9Sf+FB7o2zglZX4M07+w84eJfbxQQXt5Dzss9RUAY0CYjMT8W1l51N6u7ycszteCtz3L8k5Onz0iRAAwnBsh/TTZXCGCxtoSTMkAZRqXpEx8YvBxYjv2TEm8UzcfqlgE8JNEe9d1fzAGhMlIzK8JrTUxJvVGrfWRyr1eeJiI500hAoDBrcy5OLwgRNBoexPnh6+FJyk+OftxaC00drX9oyZO//O0/b9/z8rJ0Jq7dZ5wNca4JGXeztmOQZ4oXNM+L8S+/bjd32Nf/ym0Ev11Tx+Qd/NhTQVt/pxo71vdf6rNz8qmrHyTlb/a5/oPK76G/zsr75VQV7xJdb39nY1TMZ3KyiqHdKrHgJT4tuTMwuDxnDaJD2l9lYjxx7ph387k9NvXhQgABvNpziC7R4ig0Y4nzg87hec/YiIjvtJ7t8CP784Sn0r7PCsLCrSxMLRumqbKOw7F2BqXpMxniW34p8+61mbl1wL7Fqe/WlLjPq5LbMu/FbQXk1dPg6c0m+CVrGwMrXUaTrX7drf1WH6vcBtmFmb/Ysh6Tobec3G/71BP7RjQSzxH325vy+XQuuE0iXYmYnxcN+zb9px++7kQAcBgLuUMsiuECBrtbOL8sFF4/k+ch/WX0HvKn/hEY0zaxSd4XwutpxO7Je9vhVaSM+WTnPP2jWBhs3E2LkmZi4ltOFmwjniT6ETo7ybUnzX2z89DvVNxbUi0F5Oc3oyZbPF78UdoPVVetL8/C9U8bbyvo40TQ9SzImf7n/gtMLVjQDeLQ+vNibgdV9vn+LKsbV8n1XX+3ximfw2VOr2S02+vCBEA9G9B6P50j/nigBnXE+eIZcLz/5Ps50LvBGRqqoyXQ+tptNmfi1N/rOvxmfiD9p+cH0eecBxv45CUyXuye2uBOmLfvhX6S8rX/Tbe5VDvGz9HEu1d0vUnXpyW7Gy7xPP+HwX7+4aSt2NJeHG+52FuMr1XYPs9XTx9Y0A3Czv69N/ta5SyxJuSf4V6E+LLgvU+ynY1pG9CLhQiAOjP+zkXhieFCBov9WRg05/KjsnFRz1icyoUezp2UeieaI9T27zW5e+35Jy3/9Blx944JGXynuxelPP52A8fh8GS8jNzFlftpZB++GBpBW1eS7R3UNefSitC/s3Ssueznv0m2/kh6sq7SRfLHYd56saA2eJ0NTPTkcUbrq+UXP+xUM1NqpQ5If0mCP37JngwBABKddzgCiTMS5wfHjY4LvFto9QUP1/1Wd+mHvVc7vK3efN4m1t+/I1DUubLMPjNndkLQsekXZyaaSbRvbDA9UUd54+tIT3dU9kW5+zzW7r+1Mp76vz7EtvqNl78M2SdX4f86WyYrjGgU0xg/9RxPi/7puWhMLobPA8TcTa1WP/yHg7xUB8A9Ol6zuC6WIig0VYnzg+/NzQm8Smy1Ku8Rwast1edmzr+Zk3OOfsXXXYijENS5vdE+18mPrdv1t/GhN5LXf5ufs4+Pq1hH1M3B45W0N62RHuPdPupdzNU/yZT/K51ezr/8ZD1xu/rb4ntf+zwTt0Y0OlMu917obz1BF5pnxOvdOzX4RHsW2qsW60rDnQOMg0uAJR4wZS6KLwlRNB4qYWzzjUwHp2LopW9mOTHIT/ZfiznvP26LjsRRp2UyVtfZn2Pz3U+KX8/8XdF9rOORPWNRPtbKmjv+1DvQrOMl6Oh+ifOvwrVTS0Xp6/qlZz/zeGdqjEg9HFdUWYZxSLC50J9az80xbWc47xEiACgmK2hvtdugcn0vnPEC0mLPxPxiD9U5g9R/2uh93zfMZEabwqk5gE+rbtOjFEnZVLjf+xj3RJ8nU+D3w75CZY5OftY9Rs3r4X0HPoLKmjzbqLND3X7Ro+XZSSrVof0DbVFJexDrKPbDa2jDu9UjQEzvgz1JeWvjCjWqRumpmwdTN7NnK1CBADFfJczqH4gRNB4uxLniGMNi8VPIf30bxlPgvVK7MU3Fw6GdKLxVd11Yow6KZMa/7stIrkuPL8pFN8YKZJgfDVnH09VvI+7Q70JopU5+7tMt596S3P6wMYh6/8jp/73StqPd4Mni6d9DIj2h/qS8qO8OZlKIu/SFQeSdxPSjTwAKOhKzqD6hhBB4x1OnCP2NygOn+ecLz8qqZ2ziR+PtxPtf6OrTpRRJ2VS0zHtm/W3MaF8Lzyf4u6Vgm3kvZW3u+J9PB/KW5y5iE8S7d3R5RvjcaIf7Byi3r0FzhubS9qH2W+7/BuGnyaH8RoDdod6k/JxKqf5I4r1vjDYeir09loYz7cjAGCixAvs1OuwT12EA5kTifPEjobE4I2cHyCXS2yr15NdqScl49P6FuqeLKNMyuStL7Oq429jImVmLtmYXF7aRzt5b+WtrXAfXw7paZ+2V9Bmapqrc7p8Y/wSyn/LLL6h8jA8vzlWdb+enZj/2mGdqjFga6g3Kf+/9rXkqOwY0+2adI/lEQBgOG+G+hJNwOQ6HZo9h2T8YfF3zvlydYnt7RrgB+9B3XTijDIpsy3R7r1Zf3u8/d9jUnBNn+2knsp/XPE+HsqJb9mJ+e057UnMN8epRD/4YcA6z7Q//2fOGHGgpH1YHV6cJu01h3WqxoB7of7E/LoRxtpaSdU4n3PM3xQiAEjbmTOYnhQiIPSeWqWM+XInwac1nyvz5u2cXeKc9At004kzyqRMaiG8znnfO5PNm/psY0nO/v1Y4f7FGwiPQ33z278Tnj/N3KvEqUAW6faNkJo24+oA9W3s+Hyc+z31tPPxCvbhjEM6dWNA02wa0Vg07b7J6cPm7weAHCeDhV+BfBcS54n1U77vcTqMVMKtigVXN4X+EvP7dNGJNMqkzJ2Q/yT58o6+f2iANj4YQb+NNwMOhPwk+Uw53f6+zRugrTnt89+JPr6rN7KyJ7SeRvaK//TaEtLTjvUjTiV1s/3Zs+3/tiGnT5ehc+q0lQ7p1I0BTbM+EecLwjOwbWF8py8CgInwS85g+q4QAZmfE+eJd6Z837/KOU8er6DNjaF4oi/ONSzBN5lGlZRZkdPuy+2/+739/18asJ0zofg89sP6LBRPxvcq8fMHCp4T7of0Gj1FSvz8g9BaMJbp8lbOsZ/bR11fhufzNc9MJ7MsUff5Era/c6pLb89O3xjQROsScf5ZeAa2NqcPXxIiAEh7kjOYzhMiIHM75CfxplGcHuZRqC+5OKOfxPx23XNijSopszvR5rX238xM3xTnIX5lwHbuh/T0SzCt5pU0bsS/m7kB1PnWytxE3ddL2P6Zm/Hxd8JSh3PqxoAmWmQ8qsSckL5J/USIAGCwC5T/tX9QA0QPEueK+VO83/vDaBbILpqYv6ZrTrRRJWV+SLQZ54td3fFDe9OAbeQ9RecpXKZd6uGXot+r39p/H6eeWlCw/kdDbnfnk8WHHMapHAOaaEFIr//B4G7m9OPFQgQA3eUlfs4LEdCWmiJimt+s+SuMZh2OvDk7mzK//7QbVVIm9X2O1wZXw/DJ809y9m2Lw8+UuxWGe9NpT8ff7+zy73crOHfM6Rj34vbPdxincgxootRbLA+FZyhnc/rxRiECgO52hvrnTQYm0+PEuWJa5zfPe+I3zvdbVdLiuwI/2H/VLSfeKJIya3L69IHw/NX+RUO083NOO6bKY9qdT3wHDuZ8Nj5hOjMV1B89/uanRP0vDbjNn3XUsdkhnMoxoKkk5qtzNKcf7xQiAOjuWM4g+pEQAW1PGvjD8XAY3VtFfxb4wb5Gt5x4o0jKpKZnuhGer6nw/hBtxPmvnyba+cmhpwFOJ74DJ/r47Noef5OakmqQRdlXdIz1Zxy+qR0DxNs86GXzsB8ADCjvtTOvmQMzmpiYv5pzjvywonaXFfix/qMuOdVJgiq/W+cLtPvzkG1syKl/j0NPA6QegPkh8bn1odhaDCfD8HPYd/o9PF9j6hWHb2rHAPGWmC/bppx+/IMQAUB3eUmnN4QIaHvWsB+OCwr8YH6torb35rQbj8VyXXKqkwRVfbfitFNPC/SvlUO2cySnjaUOPQ2wO/T/1kicbmNmIcX49sqSRP0Hw3Bz2Hf6NJh2ogljgHhLzFdhRU4/viZEANDd45xB1PyvQJEfj9NoS84+36uw7bwnmr/THRvxvariu/VOgTaPltDOtUT9vznsNMT2xPfg3x6f+aLjbz7NqT81fcTHfWxnnCpn5ub7OYdtqscA8e59Q5rBzcnpx4+ECAD+a17OAPpYiICCPx6n0cEwmtdyl4X02wnx3LxEd2zE96qK79bnIX9B42GfZn85p40DDjsNsanP6+yVHef/WyH/AZnUDeRjBbcxvh12Izy/4bzYYZvqMUC8Jear8jCnL88VIgD478V/avC8IURAh6ZNZXMm5xx5qKJ2vxlRu4xXkqCq79avOe0dK6GNbTltmIaJplif812YM+vvr4T+1nlK1X+64DZ2LjK72SGb+jFAvE1lU5XfcvryaiECgBflLdJyXoiADk1b/PVizjlyWwVtxifhU/N/x6kPFuqKjUgSVPHdik+rPctpb2UJ7ZwK5pmFKO/tkZc6/rZzPvpfS6i/yJQ0H4Ryb8ox3mMAEvNVOpvTlzcIEQC86P2cwfO0EAEdmpaYv59zjnyvgja/DdU/zcxkJAmq+G5tzmnrcknt3A3e+IBobs537o323y3uGHPizbNVBetPzeucdxMstjGz1tTfWZnvcE39GIDEfJVO5fTl94UIAF70QZAAAopLLRY9p2H7G0vZ8/C+FvKfZrboa3OSBFUkZY7ktLWrhDbypsl7wyGnYVLn9ZknSDunkzlS0lj1MPGZ+KT+9fA8Ifm6w9SIMaDpUuurPRSeoeU9XPKBEAHAi/LmMd4vRECH1KJO86Zwf5+GehexOl3gB7rE/PSpMylzLaSfFizje/xRoo17DjcNlLrJG99iebfj/38QWtPT9ONm6H8xy87xZo9D1JgxoOkk5quV99DfN0IEAC86mTN47hAioMODxPliGl+Bz3t6vUxrCvw4j+Wobjh16krKLMxp5/uS2jlXQxswLWNnvNbuTKx/MkD95/scmzvnsj/j8DRmDCCEBSG9hg/D2Z7Tl08IEQC8KO/pzK1CBHS4lzhfTOOCpHlT2ZTpj1AsMX8yp544PcEruupEqSspk7euzJYS2ohTWqXeNNnucNNA1xPfib87/vetMNibWGcS9b8562/XhufrxdwIrUQlzRgDCGFRIs53hWdoW4L16wCgL+dyBs+NQgR0+CVxvlg3hft7u6Yfy7tDsaR8LGdz6vowtBKj63XXiVFXUuZEoo3YZ8qYmmldzr4szfl8nKrJXNdMm58Knt8HfVP1eKLOTR1/F5OS/wTzyjd1DKB1o6pXnC8Jz9A25vTlc0IEAC+6kDN4vidEQMFzxjSeL87nnCPLmI87LiB7PxRPzN/Iqe9q++9W6K4To66kzI1EGz+W1MbBRBv/5Hz2QPvvftUlaNhYEsufQ9S/P1Hv+x1/13mDYJfD0rgxgNZDC73ifEF4hvZeTl8WYwCY5fecwfMNIQI6pN6ymcY3bI7mnCPLeNrwh9B70b6/e/z3Xk82zzytfE1X7Wl5aD1dGueSjU+Jx2Tx16H/xRbLVEdSZmlOGztLaudiGOwV9k3BU7xM73f+bIHv+TBj6I5EvR+2/+bzjv92XLcYKxLz9Uk90X1WeIb2Wk5f/kOIAOBF/+YMnuadBDql5rHdMoX7uy1UOyd3qv6YTOk19UivaWouhcEXDyxDnF88Pi0Vk17n2mNMnKc/JsNiwjW+GfBzVr5p78Ocmrcvtvko9J5bdlRvGdSRlNmZ08aSko5/an75vT0+tzorD9t/s8dplin8zp/J+f79NmT9m0N6wfAN4cXE2FxdY6xIzNdnazD/eZUW5PRlC+wCwCwPcwbP+UIEdDgZmrWoY5yP91lin78cou74VNGDHvUebP/NFz3+/dsu9c0kXuL21r34axwr4jQkd0LxKXliudfe1zrGmpUhfzHff8JobkjXkZRJJQavltTGuzn78W6Xz8QbAjNrOfzgFMuUfudP5WzHsGu0vJOo+0p4Pl1aPOcu1TXGjsR8fVJvl5wQnqHNy+nLD4QIAF70KFQ/fzIwPb4J+a/LT5vUon2DPuX4UmhNN9OtzkMdf9frKed47u6chqFzQb+6n/h6Oyu3Qn8J+dklfv7NirfzZMFt+WwEfayOpMy9UM0Npk6f9nlNEfvtn+1/u56VhU6xTOl3PrU46y8l1L+gwH7Gm7bv6hZjSWK+PnsScf5GeIY2N6cvPxQiAHjRExeCQB8+COnX5afROznnyVcHqLPXXP37Zv3dpkS7cUqYxe32r3T89zU1xiZOxfMsDJeUnylxCpStFW7r44Lb8fsI+ljVSZlVoZ6F3n/Maadz6qJ4Y+m39n+PT/NarJhp/s5/l2i/jHP2nAL7+bEuMbYk5uuTWjvoA+GpvD8/ER4AeJHEPNCP1Jzop6Z4v1NPzff7hFW3KQ3iq73dFv57OfSX3K5z4bJNoZyEfB2LCM/po/1RvGZddVLmo0Tdj0N5c/3nvTmxq/138andG+H5DRlP8TLt3/leT+mWOX1T6i3Yk7rEWJOYr09qWqltwlN5f5aYB4BZJOaBfqSSsT9O8X4vC8/n6O02PcDaAnXEedTPdvl8XIhveeJzN0Ox5FJMyrxaUzzi082z1yiJC8/uDq2nszsTvYva/eZweD7dTl6SrIr9eFIwjn+P2Y/YMsbi1JPs50vcj0HentgSYDTXuHV+53f1GDuWl9jGn6H3GwGmphxvEvP1OZuI8ybhqbw/S8wDgAtBYAhvJc4XF6d83+PifL0WzI6Lnqam4ojJ6r/Cf59UjnNy5z2t/E0ollzaU2MsOufHj09Jv13wc3Ff94b8hcfPVbDN5wvG8espG4vnhPSUHvtK3I+HYXymLoJx+s7vqKHdbvsb15Z4RVfwe4z/cykR5zeFp/L+/Ex4AMCFIDC4lxLni/sN2P/4ZHyv6TriE+ufZ2Vl+2/jE4pxio7vw4tPEsf/Hec4XVKwzRUh/0nk72qMQee0KPFmw+IB6og3Ku7k7NPakrd7TYE4/htGk8Sqcix+q8Y4F11sMyYL1zmdUrFx+s5vndXu3VD+Ysenw38TYG/pBn6P8YIHiTjPFx79GQAMnMC465XoaMpTMAuycij093RwLLez8kVoTYvTr88S9R6qcd/ntPdj5kbMsiHqisn51JPcVSwmvCPRf2OCblRJrCrH4lTfKXtu7TgF0b2cfYk3qhYHqMe4fOc3zGp7ewVtHJ/Vxk6H3+8xCl/DPhUa/RkADJzAJEg96byoQXGYG1rzYx8LrVejY5LzSbvEp+fjfL9nsrI/K2+U0F6cquZ6u/6YUIoLmL1e8z53Tsewo4T6DiT60p2K9mFVO3YP27GM897HKSVGOd3DNI3F8WbN8XYfnfkuXAmtm1IrnT4ZgXH4zi/t+D6frqiNzgVmP3fY/R7jPxaE9Jtc6M8AYOAExt6FxDnjPeGZahfbx/lKSfXF6X7uJ/rTwobE1VgM0+9qe/ysarqM1aF1I+yAUBsD6Gp9qGchdP1ZfwYAAydQmVOJc8Y24ZlaMUk+8wp4mQukHU/0p/XGYmMxgDGAEmxLxPiU8OjPAGDgBCbBwcQ546DwTP0P2ksl1/t+oj9tNBYbiwGMAZTg00SMTf+kPwOAgROYCJ44aqaZJ9vLfop9TZCYNxYD+D1mDKiWNz71ZwAwcAIT763EOeOi8EytzVk5UUG98xP96W1jsbEYwBhACX5OxHid8OjPAGDgBCbBvMQ546HwUGJ/mmcsNhYDGAMowUPXG/ozABg4gWlwL3HeWCA89KHXE/M3jMXGYgBjACVYmIjvXeHRnwHAwAlMkrPBvOCU49Ue/eiosdhYDGAMoAQbE/E9Kzz6MwAYOIFJ8k3ivLFHeCjhx/K7xmJjMaWYE1qLLG/JysehtZDzpaw8ycrlEupfmpXr7fr7sTUr17LyNLSeWP3ModJHG9pHjQHV25uI79fCoz8DgIETmCTvJ84b3wsPQ/5YvmUsNhYzlLVZ+TWk51SeKcuHbOt8u55DfXym17QSnzh0+mgD+6gxoHqnE/HdKjz6MwAYOIFJsjxx3vhTeOjDmSA5ZyymbItD622UWDZl5UDonQDdNkQ72zrqOdHH514K1pbQR/VRY0B9/kzEd4Xw6M8AYOAEJs3jHueNZ1mZKzwU9G/47yJs843FxmJKt6tH//puwPoWhRcXAv+hz89f6LItTx0mfbSBfdQYUK257WvTbrF9LDz6MwAYOIFJdCFx7nhPeCjgnS59Z6+x2FhMJeI83o+69K9zA9Z3YlY9P/X5+fjE9I0gSYY+agyo1ruJ2F4QHv0ZAAycwCQ6nDh37BMeCjg5q99cMxYbi6nUj13618MB6umW6LozQD0x8Xmro47LDpE+2sA+agyo1r5EbA8Lj/4MAAZOYBJtSpw7fhQeciwJrSkBOqdAWmMsNhZTqQM9+ti8PuqIf3szlDclxBsddXzlEOmjDeyjxoBq/ZiI7Sbh0Z8BwMAJTKL4w7fXnJ0PhYccX8/qMweNxcZiKtfrhuq6PupIvS01Z8jvwJsOkT7awD5qDKjWo2BNJNc0AGDgBKbQb4nzx+vCQw+vhReflr9kLDYWU4vFPfrYloKfXx1ayazvetSzZIBtWtD+7N8ODw3to8aA6ryeiOtvwqM/A4CBE5hkXybOHx8LDz2cDy/O+bvYWGwspjZPuvSx/QU/ezUr97Pycuj+FOr6Abbn/fZnP3JoaGgfNQZU5+NEXL8UHv0ZAAycwCRbnzh/nBMeutjZ0Udi0mSNkBiLqdXVLn3sRIHP7W//7d72//9Xl3o2D7A9P2XlXlbmOzQ0tI8aA6pzLhHX9cKjPwOAgROYZHGu1qc9zh9Pw+BzuTKdlmXlQUcf2SAkxmJqd7ZLHzub85lXQ+tG2rWO/3a+Sz07+tyWVe3PfeKw0OA+agyoxtzENepj16j6MwAYOIFp8GPiHLJReGiLiwX/3tE3tguJsZiRONGlj13N+czP4b8LcJ7uUs/nfW7Lhazcbp8foKl91BhQjc2JmJ4RHv0ZAAycwDT4IHEO+U54aDvZ0S/2CIexmJHZ16WPPUz8/fb235ye9d+PhcGmG5mxJQz2BDP66LT1UWNANY4lYrpLePRnADBwAtNgUVae9TiH3BUeQmsKgJk+8alwGIsZqW09+lm3aR3iApr/htYUIUtn/dueLnX80Me4ERd+vuxwoI8aAypyt0c8n7WPL/ozABg4galwMXEeeUt4Gq0zwfKlcBiLGblNPfrZ4i5/+3373z7L+W7PlAsFt+FUaCXHVjkc6KPGgAq8nYjnReHRnwHAwAlMkw8T55Fvhaex1ofnC6+Z1shYzHhY26OfvTfr795r//ebofv82t2Sp3cKtD+TLD3sUKCPGgMq8k0inh8Kj/4MAAZOYJqYzobZ4psSj9p94HvhMBYzNl7q0c82z/qbm13+e6duydPHOW0vy8r9rPwdLPiKPmoMqMac0Hsam6fBNDb6MwAYOIEpdC5xLlkvPI2yJrQSG/HYnxUOYzET0ee2d/z7V+3/9lOijvmh+Dzgof3ffwutm7hrHQL0UWNARTYkYumaRH8GAAMnMJU2J84lp4WnMZZn5V77uP+clblCYixm7Dzu0s/2tv/t9fB8gcTlOfV0e1NqSY+/PdL+90PCjz5qDKjQD4lYbhQe/RkADJzANIpPmt0OvV8dXixEU29JRx+4HFpPK2IsZvzc79LPjrbP49fa//9XBep5EIq9ITVz4/Z3oUcfNQZUaHF4vrbN7HI79H5bAv0ZAAycwMT7PHE+OSA8U/9j+Hr7WF/NysIS645TCvwyxT+ojcXU7UqXfnaifZ6O//tewe/w5ZCeBzyKTzQ/aJdXhR591BhQoQOJOH4uPPozABg4gWm2NPReBPaW8EytmBz5o32c44J5L5dYd1x8768w3fPCGoup24Uu/SzOrT0zfci+gvWc7VLPjo5/f6l9Toj/fZuwo48aAyp2q0cMn7WvUdGfAcDACUy1U4lzylbhmTpxuppfw/ObL6+UXP+xdt0bjMVQmtRi3TdC8bdTup3vO59KPd3+b8eFHH3UGFCxrYkYfi88+jMAGDiBJliTOKdcEZ6pEhMjP7WP7Z1Q/tNohzrqNhZDeVKLI/ZzA/VI6D7dSLSv/f/Ht2msN4E+agyo2m+JGL4uPPozABg4gab4OXFeeVt4psaZ8Hyu3xUl1RmfuI/TCXTOL3zYWAyl+r5HX/ujz3p2dakjJlTfaf/vuIDnMuFGHzUGVGxdIn4/C4/+DAAGTqBJ3kqcVy4Kz1Q4VmAMKausmPJYGoup24kefe2dPuvpNnXEtdC6WRf/93qhRh81BtTgUiJ+bwmP/gwABk6gaS76kTS1vgz1JeWbMP2RsZi6He3Szy4NUM+GRL/9VJjRR40BNUg9DPKL8OjPAGDgBJrojcS55VfhmVj7Q31J+Vg+NBZD6T7v0s9WD1DPqz367A9CjD5qDKjJlUTs1giP/gzQywohwMAJTLnU4m2bhGfi7A71JuWfhGYsGmksZtTf5eMD1jM3dJ8m5CUhRh81BtRgUyJubhDqzwD/uSjYkpWTWfnXSQkD58itbH8fd+oGUJnXsvK0x/nl76zMEaKJsTXUm5SP5YSx2PUildjR0b/iXNsvD1FX5zn+TlaWCi/6qDGgBnPa15LdYva0fQ2K/gw0XHx1bk9WzvdITICBs37Ls/J9GP4JHKCYzxPnmAPCMzHuhfoT8+uMxa4XqcSWjv61eci6/gnPk6fLhRZ91BhQk9TUeoeER38GmmlhaD1RdiwrN52UMHCOlXijLCbhn4VyXo0Fipnf8aN4dnmYlVeECGOx60VqFZ8YfpCVvSXUFa+j/mhfZ4E+agyow5L2NWS3eN0KzZgGzzXNLA9D9U+MxKdtn7Tbih0tPoF7Kiv7srIxtKbJAOoV56aLd/CPtAf7Z31+r8GFYD0X9t+F3tNpSMxD9TYkzjM/Cg/GYteLAMYAY0BBqTWMNgpPM/tznKP299BKnP9vRCUmBC+F1h3FxfoCVG5B6D8Rb5DFwFmf+BRuvGn2NGcfJeahHqcS38OtwoOx2PUigDHAGJAjtebN98KjP0fx9ZgPs/JXGF2SPiYhjmZlmT4BlVnQ/r7FG2Ixsfdl+//+GSTmMXCOUlwc6nBWHhf8HkrMQz0Whdaia92+h8Mu7AbGYgCMAdNtcei95s2d9rUm+vP/iVPLXAr9P/UeEwSbwotzIsW6VobWnaGjofjiS/EJ/s/0C6jsO95rpe/DQWIeA2fd4hoPcZHJR32OvRLzUJ/3Et/Fc8KDsdj1IoAxwBjQw7lEnN4THv25m1V9JAZiIuGtgvXOycoHofdTR7NLvEHgzhHUy+KvGDjrEd9eiTehH4TB3jKTmId6fZX4Pu4VHozFrhcBjAHGgFk+SsToS+HRn1OKPrl3YIC6Y7L954L1XwuS81Cn4wZZDJyVmpeVT8Lzt8ietsfEY6E1t/zfQWIexlF8wKTXW6Xxbc83hQhjsetFAGOAMaDtjdB73bBfhUd/zlM0Mb98wPrnhuLJ+Yv6CNRmp0EWA2el7obnb4XtCi9OARfFxP3vQWIextHiju/w7HK7/e9gLHa9CGAMcM3Ya7aQO64Z9ec8c0KxhPnNIdtJLaY1u+zTT6AWWw2yGDgrdSj0XudhxsYgMQ/jam3ovUjzldB6+ASMxQAYA5opPmh1OfSeDnyt7qM/53krFEuWHy2hrQ8KtnU/tObjBaq1xSCLgXPk5gaJeRhnmxLfzTPCg7HY9SKAMaCxTifislnX0Z+L+CgUS5ZvKaGt+HT+/YLt7dFXoHJFntQFA2f18qaUk5iH0dqd+H4eER4AgMY5krg+3C088gtF/Vhgo56F1usZZTgdiiXmf9FXoHIS8xg4x8PDIDE/CnEBz+96lPnCwyyfJr6jnwkPAEBjHExcF34qPPILZSYDyl5BeFcolph/oq9A5STmMXCOB4n50UgtgG1KPbo5FKyRBADQZPsT14OfC4/8Qj/eCMWS5AdLbHNTwTZjeVl/gUpJzGPgHA8S86MhMc8g4nXxkx7lE+EBAJhaBxLXgd6glF/o26ehWIL8zRLbfDcUT8y/q79ApSTmMXCOB4n50ZCYBwAAaI6xyi9cLLBB90tuU2IexofEPAbO8SAxPxoS8wAAAM0xNvmFuaG1qGveBp0pud0NoXhi/hX9BSolMY+BczxIzI+GxDwAAEBzjE1+YUsolhzfUXK77xds96m+ApWTmMfAOR4k5kdDYh4AAKA5xia/8G0oliBfUnK7hwq2e1lfgcpJzGPgHA8S86MhMQ8AANAcY5NfuF5gY/6qoN1LoVhi/pC+ApWTmMfAOR4k5kdDYh4AAKA5xiK/sDQUS45/U3K7i0Oxee1jWaGvQOXGMTG/Kiu7snIyK+ezcjcrj7LyJLSmuHqclXtZudD+m+3tc9o4iWt4xOnCjobWItsP2tv/rL39N7PyY1YOZuVN3XAyBs6KScyPhsQ8AABAc4xFfmF3KJYc31hyu58XbPdn/QRqMS6J+deycji0Etb/G7D8kZW9WZk/wnjGGwRHQn6SdXa5HVpvCVnweowHzopJzI+GxDwAAEBzjEV+4Uwotvjq3BLbfDkr90OxJNVa/QRqMerE/PKc81FMVsbpr+LT8TFpX+SNm3ieOZCVOTXH8rPQeiq+27n0asF9iH97wjlwPAfOiknMj4bEPAAAQHOMPL8wJxR7mvNCye0WuRkg+QD1GmViPk7j8rRLezF5vS90X3g6nr/eDa3kdV6S/u9QzzQxcYquX0P3NTq2hP/eIIjJvj1Z+Sdn+6+2Y7QhK/MMnBLzTleVkJgHAABojpHnF94MxRLk+0psc1/BNm/4IQy1GkViPk7Xcjn0XvS56JPucfqbX3K2PSbv91YYvzh1za0u7Z4L+cn0eK47Hwafumd2+c7AOdEk5kdDYh4AAKA5Rp5fKDrP++qS2ttfsL04/cQq/QNqVXdiPi7qfCd0n8JlU4XntK8riF18Ur7bU+9/huLz3MebEBeDxPzYD5w1kJgfDYl5AACA5hh5fuHXAhtxr4R24g/aE6FYQunfrLyhb0Dt6kzMv9Y+t3RrY8eQdRd5K6fM5HxMqP/Wo523+6xrcfscKDE/xgNnDSTmR0NiHgAAoDlGml94KRRbPPHUkO1sD92nd+hWrofWApBMvo2hvGk5xr3Ma9AxK0Ovp8tjOVZSG18X2Jf9JbV1qEf9vw1Y38dBYn5sB86aSMyPhsQ8AABAc4w0v7A1FEvwbBug7rhQY0x63QjFE0nH/PCdKhLz03nMytBrLvg4hdXCEvfntwL7s27INuJ0PL1ucH42YJ3xCfzbOdt9yMApMU/pJOYBAACaY6T5heOhWNLxg6y8npW5PeqJ8ye/E1oJ/KNZuRr6S2rG5Nmb+sLUkZifzmM2rNTT4AdL3p9U0nym3AzF54Dv5vtE3RuHqPeTnO2+beCUmKd0EvMAAADNMdL8ws3QfwLycTth8LD9v5+FwRKZcXHHOEXOOn1gaknMT+cxG8YroXfC8Vn738tWZEqbQZ8+X5xzDlwyxHbn1f2/Bp8/JeYl5qsiMQ8AANAcI8svrAj1Jy/jNBVnQuvJ+vmO/dSTmJ/OYzaMI4l6f6pon2KC+2nOPj0Jg90U2JNT79wht/18Tv1fGjgl5imVxDwAAEBzjCy/8GGoJxH/Q1b2htZUODSLxPx0HrNB5SXI91W4X0Wm7RrkqfkfKz6B786p/6KBU2KeUknMAwAANMfI8gs/Fmj8z6xszsr20HoyNM4f/337s/8U+Pzd0FrEkGaSmJ/OYzaovDnT11e4X29VdL66n1PnsOe/10L+k/4GTol5yiMxDwAA0BwjyS/EZNHjAo2npknYEIolLDc6xjAxqkzM5y0KXfXNjdsF9u29Ps+jefWVMWXXo9CMm0JjP3DWTGJ+NCTmy/kOKoqiKIqiKIqiTMJv9JFs+zsFA7c+Jyl1t0AdZ/1+hcYn5pfk1Pmohn0rMp3Nd33Ut7BAfStK2O4LNbQhMS8xj8S8xLyiKIqiKIqiKBLzNWz7oQINPw350zB8VbCel/2GhUYn5rfn1Hmvhn3bWmDf/uqjvtcK1FfGG0OnctpYJykoMY/EvMS8oiiKoiiKoigS85ORX/i9QMPnC9SzquAB+NhvWGh0Yj7vafWfati3JQX27VlW5hasr8gT8ztL2O68G6CvSgpKzDs3TU15MiXfQUVRFEVRFEVRFIn5AZNJsewrMcl/Vb4TGp2Yz5uO5UJN+/eowP69XbCueQXqOlHCNu8O5piXmJeYl5iXmFcURVEURVEURWJ+4vML2woGbXXB+j4qWN/rcp7Q2MR8XpKxrsT8LwX2b0uJif7fS9jm1NQaDxvaTyXmJeYl5iXmFUVRFEVRFEWRmJ+4/MLJAo32M99znHP1aYE6v5HzhMYm5p/l1PlLTft3usD+7eqjvrw3AeJ+Lx5ymz8Io50CyMApMS8xLzEPAAAgv1CCOwUa/b7POosku/4N+YvJAqNVRWJ+foE679a0f0cLbMuhPurbX6C+j4bc5i8SdR8wcErMOzdJzAMAADD++YWVBX8Ybu+z3vcK1rvF8YaxVkVifkGBOh/UtH9Fpt76ro/64oKyeW8DXBtym8+E3k/jv9rQfioxLzEvMQ8AAMBE5Rc+LvjDcMkAdd8uUO95xxvG2qgS809r2r9dodzEfHSsQJ2bhtjmXufWHw2cEvPOTRLzAAAATEZ+4VyBBv8csO7DBeouY75loDpVJOZfCsUSUvNq2L/tBbbj0z7rfCW0pupK1fn3gPv3duidvFtu4JSYp3SpxZYXCA8AAMBUqS2/EOd3r3KR1uWhWPJtv2MOY6uKxPycgueGN2vYv20FtmPnAPUWmc5rkHPrTz3q+tjAKTHvdFUJiXkAAIDmqC2/UHQe+GGmXLgSqnsiH6heFYn56HEYjzUotlW4HfFzefPN7+2jvg9DOVPtGDgnk8T8aEjMAwAANEdt+YWvQrF5nucO0caHoVjyf43j3ghNmRO4rmlYxuWYDeKPAvUeqmH/dhbYjreHqP/dkD+tzZEC/eWDHp/93Gml3oFzhCTmR0NiHgAAoDlqyy9cLdDYL0O2EeeSLjJdzreOeyNIzE/nMRvEmQL11rGY6e6Qvw7GnCHbWNI+l6ba+Scrn2RldUd7C7PyflZ+7fL3cQHYd51S6h84R0hifjQk5gEAAJqjlvzC4lAsuXighLZOFWjnfhg++cX4k5ifzmM2iH0F6v23hv37LtQ31VZcaPafIftVvFEQ33aSEBzBwDliEvOjITEPAADQHLXkF4rMqxzLGyW09W7BtrY69lNPYn46j9kg3ioYx5UV71/ek/tlz9++acD+FG9SxIT8MqeR0Q2cIyYxPxoS8wAAAM1RS36hyDQSD0rcqSJPiV5w7KeexPx0HrNB3S9Q996K9+/XnPY3lNjW5qw8add7o71vMb7xRunB0Hq76Mf2ufB8+zz9WVbWBW8UjcXAOWIS86MhMQ8AANActeQX7hVo6EyJO/V5KDZFwyuO/1STmJ/OYzaoYwXqvlTx/j0J9UyxtSe8uKitRPsEDpwjJjE/GhLzAAAAzVF5fuH1UCyx+EGJO/VqwTb3O/5TTWJ+Oo/ZoIpOZ7O0on1bndPukRLamJuVo+364kLYpuya0IFzDEjMj4bEPAAAQHNUnl/YH4olw8qey/hSgTb/cvxhrFSZmI/+KFD/wYr2bU9Iv8Hz2pD1L5p13pOUn+CBcwxIzI+GxDwAAEBzVJ5f+LlAIzcr2LEPQn0LzgLlqDoxv6FA/XdC68nzsv2SaPPkkHUvzsrVIGk6NQPnGJCYHw2JeQAAgOaoNL8Qk1tPCzRyqoIdi1N7PC7Q9nf6AIyNqhPzUZG3aT4ueb/i9DjPerT1KAw3fc5L4b9vArynK03uwDkmJOZHQ2IeAACgOSrNL2wOxZ5a31nRzh0v0HZMis3XD2AsFDlnDCtOGZN30+5uKDcJ9kWirX1D1n2qS517dKXJHTjHRN53RGK+GhLzAAAAzVFpfuFUKJaYr+rpzrcLtr9XP4CxsL3A93VOCe18WKCdr0vap5dD76ePfx6y7tSCtrHumKBf396GubrXZAycY2BegX08qRtUQmIeAACgOSrLL8QfkE9CscT44gp38GYoNsf9HH0BRu5Qge/r0pLaOlGgrTdLaOdkj7pvhFbCvOp9KKvE8/mDrPwUWjct3jZwTm1i/t0C+3jW6aoSEvMAAADNUVl+4WAonvBZWeEOFt2OffoCjNzFAt/VzSW1FW/G/RTyF4J9ZYg2doTeU+W8VsI+XAj1Jea7lb9KPB79HLf4llW8OXAuK/+G1rQrcT2TePPgfmi9LfBNaL0tUMVN12lPzH9TYB8fBDe0qyAxDwAA0ByV5BdWhGILr86UbRXu4LKC2xCnmliuP8DIrCj4XT1WYptxfYm85Pb1rCwZoO6YFO721tDtEs81R8NoE/Mz5XSofq2OWP+B0LpZ0s+23QutG7Rlbt80J+aXh+Jvu5kGrnwS8wAAAM1Ren4hPv1+O/SXOPmz4h+cFwtux99huKdjgcHEKV3+KPg9jU9Gry65/bwEd3zCfX0f9cUE8rMu9fwWyp26Kz51fz+MR3L+UmjNTV6FOG3OrSG3L37+zZK2Z1oT8/Hm2D99xDTegN/k9FUqiXkAAIDmKC2/EBPycWqBp2GwpEmc5z0+fbekgp3c2cd23G3/vVf0oXprs/JF6D+5/LD9ubUlfle3F9iOeJNva+iegI43F+Kisn93+VxM0h+q6LyyukeboygnKti/baH7TY5BytP28RubgXMMLGnH5MwQcb7U7vurjJ2VXq9IzAMAAEyXofILr4fWAnB3Q7nJnZgcO5+VT0rayblZedTnNjxq71tcuHG+fgKlid+py6H4dBl5JSYT43zXccqS94fctphcPxryE5TP2ue9OEd9nM/838TfxnnQV1Yc05gM/Tj0/7ZSFeWdEvdrU0XbuHGUA+eIbWj33fslfgdnfzcetb8Td5zu+iYxDwAA0BxD5Rc2hmoTPBdK3NFh5mL2YxjK87DCc8bOkrbx1dB6A2jQm47xc3EBzZU1x/al8HzKl2uh9SZS3Yn5yyXty4oufSU+mb07/PfJ7EWhlcQ/HIpNxfKgfYxHMnCO2Jaa+wP9kZgHAABoDr+pARLeysqnoTXVR5wHPyZ1n7RLnGM7Pnkcp7g5lZWPQmt6nVGI883/2T5x/xWeJ/FiAntNaCVk43Qj8Sbl96H1JH+8+XmrvQ8PO/ZrpgyajF1Wwv5cCy/OD/92wc/F/d0b8m8AnTNwMoYk5gEAAJpDfgFgwr0bns+PHxPSy0uuPya745Recfqy+KZUTB4eD73ntt8+ZHsfddQVbzIMsmBufKr+Ts4AN+hNFAMnVZGYBwAAaA75BYAJFqd26ZwTf3vN7b+RlauzBo5vhqgv3gSYmSs/3mwY5un7mJx/nBjgjho4GTMS8wAAAM0hvwAwoT6bdcI+OaLtiAnD6yVtx46OenaUsG0HEgPcoIuTGjipSuzzT3oUiXkAAIDpIr8AMIEOhv8mmReOcHt2dWzLqSHqudiu40pJ2zUvPJ/mp1sZJGYGTgAAAGBY8gsAE2ZPl5P13hFv06qObfl2wDpiknxmWp43S9y244lBbr2BEwAAABgB+QWACRIT1s9mnaifhtaT4aP0Whh+nvtt7c9fKnnb3k8MchsNnAAAAMAIyC8ATIi4MOqNLifqi2OwbZs6tmfFgHXMPNm+vuRtWxMk5gEAAIDxIr8AMCH29jhRnx2DbfumvS1/DFHH5qycqGDb5icGubcNnAAAAMAIyC+MSHzyNT7FuSUrH4fWk6Jx+oYnWblcQv1Ls3K9XX8/tmblWmhNjXE3K585VDA2rvY4UV8e8XYtycqj9rbsHMO4zUsMcoNMAWTgBAAAAIYlv1CjtVn5NSsPCwR++ZBtnW/Xc6iPzyzssS2fOHQwcqnkcpxz/pURbtvP7e24Nqax6/XE/A0DJwAABcWH697LytdZOZeVf7PyOLQeaosP2N1vXxfHN0nXt/8eAFLkF2q0OLTmM44lzsd8IPRO0m8bop1tHfX0My3ES6Hc5BVQnndyTtanRrBN8WbBj+H5zYHVYxq7V3vE7KiBEwCAHPPbv93vFLgO7Cz3snKw/XkA6EZ+YcR29Qj8dwPWt6h9ATBTzw99fv5Cl2156jDByL1d4IT9RY3b83pW/uxoe/cYx25jj3i9a+AEACDnGvxW6C8hP7vEz78plAB0Ib8wYvH1tkddAn9uwPpOzKrnpz4/H5/qvzGrjscOE4xcfDr9WYGTdnx99rUKt2Nll/PM52Meu709fiAZOAEA6GVbwevvIiU+7LZVSAGYRX5hDPzYJfAPB6jn3S713Bmgnpic73wq4LJDBGPhQsEL//gDIibP3y6p3bi4657QWiNjdlufTkDczoRy184wcAIATLdNoZyE/OyyUWgB6CC/MAYO9Aj+vD7qiH97s0sdgz7t/kZHHV85RDAWVoX+n9qJU1vFKa0+zsqW0JqCJq4nMafLOSQuAP1e++/2Z+V0j/PKzLll24TE7d9Z2343DDfXp4ETAGB6rQj/XQvuUmhN3bhq1nV0nEo2JvEPZ+WfAteJD0Jr/SMACEF+YSz0uhu/ro86DicO4pwhO4f58GB87A7VPL3TT4lzy6+ckHh1WzR3r4ETAIAeroUXpz8s+hbqnPZ15sOca8VzQgxAm/zCGFjcI/hbCn5+dWg9Rftdj3qWDLBNC9qf/dvhgbGzO5Q332U/5UlWDobBb/aNwslZ+3DNwAkAQA8fdVzT/dX+rd6v+FT9nZzrxbVCDUCQXxgbT7oEf3/Bz17Nyv2svBy6LyS7foDteb/92Y8cGhhL8U2Wv0M9CfmZOesn7bXbeFPy6az9WGPgBACgi/jwye329Vz8fb1siLpicv5x4nrxqHADEOQXxsbVLsE/UeBz+8OLUzP81aWezQNsz0+hNTf1fIcGxvrHw76OHxBll/ga7pEwufNgfj1rfw4aOAEA6GFHx/XcjhLqO5C4Xrwj3AAE+YWxcbZL8M/mfCYmy+IT8p1TM5zvUk+/FxWr2p/7xGGBiTCn/T2PN9SehuGS8XGh1Ljo65YwWVPWzPbarFhcMnACAJBwsX0td6Wk+uaF1pP3va4ZFwo5QOPJL4yJE12CfzXnMz+H/y4Se7pLPZ/3uS0XQusJ3HkOC0ycuaG1oHT83p/Jyq/tHwRPOsrj9n+LPzriDcC4PsW2rKyYojh03qSMTyQtLrFuAycAwHSJSfKZNZzeLLHe44lrxvXCDtB48gtjYl/oPo1EL9vbf3N61n8/FgabEmfGllDeq3sAo7Cz4/wX3ypaU3L9Bk4AgOmyLZT/lmX0fuKacaOwAzSe/MKYXQjMLt2mkoiLvMbpJmLCaemsf9vTpY4fCm7DotB6svSywwFMqLhI14OO89+GCtp4ZuAEAJgqM0+2l/0U+5ogMQ9Ab6ncwjPhqc+mHgeh2/QL37f/7bMu/9YtwX+h4Dacah/0VQ4HMIHi9Fu/d5z7tlfUzpMgMQ8AME02h/7eNC9qfuKa8W1hB2i8VG7hifDUZ22Pg/DerL97r/3fb4buc8B3S/AXWfF9JqF/2KEAJtTJjvPengrbkZgHAKCIeYlrRmu6ASAxPyZe6nEQNs/6m5td/nunbgn+xzltx6kf4kKQf7s4ACbUJx3nvE8rbktiHgCAIno9MX9DaAAab06QmB8r3Q5C51QMX7X/208DDPxzEp3gt9CawmatQwBMoM4pvL6sob2HOYPnHIcEAIDMqz2uF48KDUDjpd6qiuWhENXrcZeDsLf9b6+H5xP/L8+pp9vChEt6/O2R9r8fEn5gAsUFup62z2Pf1dTmg5zB05tHAABEG3tcL74rNACNl1qHJJb7QlSv+6H7nfT49OW19v//VYF6uiWNuq0uv7n9b78LPTCB3srKo/Z57Psa2/03Z/B8yaEBACC0HrSbfa14S1gAyCwM6dzCv0JUrytdDkJcGf5A+3/fax+0PJdDeq76KD51/6BdXhV6YMKsCc9vZp6tue1fcwbPJQ4PAACZM12uFT8RFgBC93VCO8sfQlSvC10OQpz/fWaKm30F6znbpZ4dHf8en+b8u/3ftwk7MGHijcV77XPYz1mZOwbn6s7yjkMEAED475uWd0Nr6gIAWB/SuYULQlSvc4mDEVdtL7qg4Kkun/+8499Pt//bcSEHJkx8Gv12+xx2eUQ/bM7mDJ7rHSYAgMZ7J/ReQw4ANoV0buGsENXrh8TB2NpHPUdC9ylxon3h+esQ7tQDk2RxVq63z2FXQ7GpvYqKr5D9EordAD2dM3hucqgAABrv5KxrxGtCAkCH90M6t3BaiOr1fShnTqFdXeqISf+ZO/ZxXuZlwg1MkIXtc2E8h8WpuF4use55WfkrFL8bfSJn8Hzf4QIAaLT4lufTjuvDZ6G1RhIAzNgZ0rmFE0JUr17Jnn7nK97apY54d35mTmbTLACTJL7dM7Pg6q2svFJy/cfadW8o+PeHcgbPXQ4ZAECjfT3r+vCgkAAwyychnVv4RojqdbTLQbg0QD0bEgf1U2EGJkicWuan9vnrTlaWllz/oY66i9qVM3h+6bABADTWa+HFp+UvCQkAXRwPHvobK593OQirB6jn1R4H9AchBibMmfb5K77xs6KkOuMT99uycqXj/Hi4j89vzRk8TzpsAACNdb7jujA+/LFYSADoIm/9OtPk1mz3rANwfMB65obuU9m8JMTABDmWM0iVWfpJ+m/IqctNUACAZuqcL/hRMK88AL113sjtVjYIUb12dAQ/Ph06zOKGna/OVTH9A0CVvgz1JeWv9LltS3Lqu+jwAQA0zrKsPAgSKgAUcyOkcwuvC1G9tnQEf/OQdf0Tnif4lwstMEH2h/qS8rF82Of2zcmp775DCADQKPOy8nvH9eB2IQEgx5OQzi3MFaJ6xafa4x32vSXUFafB+SO05psHmBS7Q71J+TgQzh9gOx8m6nzmMAIANMrJjmvBPcIBQI55IZ2reCREANQpb1HVKsqJAbf115x6X3E4AQAa4ZOOa8BPhQOAAt4K6ZzCNSECoE73Qv2J+XUDbuuZYJEWAICm29Zx/felcABQUOd05t3KGSECgO4O5wyi24QIAGCqrc/K0/a133fCAUAfPgrpnMJxIQKA7rblDKJfCREAwNSKUxA8al/3fS8cAPTpVEjnFHYKEQB0907w2hkAQBOtycr99jXfWeEAYAAXQjqnsFGIAKC7vBXULdQCADB9lofn6yL9nJW5QgLAAB6EdE5hsRABwGAD6VPhAQCYKkuycrt9rXc5K/OFBIAB5D3o90SIACDtfM5gulKIAAD+T3y6PC6Yui+05taNT5z/m5XHoZWE+F9JJdY3p+Rtj08uXm/XfzUrC0use21WfqlgmwEYTxtyxrFLQgQAad/kDKZbhQgAaLiY0P4oKxez8iyUl3xPlbLnfY9J+D/adf+dlZdLrDs+NflXMFc9QJPszhnHTggRAKRtyxlMDwsRANBQb2Tlh1BfMr6z7CtxP+J0Nb+2672VlVdKjtOxdt0bdBmAxjiVM47tFCIASFsV6n1aCwBg3L0enieyR1XeKGlf4tQyP7XrvJOVpSXH6lBH3QA0x+8549ibQgQA+VLzof4rPABAQ8TpXY6H0SbkZ+aXL8uZdp33srKipDrjE/fxrcsrwVuWAE0Ub/qm3iZ7Gqw5AgCF/JTz43CpEAEAUy4u6HovjD4pH8uPJe3TsRq3eYUuBNAYb+WMCVeECACKORwsAAsANNcXYTwS8jPl4xL26csat1cCBqBZ9uSMC0eFCACK2ZwzqH4jRADAFIqLop4L/SWhb4dWIv/t0HpNPz4p/lfHv8cpAleOeL/2h3pvJHyoKwE0ypng4T4AKMVLIT0/3GUhAgCm8PrnYiiefI7r7uwN3efMXRReTM5fC62k/yjsDvUm5Z+McF8BGI07OWPDEiECgOL+COmFW+YKEQAwJeZl5ZdQPPl8OrQWhk1ZlpX7HZ85N4L92hrqn3bnhO4E0CjLcsaFm0IEAP35Omdw3SBEAMCU+DEUTzzv7aPe2XPunq55v0axeO063QmgUXYGN2wBoFQbcwbXw0IEAEyBg6FYwvlxGOzBhOuz6jkfTPUCwPQ4HcwvDwClilPVPE0MrleECACYcO+E4kn5dwdsY2+X+n7PymLhB2AK3E2Mn3HtuoVCBAD9O2+ABQCmVLyOuR2KJeY3DtHOgtD9YYdboTUvLwBMqpU54+dlIQKAwXwUvJIGAEyno6FYUn5/CW391KPumJz35DwAk2pfzhh6UIgAYDCv5gyyJ4UIAJhAq0OxpPwPJbX3WaKNcw4HABPqYs44ulqIAGBwVxOD7D3hAQAm0C8hPyl/JyuLSmpvS05bbzgkAEyYl0JritteY9tNIQKA4Xye80PyTSECACbIm6HY0/JbSmxzeU5bRx0WACbMtpyx7YgQAcBw8hZz+UKIAIAJ8mPIT8r/VHKbc3Pau+qwADBhzgQP8QFA5f5MDLY3hAcAmBBLQvq1+5myqoK2U+09dmgAmCBz2mNXr3HtthABQDk+G8GPVwCAsu0P+Un5HytqO9XmU4cGgAmyKWdc+1KIAKAcy4LpbACAyfdbyE/MV7EQ67zgiXkApsf3wcN7AFCbi8F0NgDA5FoU8pPy1ypqO2/NnlsODwATIq6bkprG5g8hAoBy7QwWdgEAJtfWkJ+Y3z+itn90eACYEDtyxrS9QgQA5Yp3xe8nBt9vhQgAGGNfhfzE/KsVtX0kjOaGAACU7eeQXjNlgRABQPm+TgzAMWk/R4gAgDF1NqST41VOzXctp+3VDg8AE+CVrDxLjGfHhQgAqrE850flDiECAMbU3znXMScrave1nHb/cmgAmBCf5Yxpa4UIAKrzU2IQviQ8AMCYehTSyYRdFbWbl8T4yKEBYELcTIxnV4QHAKr1Ts6Py9eECAAYQ09zrmE2VtRuKolxNyvzHBoAJsC7OePo+0IEANW7mhiMvxYeAGAM5S38+koFbW7JafNDhwWACXEuMZ7dFB4AqMeOkF4E1pNfAMC4eRzSSfIqFrFPLfr6m0MCwIRYFtKLvpqWDQBqEn+43kgMynuFCAAYM7dCOjFftvcTbcX57lc4JABMiMPBtGwAMDZ2Jwbm68IDAIyZs6G+xPxLWbmdaGubwwHAhIhJ9/uJMe0TIQKAesWn5lOLmW0UIgBgjBwM6cT83BLb+i7RziGHAoAJsjekn5afL0QAUL9diQH6svAAAGPkjZBOzK8pqZ1NiTa+cxgAmCDxgbzUVHD7hQgARud6YpB+S3gAgAm5bvmwhPpXZeVBj/q/Fn4AJsyOxLgZp2wztzwAjFDqqbCfhAcAGCMfJK5bfhmy7qVZudOj7r1CD8AE+jMxbn4gPAAwer+G6l8LBwAowx+J65bXB6wzPinfLSkf/9s6IQdgAm1JjJfXhAcAxsOaxIB9XngAgDGyPCv3e1y3/JWVBX3Wty0rD7vUdSori4QbgAl1LfE7/x3hAYDxcTQxaK8VHgBgjLyZlX97XLdcCa1pafKszMq5Lp+/GjwlD8BkSz0t/4PwAMB4eTn0fvrsovAAAGPm1az83uPa5VFWjmTl3fB8Ybs5oZWM35WVn7t85nJorb0DAJPur8T4uFR4AGD87A5edQMAJsuOkF7cLlVuZuXrMPjc9AAwbnYlxr1PhAcAxteVYHEYAGDyrM7K/tB6RT8m6uNTgU/a5XFWbofW2jknsrI9tOaqB4BpEt8S+8dvegCYTCvaP2C7DeQ7hQcAAADG0oEev+WfBWvHAcBED+Z3sjJfeAAAAGCsLM7Kwx6/5Q8LDwBMjl6LqR0SGgAAABgrx3r8ho8Lwc4VHgCYHK+F7nfbn7T/DQAAABi910P3pHz8/b5KeABg8nzQY3C/IDQAAAAwFq72+O2+T2gAYHKd7jHAbxYaAAAAGKndwQN1ADCVFmTlRpdB/p/2vwEAAAD1ezkr97v8Xr/d/jcAYMLF+eoedxnsjwgNAAAAjES3N9yfZeUtoQGA6bErdH897g2hAQAAgFqt7/Ebfa/QAMD0Odpl0P87K/OEBgAAAGoRp5X9p8vv85NCAwDTaU5WLnYZ/L8UGgAAAKhFt4fmLmdlrtAAwPSKC8jc6nIR8LbQAAAAQKW6TWETf6MvFhoAmH6vZeXerAuB+BrdQqEBAACASizKyp1Zv8XvZ2Wl0ABAc8Qn5B/PuiA4LSwAAABQiTOzfoM/zco6YQGA5tkU/vsK3XZhAQAAgFJ90OX392ZhAYDm2jnrwuBhVpYLCwAAAJQi/sZ+NOu3925hAQD2zrpAuJaV+cICAAAAQ5nf/o3d+Zt7n7AAADP2z7pQOC4kAAAAMJTjs35rfzbOG/v/AABYbeHvqB5VAAACX3RFWHRNYXRoTUwAPG1hdGggeG1sbnM9Imh0dHA6Ly93d3cudzMub3JnLzE5OTgvTWF0aC9NYXRoTUwiPjxtc3R5bGUgbWF0aHNpemU9IjE2cHgiPjxtc3ViPjxtaT5SPC9taT48bWk+dzwvbWk+PC9tc3ViPjxtbz4mI3hBMDs8L21vPjxtbz49PC9tbz48bW8+JiN4QTA7PC9tbz48bXN1Yj48bWk+bG9nPC9taT48bW4+MjwvbW4+PC9tc3ViPjxtZmVuY2VkPjxtcm93Pjxtbj4xPC9tbj48bW8+JiN4QTA7PC9tbz48bW8+KzwvbW8+PG1mcmFjPjxtcm93Pjxtbz4mI3hBMDs8L21vPjxtZmVuY2VkPjxtcm93Pjxtc3ViPjxtaT4mI3gzQjE7PC9taT48bW4+MjwvbW4+PC9tc3ViPjxtbz4uPC9tbz48bXN1cD48bWZlbmNlZCBjbG9zZT0ifCIgb3Blbj0ifCI+PG1yb3c+PG1zdWI+PG1zdXA+PG1pPmg8L21pPjxtaT5IPC9taT48L21zdXA+PG1pPnc8L21pPjwvbXN1Yj48bW8+LjwvbW8+PG1zdWI+PG1pPnc8L21pPjxtaT53PC9taT48L21zdWI+PC9tcm93PjwvbWZlbmNlZD48bW4+MjwvbW4+PC9tc3VwPjwvbXJvdz48L21mZW5jZWQ+PC9tcm93Pjxtc3VwPjxtaT4mI3gzQzM7PC9taT48bW4+MjwvbW4+PC9tc3VwPjwvbWZyYWM+PC9tcm93PjwvbWZlbmNlZD48L21zdHlsZT48L21hdGg+08gYmQAAAABJRU5ErkJggg==\&quot;,\&quot;slideId\&quot;:259,\&quot;accessibleText\&quot;:\&quot;R subscript w space equals space log subscript 2 open parentheses 1 space plus fraction numerator space open parentheses alpha subscript 2. open vertical bar h to the power of H subscript w. w subscript w close vertical bar squared close parentheses over denominator sigma squared end fraction close parentheses\&quot;,\&quot;imageHeight\&quot;:33.81042228212039},{\&quot;mathml\&quot;:\&quot;&lt;math style=\\\&quot;font-family:stix;font-size:16px;\\\&quot; xmlns=\\\&quot;http://www.w3.org/1998/Math/MathML\\\&quot;&gt;&lt;mstyle mathsize=\\\&quot;16px\\\&quot;&gt;&lt;msub&gt;&lt;mi&gt;R&lt;/mi&gt;&lt;mi&gt;s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row&gt;&lt;msub&gt;&lt;mi&gt;&amp;#x3B1;&lt;/mi&gt;&lt;mn&gt;1&lt;/mn&gt;&lt;/msub&gt;&lt;mo&gt;.&lt;/mo&gt;&lt;msup&gt;&lt;mfenced open=\\\&quot;|\\\&quot; close=\\\&quot;|\\\&quot;&gt;&lt;mrow&gt;&lt;msub&gt;&lt;msup&gt;&lt;mi&gt;h&lt;/mi&gt;&lt;mi&gt;H&lt;/mi&gt;&lt;/msup&gt;&lt;mi&gt;s&lt;/mi&gt;&lt;/msub&gt;&lt;mo&gt;.&lt;/mo&gt;&lt;msub&gt;&lt;mi&gt;w&lt;/mi&gt;&lt;mi&gt;s&lt;/mi&gt;&lt;/msub&gt;&lt;/mrow&gt;&lt;/mfenced&gt;&lt;mn&gt;2&lt;/mn&gt;&lt;/msup&gt;&lt;/mrow&gt;&lt;/mfenced&gt;&lt;/mrow&gt;&lt;mrow&gt;&lt;mfenced&gt;&lt;mrow&gt;&lt;msub&gt;&lt;mi&gt;&amp;#x3B1;&lt;/mi&gt;&lt;mn&gt;2&lt;/mn&gt;&lt;/msub&gt;&lt;mo&gt;.&lt;/mo&gt;&lt;msup&gt;&lt;mfenced open=\\\&quot;|\\\&quot; close=\\\&quot;|\\\&quot;&gt;&lt;mrow&gt;&lt;msup&gt;&lt;msub&gt;&lt;mi&gt;h&lt;/mi&gt;&lt;mi&gt;s&lt;/mi&gt;&lt;/msub&gt;&lt;mi&gt;H&lt;/mi&gt;&lt;/msup&gt;&lt;mo&gt;.&lt;/mo&gt;&lt;msub&gt;&lt;mi&gt;w&lt;/mi&gt;&lt;mi&gt;w&lt;/mi&gt;&lt;/msub&gt;&lt;/mrow&gt;&lt;/mfenced&gt;&lt;mn&gt;2&lt;/mn&gt;&lt;/msup&gt;&lt;/mrow&gt;&lt;/mfenced&gt;&lt;mo&gt;&amp;#xA0;&lt;/mo&gt;&lt;mo&gt;+&lt;/mo&gt;&lt;mo&gt;&amp;#xA0;&lt;/mo&gt;&lt;msup&gt;&lt;mi&gt;&amp;#x3C3;&lt;/mi&gt;&lt;mn&gt;2&lt;/mn&gt;&lt;/msup&gt;&lt;/mrow&gt;&lt;/mfrac&gt;&lt;/mrow&gt;&lt;/mfenced&gt;&lt;/mstyle&gt;&lt;/math&gt;\&quot;,\&quot;base64Image\&quot;:\&quot;iVBORw0KGgoAAAANSUhEUgAABeEAAAFICAYAAADXgDWqAAAACXBIWXMAAA7EAAAOxAGVKw4bAAAABGJhU0UAAAC9dfRdrwAAaEFJREFUeNrs3Q+EFfv/+PGXZCUrkiRJJFlJ4rquJImVJFmRlSSJK7mSRK4kSeS6kmRJkmQtSdZaiSTXlVyS5EoiSZJEsrJWls9vXr8z59u5p3m9Z86Z98yZP88Hb5/7ac+ZmfOa97xn5jXveb9FAADw43hQ/tdSrhISAAAAAACQk8vy37zECUICAKiSw20nuidBmUtYAAAAAABATjQPofmI1vzEYcICAKiC4bYT3JegrCAsAAAAAAAgZ5qP0LxEa55iL2EBAJTZ1qB8azu57SEsAABU2v8cBQBo1wD02u6IY3krYQEAlNH6oEy1ndRuEBYAACqPZBUA2jUARXe17VjW/MVPhAUAUCZLg/Kh7YT2JigLCA0AAJVHsgoA7RqAousPyqu24/ljUJYRGgBAGcwPytOIi9ONhAYAgFogWQWAdg1AGfwScUxrPmM+oQEAFN3tiJPYn4QFAIDaIFkFgHYNQFmciziu7xAWAECRHYs4eenrXfMIDQB4dcpIBJwgNCgAklUAaNfK7bjxW09RFVBBc4PygutqAEBZbDYu1DYRGgDw6ozR3h4lNCgIkvAAaNfK76jxe89QHVBBPxv1fQuhAQAUyWL5cSJWLVcIDQB4dULomYbiIwkPgHatGqw3736nSqCCLkbUdZ2odTGhAQAUxV3jZLWQ0ACANweMG+GLhAYFQxIeAO1adVw0fvcBqgUqpj8o7yPq+n1CAwAogt+Mi7J9hAYAvBk02tpxQoMCIgkPgHatWiaM3z5I1UDF7DHq+jFCAwDopdVBmY44QT0iNADgzaqgfI5oa59Lo8cOUDQk4QHQrlWLXm88i/jtn8N7QqBK/oqo6zNBWUNoAAC98o9xIbqO0ACAt5vel8ZN7wrCg4IiCQ+Adq16Vkp0p4AXQqcAVIsm22cj6vozQgMA6IVjxkXoNUIDAN6MGm3tTkKDAiNZBYB2rZp2GjEYpYqgYi4JkxIDAApAe19GDUOj/7aM8ACAF9ZErJcIDQqOZBUA2rXqspKTTNSKKlkUlCmJHpZmJeEBAORl0rjwOkNoAMCL5caF/6ugzCM8KDiSVQBo16prXng90h6HqfD6BaiKk8Yx/4DQAADyYL2CqOMDLiA8AODFfaOt3UBoUAIkqwDQrlXbL0JyEtWnD5w+GHV9N+EBAGSpLyivjZPQccIDAF7sN9rZy4QGJUGyCgDtWvVdNuKxn+qCCjli1PO3wtupAIAMWa9jfeAEBABeLAzKJ6Od5W0jlAXJKgC0a9Wn1yUfI+LxKbyeAapgjjQS7lHH/inCAwDIgjUxCb3gAcAfJjtDFZCsAkC7lq1lQTkclFvSeFN5Oiiz0pg08os05vA6L9kPY3fQiMlFqgwq5LBRz78GZSnhAQD4dsE48WhPB3rBA0B6q8Mb6PZ29jmhQcmQhAdAu5aNFUEZNa4XrPIsKDsy3KbnEeucDa9rgCrQ3vDvhOEiAQA50FnuvwmvYAFAlu4Y7exWQoOSIQnvz+agfJbOEm7tRXvFxr21eFrsNx7jim7bDXYVaNcyt0caPW+7bQv0OM2i89RWY33jVBtUyHHHOXAF4QEA+DJinHD0tUfGKAaA9NYZ7exjQoMSIgmfjZVBOSqNpHxcsu3voOwMytwO19EXlOGgvEqwDh0GY7CLdQC0a537TbpPvreWB5JNIv6xsb51VB1UhB43X4x6foXwAAB80F7wVu+rC4QHALyYNNrZLYQGJUQSPluHY2J8zsM6loq79/15dgNo13Jr17aLnwR8s4xmsI2DxromqDqokLNCb3gAQIYuOC7gVhIeAEhtrdHG/kNoUFIk4bPlSsj97XE9n8SeD6iP3QDatVzaNX0g1vr2i068qmNQ6xjvrW8k6zG5URpDZryQ+ET8cAbb+sRY1xqqDyrC9YD6EuEBAKSxKLzQizrJTBIeAPDihtHO7iI0KCmS8Nna5YjvoMf1WNeAF9kFoF3LrV0bbVnPQ2kkAZPYL+6hq15lsK3DxrquU31QIaNGPdc59BYTHgBAt047LtwYIgEA0lsm0T1q3hAalBhJ+GydMWL71eM6Vjv2IZNFg3Ytn3atdb4YHcu90zdQ9E27zzkey3OC8laik5NLqEKoiA2OY+oM4QEAdHsR9dE4ubwmPADghfWw8wShQYmRhM/WuBHbMY/rOCh2T7857ALQruXSrl0Pl/9eGm8od2OrY7tHMtjmE8a6TlOFUCHPxR6ujcnKAQAd2+u4YPud8ABAaprIeie8zorqIQmfbbsxbcT2V4/ruSVMsgj0sl2bF14P+Bie7q6x3fcy2O7FLdvdWt4JD/BQHUcd7cFBwgMA6NQjsWf+5nVCAEhvm9HO3iE0KLmyJOF1yJWlJYvtL47YDnhcz5SxjqNUb9Cu5dKuNcdXf+xhWTuM7f6c0bbfNta3jWqEilgo0Q+btDwhPACATqxxXGQyISsA+GH1NN1OaFByRUzCLw/KUFDOSWM4l6/h9oyWLLYnjbi+9bgOV6J/LdUbtGu5tGvNoWg2e1iW9kCPmn9mKqNtp5MB6nwdr2Ud4QEAJHXBcUIZJjwAkNp8ie5B81l4XRvl16skvE5auFEayfbjQbkRlIdiD9/iewiXPDw0fscNj+uwEv0fqdqgXcutXXsRlKcelxc1Yer7jLZdr2M+SfRwe/1UJVTEDkebcInwAADSXDRp0V5jTDQCAOntl/wmSQPy1osk/GjMeq2yvERx1WuwWcm+k4SV6L9J1QbtWq7D0Qx6XN5kxHaPZxivESNWB6hKqAhX3oRONQCARLY7LjBvEB4A8GLCaGcHCQ0qoBdJ+A3SSFrtCcphaQx7MBuzLa9LFtchx29Z5GkdrkT/Hqo2aNdKO+F0VBL+Qobr2yIMbYrqu+xoF4YIDwAgjqsn2U7CAwCpzZPooWi+CL1mUA1FSVb9FJQZx7ZcKVlcLxm/45nHdbgS/Uup2qBdK20S/onkOwfNnPC6JmpImnlUJ1TEFke7cIvwAABc5jpuVr8KySEA8GGX0c6OERpURJGSVeNSnV5qL43fcdHjOqwhJJ5TrUG7Vuok/JTkP1zGmBGvXVQnVIRrSBp94NRHiAAAll2Oi0uSQwDgxzVhqAdUW5GSVZPGduiQK/NLFNOljpju8LieV5J9oh+gXctXf8Q2/5nDeoeNeF2nOqEG1/W+52sBAFSMaygakkMA4McHiU4ILiQ0qIgiJaumje14VLKYHhD7YcJcT+tYJfkk+gHatXwNRbQbK3JY7wIjXh+pTqgQ1zBudGQEAETSV6mmHDd4CwgRAKQ2YLSzTwkNKqQoyarVju04U7KYWsM6PPS4joNiv1I/l2oN2rXSJuGvtG3v5RzX/dSI2QBVChUxV6LnemJIXwCAyTWpyF+EBwC8OGy0s38SGlRIUZJVBx3bsblkMf1i/I5THtdx21jHA6o0UNokfPuY1ToW/KIc13/RiNkhqhQqZMLRPgwSHgBAu/OOE8cpwgMAXtwy2tmdhAYVUpRklXW86RA1ZeqZ9nNMTLMuJ6jSQGmT8PvatvVAzutnMnrUwRFH+3Ce8AAA2j11nDh+ITwA4MVHo51lyC9USVGSVdYwe3dKFs8T0tsk/M9UaaC0Sfh/W7Zzsgfr7xfGhUf1DTjah2eEBwDQaoHjpDFNeADAi2VGO/uK0KBiipCscvUeL9swCA+kdwn4L1RnoDDtWqd+bdnGd5LvMDStXhpxW061QoV8dLQRCwkPAKBpl+OEcZvwAIAXu4129iahQcUUIVl1zLENZZoQ0DXhm8+HCfeEISOAordrnVgs38eC105VP/VwW0aNuO2iWqFCxhxtBHUdAPB/LjtOGMcIDwB4YU1OdpjQoGKKkKyaNNb/rmSx3C7ZP0xwJfoPUp2BwrRrnRhv2b6hHm8Lk9KjDn51tBFXCA8AoMk1HvwmwgMAXkwY7exWQoOK6XWySiddtZLKN0oWywvG73jjcR07HfuL4SKAYrRrnWhNeh8pwPYMGnGboFqhQtY72ojnhAcAoLT306xxsvgW3sgCANKzJonsIzSomF4nq7Y41r+7ZLF8bvyO6x7XcUmYrwIoeruW1Eb5/hDydEG2qc+I2xTVChUzY9T1Wa73AQBqm+OC8hHhAQAv+o129iOhQQX1Oll1RqoxOdoSyWd8WWvSxBGqMlCYdi2JFfJ9csiiDfViTVrZT9VChdx1tBPbCQ8A4KjjRHGV8ACAF9a4zncIDSqo18mqv4x1Py1ZHIfF7lG3wNM6ljn21RBVGShMuxZHJ2J9LcV9gHZHSEyi+v5wtBPHCQ8A4JbjRLGH8ACAF/uEh52oj14mq1zD7P1RsjiOSfZvKh4UO9E/j6oMFKJdi6Nv+DwLt+VmQeN31YjdPqoWKmS3o524RXgAAC8dJ4qfCQ8AeDFitLP7CQ0qqJfJqiHHuss2CbI1fMNZj+u4bazjL6oxUJh2zUWHc3ksxX+7js4IqIPVjnbiNeEBgHrTSVet3mKzwqSsAOCL9Rr2jprGQ3vtDYc33w+lMTmbTmb1LfzvB9IYz5aHweXUy2TVRfEz2fz6cFnau3Q6/L4mxbV3+sYcfsc6Rww3e7wO/Gqs4zTVOHdrpTFcwaOwvmXxRqqei06k+P5gUP4J2+v3QTlVo/uFIibh9W2V5vBbOhb13ALHb4cwLB/qwTU561zCAwD1tcFxMfkv4QEAb54Zbe1AzeKgN+GTYj8Ajirawy8uGa9JoPFw2VGF4dXy1ctk1XNjvZMJv6+J0AcJ6mXWSepjxnqnxV/Sc5Pj922iGmdKJ93VsbA1Ia5DFHxKUWeTOhQud8xzfZmgXesJTebdC9evD7OLPnzUKiN2z2kOUDH/ONqKjYQHAOpr2HGCGCM8AOCN1SumLj0IdwXlhUSPba3jZ/aFn1spjZ6gnyM+e8yx/L2O85n29F1CFcxVr5JVixzrPRrzXT0Wz0lnD4i2Zfhb7kr2vUbPSPaJfny3RRq9lmcS1q9pj+teGpQvki5pftuxrXUY17tISfjmg+fmg+p+D8tclsM2R8VuhqYBFTPqaCuGCQ8A1Nc5xwniHOEBAC/6jHZ2qga/XXu+/R3x2zXJ7uqdvjwobyO+d9L4/BPH+ewMVTB3vUpWuToXrHV8Tx/SPJLkyfesewBrD9dvxjoPeVyP1VvvNlU4E9oD8nJL0Qk0P8bUsVWe1t06ye+rLpcx4djOB7RruboVrlffslvoYXn6Vp4+9Mk6ET9lxK+P5gEV8rujrfiD8ABAfY0JT2kBIGvrjXb2UcV/90GJHm9aJ6ZameD7OiZ2VK/kLW2f+8lxLtMhHvqpgrnrVbLquqMeWHQStffy3wS0jrmuvTY1GX7e8VuyepC2zbFOX0NYLXCs4xBVODeLwzbR2he7Paxju/z4dlA3XIml6Rrsq6Ik4W+G63wZ1p+0NAGuyfzJHLb9byN+zP+CKtkljDYAAIjg6vU1SHgAwAtrMrIq9za9KvZ8I50kDS5HLOOlkZCIKseofj3Rq2SVlcwcNT6vD3qaPZHfGdc+cxy/5VtGv+MPY31vPK7D9dbAAFU4V7869sX5lMueH9YbH0Oh6bJe5Xws0K7910i4Pn1TbKmH5emDxuawNnlMFM8k9agD17x7/xAeAKivr44TxDzCAwBe7DHa2esV/K16Qz9p/F5NGnQ6NvuAsayh8O/66vysY3284t4bvUhWrXSsc49Rt5oJeO2dubiL35NVT/inObQZ1x3HDfLV72jH0j6stR7ozO9yedZQYR9o1zJ3IVzX+3A/pKHnYh3Hvzlp/LucfsMN4Q1sVF+fuOcpAgDU0FzHyYEJcgDAn0NGW3uxgr913HHTsabLZT4X+3XeM45z2QGqXs/0Ill1wLHO9h6j+v+bQ9CMi/thjetmOotxsJc41rfL43o+SH0eDpbBY/H/9oM1pFfUsF6dWBZRf+owj0Avk/BnpPM5Kzopp3OK4SVj/QdpAlAxrgm45xIeAKifAceJgV5QAODPiNQjSXzBcV7Zl2K5VyKW9yW8ibEmNXxBteupXiSrrHlu/m37nPYAbvY0T5I4/MXxW65l8Dt+c6xvoad1uF6V30P17QlrCC9Nos/pcplPHfs57fAf7cOsHaZdy8wJyTYBr3VseU4xtB6WjtAEoGKeSHcTxQMAKmqH48QwQXgAwBtr2IcqJbuGHOeUWymXbQ3nc8ixzp1Uu57qRbLqsyR74+R2+O86bFKS5KYrKZ7FMfxvDrEbd6xjO9W3J/aK3zH6j8Qch2nrbvtcCcto1zJxWLJNwDfbwrzUaXg+1JvrPMscCABQQ64JuW4SHgDw5pZUO1Gsw2dYCdDP0vk48O22Gct+afz7Y6pcz+WdrFqX8Gb3mHyfGC3pmNi3Hcte4/l3xCXcBnJYB5MZ98Ym8Zew0eGWdL4C7eH8PKP93JqEv0+7lomDkn0CPu+E4E7J5mE9UDQ3HMcccyAAQA25ehBeITwA4M2E0dZuq8jvcyUpj3pY/uIOEwobqXI9l3eyyur1+02+j73aHFZGx7JO+mBIE43Tkv3kajoUxPkEdft1UPYHZVGHy9cYaA/3yQTr0N+r40P/LN0Pg4LOueYe6HQ4r2YPTB1/+1pG1/obpX5vHuXZrvVJPgn4dznHcLuxHeM0AaiYi47j7jDhAYD6ueI4MfxGeADAm7vif2K8onD13nwlfpJ4cztIKNyluhVC3kl467Xv5sSpOpa6znejPYM3eKrfPiai1N7IU9Jd8ky/dz5m+cel8TbKrHQ/VvQXoXd8Xqy6cKmDZTR7Gut+14c1p4xljqbc1tPy/Y0k2jUktYVzN2rCNVk8cyAAQA3dFCblAoA8vDDa2hUV+G3/OM4lBz2uJ2nSkMmuiiHPZJU+6Jkx1nUi/EzztfBOk8knhQ4LyM9Do66NJfy+DrH0rq1+WmPNT6Q85t5K+km3adfqZ4UwmTrqYbejvWAOBACoIdfwAUxoBwD+fDLa2v6S/64t4n7F3edQFkkS8MxnUhx5JqtcvdV1CJrmRPT3ulj2A8lvPHhgzKhrScdc/zP8/POWf7PG4E6T9Dwg9UyckoRPr9+I3ydCg4rZ6WgvmAMBAGrINS7oNsIDAN5YQwz0lfx33XWcR055XleSYTNWUNUKI89k1Wmxx2zXYWjeS3cTBM8VexiXj+xiZGDEqG9fEny3dXLizS3/vlXs4Yy6oeettzW9XyAJn16f5/oIFNU2R3sxQXgAoH7uOU4MWwgPAHjz1Whr55b4Ny0Xd0J8mcd1LZL4JPxFqlmh5Jmscg3h0Uxq7u1iuduFV8mRr/2ONjXOU4nuYbkwxTKjNB961XEMb5Lw6VlzvHwlNKiYjcL8RQCAFu8cJwZ6EwKAPzMVvGk/7jiHPPC8rl3iTn7ozfsSqlmh5JWscvVWv5byZveC4zfsYhcjA662boHje8fCz+i5Znnb3+Y4ljm/w+0bCNfxLSiraNdIwnuM4wxhQcUscLQXvE0HADX0xeNFOQDAVsUk/GPHOeSw53WNiDv5cYYqVjh5JatcvdX1OkeThSu7XPYTsXsQz2MXIwNbHfV50PiOvnXUHPLstPGZaWOZmzrcvuZE3Kdqun9IwmcXR5LwqJp5jvbiM+EBgPqZcpwY+ggPAHjzrWI37Tqx2qzjHLLS8/pcb259kvJPcFtFeSWrLkg2D2hcPdgesnuRkSWOerfT+M54+Pc3Yj8cemksc0cH2/a7fJ+MdW5N9w9J+OziSBIeVdPnaC+YAwEAamiGC0kA6OmNe1ntdPymd57XtV7ciY9jVK9S1Xnf9f6JZPOAZrdjuUfZvciIa+iYqHkNhlr+vtux3AljmcMdtMPNB68/0a5x75RBHGcJC2rUZkwTGgCoH5LwANDbi/CyOuP4TaOe13Xasa63wptbZavzPuv9gpj1nEix7GuS35seQJLr8/b6rA+Y3od/+ztmmWPGMo8k2B4dovJV+PlztGvcO2UUR5LwqFObwZsfAMBFPheSAJCRqg1Hc9tx/jjucT2aZPrsWNcBqlbpbjx91nvXJJZfJd0wRa+N5T5j1yJjVpt3pe1zl+R78nJNzDKvJlxmlOYDqX+Fh54k4bOLI0lJ1KnNoL4DACcFLiQBICNVm5j1H8f5Y8jjely94F9QrWp/jXHVsY4LKZa7wrHcs+xaZOy+UfdutnymdZiukQTLPCLdvbm0X74njNaya7h3yjCOJCVRpzbjG6EBAE4KXEgCQDaqloR3Tey90dM6FsasZy/VqvbXGK8c6xhIsdwDjuX+wq5FxsaNunc7/LuOG/88/DftNb8owTL3GMscd3xHe9dPC3NvcO+UTxxJwoM2AwDASQEAkNpXo62dW9Lf4xrObJ6ndfwRc54apFrV+hpjmWP5j1Mu2xo/+xO7FTm4ZdS/yfDvx1v+7beEy9whnQ2vpEM5vWxbL7h38mGu2EOIAbQZAABOCgCAVKwe3WUdX9d1/pjjYfk68eU3IQnPNYZtn2P5R1Mu2xqTe4zdihxcN+qfJsV1qKRm7/ROhuT6xVjmlPH50fDvH4OymF3CvZNHfR3WRYA2AwDASQEAkNgno63tL+nv+Zbx+eNOzDlKy3aqVa2vMcYcy1+WYrnrHcvdx25FDq4Y9U8fDt1t+f/bOljmfGOZsxGfbR0/fjO7g3snz/qFN41Am0GbAQCcFDgpAEBGXhht7YqS/p6pDM8fWyQ+AR83AewqSTcmOIp/jfFRshmK5ohju13H60J2OTw5maD9e9jFcmeNZc1v+cyGls+dZldw75QBa+JrJlsHbQYAgJMCACC1u0Zbu6Wkv+ex4/yRZpx7fU39tSRLwh9wLEfHVNZx6+dQ9Sp5jTHgWPbvKZd921juB8d3NKn0TnjwAz8OJmj/1nWxXOvh6Ybw74vDev6/8JwF7p2yMCjuOQ8A2gwAACcFAEDXJoy2dltJf8+o4/yxKsVy/zSW+Sri364Zy9ChSLQnZ53H7/5ZGgkNHTtaH0Zor9lNFbrG+M2x7PUpljtHvo+33V5uGd/RXsTPws/spqnjOPJgX8zxM9rlcv8xlrcjrPt/h///bVAWsfu5d8rIdiN+44QGtBkAAE4KAIC0bhlt7c6S/h5XT82hLpe52VjevTBO7f/+xFjOH/I9sVRHrgTe4YpcY3TTWz2Jn6TzyV6bx/ZVmjmOI0+GHevWB4zdPugcN5ap6xsJ/3smPA7AvVNWdkpnDzoB2gwAACcFAEBi1422dk9Jf89yx/njbBfLax0GobVoz0ydxG2rRCejlrQtR3vBaxJJxwuv41A0a8Q9aW63w1gU6RrD1Vv9RsplH5bOJgI+Ef7t36DMo5njOPJkyLHeyymWe9NY5oOW/97P7ufeKWN7jPhdJzSgzQAAcFIAAKQ1Ip2Pa150fxm/6WmHy9Fx4P+OWI4uvz/8zEJjXe0TB06G/36mIDHSIR3OB+VCTuu7IvFjSd8s+TXGBsdy0w4H4xpmqT3Jvjv8989S3gmWUczjaIexTn0wsCzFci/H/KbL7HrunXJwwIjfCKEBbQYAgJMCACCtQ0Zbe7HEv2mb+OklGjVEgr6W3tf2udmIz2mvdx3GRhOkzcSZ9pJe3OPY6PacDMqXcJvu5LTe+xKfPHxf8muMk47lph3H+nnCbdY3M76FdXILzVvl9Po4strWcymXe8Dxe/ShJxNZc++Uh0tG/A4SGtBmAAA4KQAA0qrq69fWhLP3E3x3nvH9k8bnn0h8Yiyqd3yeNImlD1zah9bJKwn/MEF8vpT8GuOescxnHrbZNQTJ9nD/6qSwM1Lu4aRQ7ONoi7G+BSmXu9v4LToR62J2O/dOObkh9twEAG0GAICTAgAgFWt4gdsl/13a8/i1dN5rUycWbE+qvwjKz47v/CnxiTEdm7uvR7HQBNcrY7vySsJfSxCjiRJfY8wVO1HuY8ifaUn2oIdem9XW6+NoWcT6TnhYblQPe63z69jl3Dvl6I4Rvx2EBrQZAABOCgCAtNYbbe2jCvy2pWIP46FjtOtwMXPCokl2fRW9NZE6JY3e73Nj1rM25rylY3Ov7sHv198X10s/ryT8OolPHuY1fEoW1xiuIZB2etjmJD2gNWk5RJNWab0+jua3ret1gvYxiQGh9zH3Tr33txG/nwkNaDMAAJwUAABp9Rlt7VRFfp8OLXNWvg/TkaToEAiafO/vYD1XjWW9k8aDjjxpok6H3dEEmfac1fH9P0tvk/DqiCPmJ0t+jXHeWN6s+HkDYlvMdmvyaIDmrBZ6eRzNkR+HQvLVTldlThLuncpryohfH6EBbQYAgJMCAMAHK0FdpcnwdMxinfxvVBrDy3wNf7f2Htakuw6/c0rS9Xg7E5SP4XJ1+BkdA74/59+pv0EnMtzW9u/D0vskvBqUxgOC6bDcj9hWrjGiacLzURg3rWNvpDF3w2aasNrp5XHUTFTeyOg8dI/dy71TD8wxYjdDaECbAQDgpAAA8OWZ0d6uJjSlY01iqAmGWel9Ep5rDKDcrkhjeCTfDxi1LZqU/B9c0q5BrTJi95zQgDYDAMBJAQDgC5OR1cNXIQnPNQYA2jW0syapv0NoQJsBAOCkAADwZcRob/cTmkqJGu+WJDzXGABo1+punxG7q4QGtBkAAE4KAABuPtEJkvBcYwCgXcOPrhix20doQJsBAOCkAADwZbvwGnYdkITnGgMA7Rp+ZA3Lt53QgDYDAMBJAQDgS7/R3n4kNJVCEp5rDAC0a/jRRyN2TBQM2gwAACcFAIBXU0ab20doKr2PScJzjQGAdq3O+oy4TREa0GYAADgpAAB8mzDa3K2EpjJIwnONAYB2Df81aMRtgtCANgMAwEkBAODbRaPNPURoKoMkPNcYSE8TdteD8jYoM0H5FpQ3QbkVlFNB2RGUxUGZF7af+pk5hI16kXG9oF3r3mEjbn8SGnAtBADgpAAA8G230ebeJDSVQRKeawx0b3lQHsXUH+bWoF70ql7QrnVv1IjbLkIDroUAAJwUAAC+LTPa3FeEpjJIwnONge6slB8nbrwWlDXh37VH84ag3BaGtKBe9KZe0K5176URt+WEBlwLAQA4KQAAsvDBaHcXEJpKIAnPNQY6p4nUZ2315Lrj86fbPnuDEFIvcqgXtGvd6RfeYEE90WYAADgpAEAP3TLa3Z2EphJIwnONgc7tiagnAzHf+avls8cJIfUih3pBu9adXUbMxggNuBYCAHBSAABk5ZDR7l4gNJVAEp5rDHTuThf1ZHPLZ4cIIfUih3pBu9YdJqVHXdFmAAA4KQBADw0Y7e5TQlMJJOG5xoCf42Zugu81h/faRAipFznUC9q17jwxYraG0IBrIQAAJwUAQJasceEXEprSIwnPNQY69y2inmxP8L3R8LN9hJB6kUO9oF3r3AJhPHjUF20GAICTAgD02HWj7R0mNKVHEp5rDHTuS0Q9mUzwvd/CYw7UizzqBe1a54aNeF0nNOBaCADASYGTAgBkjUnKqoskPNcY6Jw1YfWWmO/9EpRzhI96kVO9oF3r3JgRL+ZxANdCAABOCpwUACBz+op81Gv2msCdQ3hKjSQ81xjonNVb9k1Q+gkP9aIg9YJ2rTN6PRP1NoNe/8wjPOBaCADASYGTAgDkYcJofwcJTamRhOcaA53TZN1bo77cJjzUi4LUC9q1zmwxYjVJaMC1EACAkwInBQDIy36j/b1CaEqNJDzXGOjOHkedOU54qBcFqBe0a50ZMWJ1gNCAayEAACcFTgoAkJf5Ej0kzWdhSJoyIwnPNQa6d99Rb3YQHupFj+sF7Vpyeh3zSaKHomGIKXAtBADgpMBJAQByZU06t53QlBZJeK4x0L3l0ngQGVVvdGzplYSIetHDekG7ltw2I053CA24FqLNAABOCpwUAICbVKRFEp5rDKSz01F3/iE81Ise1gvateToZADQZgAAOCkAQGHo69rvJPp17cWEp5RIwnONgfTOOOrPUcJDvehRvaBdS2axRA+3904Ybg9cC9FmAAAnBU4KANAjp412+AShKSWS8FxjwI+HRv35GJR5hId60YN6QbuWzEkjRqcIDbgWos0AAE4KnBQAoFeWBmU2oh1+S2hKiSQ81xjw1zZa44D/SnioFz2oF7Rr8eaE1y9Rb/gtITzgWog2AwA4KXBSAIBeum60xcOEpnRIwnONAX9+M+rQBKGhXvSgXtCuxdtjxOcaoQHXQrQZAMBJgZMCAPTaGqMtfkJoSockPNcYcNNeskMJP6u9al9F1KEpwki96EG9oF2L99SIzwChAddCtBkAwEmBkwIAFMGE0R5vITSlQhKeawzYNHmqw2+d7uA7RyV6aAtQL/KuF7RrboPCmysAbQYAgJMCABTcOqM9fkxoSoUkPNcYsC2RzpNyqyPq0DShpF70oF7Qrrk9NmKzjtCgpmgzAACcFACgoO4YbfJWQlMaM0ISnmsMWLbL9x7Lc1PUp0eEknrRg3pBu2bbasRlnNCgxmgzAACcFACgoLRn32xEm/yc0JRCv/AqPtcYcNnXUg/2JPzOnIg6dJZQUi96UC9o12zPI2IyG17XAHVFmwEA4KQAAAV2wWiXfyU0hXfA2HdfpZEw4hqDa4y6+0M6H2qrfeJqTeytIJTUix7UC9q1aL8aMblA1UbN0WYAADgpAECBLQzKp4h2+WNQFhCewloalLeO82rdeu5yjYEoY211YW+C75xt+85Jwki96FG9oF2Lvmb5aFyzLKRqo+ZoM4CK0V5VO6XRewDgpPAjHZ+QpBWAstlntM0jhKYw11/zpNHrckd4HfYl5ryq5UFQDgZlUBrJiT6uMVAzD9rqgk5kvMHxef1b6zwLVwgh9aKH9YJ27UeXjXjsp1oDtBlAFSySRu8A7TEwzUEMTgqRNPneHJtwiF0NoITuG+3zBkLTc4MSn3BPWrjGQJ1MhXVgpuU+RocR0V7NAy2fGwj/rZlo1V61JPWoF72uF7Rr/7XRiMV9qjRAmwGUlfa22hxecDyW6AnbOIjBSaFhXVAetv0WkvAAymh5S2KitbySRi9sgGsMlIm++aHJ09aJN+eF12nXg/JSGgnYZiL236CMBmU4KHMJH/WiAPWCdu2/++hVRBymwusXALQZQGn8FJSjQbkj/+3tzkEMTgrRVoQX5FG/hSQ8gLJiWBpwjQEAtGtFwzA0QIHajGHx94pme/kmjaTk56D8JY0hObSHsI6LPZ99jJLbIMmT7tzQgAvJxvBMf4bnBuu3kIQHUGbWA8adhAZcYwAA7VrOdhoxGKWKAL1pMzSROCnRr9BmWXSYDh2G4FfhNV2U04bw5KWTy5yTxhPm+0ISHlxIttNXV09IsonwSMIDKLP+oLyIaNu0Q8pKwgOuMQCAdi0nq8Lrj/bf/294vQKgx22G9lLUV1JeS74J+U/SSNAwfhyqYL+QhAcXkk0HgvKug/MBSXgA3PQCXGMAAO1a9/R647lEdwpYRfUAitVmWAesVe5JI3HSemOhPR9/lsb4mLfFPfxAs2jPoXXse1TAM078qPmF5PYOzyMk4QFUyaDRxk0QGnCNAQC0axmblOjRKLZQNYBithm7JVnC5HzC5S2VxrAdccvTMba3sf9RcleEEz/qeSGpExX/FW7X3aDsksZDWX3T6biQhAdQHweMdu4SoQHXGABAu5YRayLWfVQLoLhtxiKJT5boqyxzOlyuJvdnY5Y7E5SN1AFU8MabGxpU+UJykzTeehoJymrjM/eEJDyA+jhhtHWnCA24xgAA2jXPThu/+RhVAih2m7FF4pPwY10u+0CCZb8PygLqAUpqDzc0qOGF5NKwuBwUkvAA6oUbYnCNAQC0a1k7Zvze01QHoPhtxrDEJ8r3pFj+XfE31A1QNMPCDQ24kIyyQ0jCA6gf7fk+E1GOExpwjQEAtGspHTOuM3jzDihJmzEi8UnyRSmWv1GSjQ/fR11ACZGEBxeS0bYLSXif7tPGAAC4xgAA2jUA5W0znsdsxFMP6/gg8Yn4XdQFlBBJeHAhGY0kvF8k4QEAXGMAAO0agJK2GQskPjl+1sN6biVYzyXqAkqIJDy4kIxGEt4vkvAAAK4xAIB2DUBJ24wk48Fv9rCeJEPe3KYuoIRIwoMLyWgk4f0iCQ8A4BoDAGjXAJS0zRiL2YCvQZnjYT1nJT4JP05dQAmRhAcXktFIwvtFEh4AwDUGANCuAShpm/ExZgPGPK3nstATHtVEEh5cSEYjCe8XSXgAANcYAEC7BqCEbcZPEp8Y3+dpXTcSrOsqdQElRBIeXEhGIwnvF0l4AADXGABAuwaghG3GSYlPjC/1tK6HCdY1TF1ACZGEBxeS0UjC+0USHgDANQYA0K4BKGGbEZcYf+ZpPX1B+Razrlnxl/AH8tTLJLzO17BVGnMu3AnKc2nM4zATHlPTQfkclLvSeNNEt3VhD2O1LCiHpDHM1b/h9n0Lt/dL2CZdD7dzMScFkvD4D5LwAACuMQCAdg1AydqM+dJI0rlW/oendR2Q+F7w96gHKKleJOHXB+WaNBLu/+uw6HE/GZTNOcZorTQeEsx2uJ0PgrJfGg/yOCmQhK87kvAAAAAAAHSvJ/mWXRKfBBv0tK7nCda1kXqAksozCb8qKBMR69De5M3e7ueCMiKN3uYfYrbtUVDWZBibeUG5ELHet0G5KY0HfTpp8y1p9Ni3tnM6/D17pZHQn8NJoRRIwvtFEh4AAAAAgO71JN9yLWbFmvTykeg6JPEJ+HHqAEosryT8UWkM29K67KmgnAhKv+N72uP9sbh7nP+eQVx0OJl/ItqVQ8bn5wblePiZ/6UsZZ9fgiQ8opCEBwAAAACgez3Jt7yPWfEdD+v4SeITah+DsoQ6gBLLOgmvyemxiOXqmOrLO1jOb+IeDua2+Bv2RY/pV/Jjsj/JEDj6VsyUkIQnCY92JOEBAAAAAOhe7vmWAYlPYh1KuQ5NwH+U+N72DEODsssyCa9J8bsRy3wp3U1culXcD8Z0boa5KbdZh6B5ErHscx0sY4+QhCcJj3Yk4QEAAAAA6F7u+ZZjEp/EWp5i+QclfsJI/ftW9r03k5J+CI8ilTJNxJllEv52xPJ0SJrVKZYZNx/EWMptviTRY9Z3+tDgfsx2bq7w8UwSHp0cEwAAAAAAIF7u+ZZ7MSt91eVyN4l77OlmeROU9ex3r0jC905WSfjjxvJOe9jmP2O2+ViXy11vLO9+F8v6OWYbr3NSKDyS8H6RhAcAAAAAoHu55lt0qIlvMSu92MHy1kljYsjnkiy5elnck0iiOyTheyeLJPxaiR6//Yun40fj+1rck7Wu8VgP/+hyO/8S99s0cyp6PJOERxSS8AAAAAAAdC/XfMtOiU+APpXGkBSaONsflH1h0f8+H5Qb0uhNPy3JEqqa9L8q6YbQgBtJ+N7JIgn/yFjWJY/bPRSz3X91uLxljmXt63Ib98ZsY1XnlCAJjygk4QEAAAAA6F6u+ZbLkk8SVRPvE0E5EJQF7OPMkYTvHd9J+G2OZQ163vYX4m/c9UPif6LUPnG/uXOYk0KhkYT3iyQ8AAAAAADdyzXf8kqyS7pr7/hz0kgizmW/5ookfO/4TsL/5TjGfA+/cjhm2+92sKxR8Z+EF3HPYXGVk0KhkYT3iyQ8AAAAAADdyy3fskrik59npdF7/YI0Jj68JY0e7VMx37vEfkRN+UzCr3Qs51EG275Qoseebx0bfknCZT0S/8PRqDOO5d7ipFBoJOH9IglfrYfNFAqFQqFQKBQKhVKHUst8yyGJ781u9bS9GPPdz0Lvd5CET3sQH3MsZzTnxF6z/JpwOV8cyziVYvtcY9ffIQlPEp4kPEl4CoVCoVAoFAqFQqGQhC9SvmU8ZmWTju+uTxDUveRIQBI+1UHsGlZoJKPtPxGz/Ul7m7velrmRYvs2OZZ7myQ8SXiS8CThKRQKhUKhUCgUCoVCEr4o+Rbt4f4tZmVHY5bxLOb7D8iRgCR8qoN42rGc3zPa/i0x2/8p4XI+OJZxP8X2zc8ouU8SniR8Fqo0P8cMSXgKhUKhUCgUCoVCoZCE78xggqCsiVnGkQTLWEFOFiThuzqIl8Qs52BG29+X4LhOMlHuZEwyb04G23eSJDxJeJLwJOEpFAqFQqFQKBQKhUISvij5lgsxK3qXYBk6iWNcb/oz5GRBEr6rgzguYXkww98QN/HyxgTLGIlZxqYMkvDbScKThCcJTxKeQqFQKBQKhUKhUCgk4YuSb3kes6LrCZcz5iGZD5CE/9HumOWcz/A3xE3OmiTZvTNmGZe63LZ+R4KwqpNBk4QnCU8SHgAAAAAAvzLPtyxNcLO9K+GykgxrM8g+RY34SsLvi1nOSIa/4bakT5bqcDMfHcv4Io2EeqesRO4VTgqFRxKeJDwAAAAAAEWReb7lYMxKZoOyoIPlvYtZ3i32KWrEVxI+7ji9nuFvuCl+kqVHY5ZzuottO2u0WQOcFAqPJDxJeAAAAAAAiiLzfEtcL9dHHS7vbMzydNz4RexX1ISvJPyBmOXczvA3XBN/ydK/xJ3U6yR5rsPNRD30O8tJoRTqmITP0v0K1AkAAAAAAHol03yLDhHxVfxOprpC4nvQHWW/oiZ8JeH3it+HZZ24KunHhG9aLO45KF6Fn0ki6oHfXU4KpUES3i+S8AAAAAAAdC/TfMtmiU+Yb+hiuQ9ilvmc/Yqa8JWEj5vY9GuGvyEuCb+pw+UtimkjXgZldcwyDkV8705Q5nFSKA2S8H6RhAcAAAAAoHuZ5lvOxaxgusvl7pf45P7P7NvcVGkcYi19JYq9ryT8LwnisiCj33Ato/1xUhrjt1vDVulks5tblq//qw8j7smPw9gc46RAEr7mSMIDAAAAANC9TPMtT2JWMNblcnWs5rhhbi6zb3NDEr53fCXh9ZiajVnWjox+w6hjnZ9TLlt7vI+nqAtatwdqdjyThEcUkvAAAAAAAHQvs3zLEolPcP2aYvmXJX74jD72by5IwvfOsMeD+HnMsk5n9BtcSXIfE8KulUYyP+n+1zd0rgflJ04KJOHxf0jCAwAAAADQvczyLXskPtm1PMXyf06w/APs31yQhO8dn0n4uAdbDzP6Da7kf9pJljUB/1G+T6q6Jty/66Qx9IxOSKsPA3UM+H1B2SiNCaU5KZCEx3+RhAcAAAAAoHuZ5VvGYhb+0sPGx/Xcfcj+zQVJ+N7xmYSPS1rqcDW+x4XXhPc3xzpXpli2Tvrc7AF/ksO09yeFnJGE94skPAAAAAAA3css3/IlZuGXPGz8UYlPqK5iH2eOJHzv+EzCa0L8o+T7dslax7oep1iuJlinw+Uc5xAtxkkhZyTh/SIJDwAAAABA9zLJt/wi8YlOH5M8Lpb4ySTPsY9RYcOeD+Izku/bJb+K/4T/wZZljFJFinFS6AGS8H6RhAcAAAAAoHuZ5FtOxyxYh5+Y6+kHjMes670wxjOqy3cSXh9szcQsc8Dj9k8Y63jT5XG7p62dWUIVKcZJoQdIwvtFEh4AAAAAgO5lkm/5W/LrTbtN4nvdb2c/o6KGMziI4x6i+epdvkjsN1mGu1jeT/Lf8eUnqB7FOSn0AEl4v0jCAwAAAADQPe/5liUSnxS/6PEHaG/ZdzHru8d+RkVlkYTXMfFfxSx3jYdtP2ks+36Xy/u3bTmvg9JPFen9SaFHSML7RRIeQJ3PKQBA+wgAKFzbn2Sy1D2ef8S5BOscYF+jgvZndAG3Xv7bq7y9PEq53Zoc/xSxXJ0YtpshZHYY2/lWGj37NSG7TPwNg8VJofjiHlCRhO8MSXgAdT6nAADtIwCgcG3/S4lPiO/y/CNWJVjnLfY1KuhSTL1fkGLZcQn+YymWfSVieToW/caM4pC26LZNSWMorT9TbCc3BPmJm2R4mOajIyThAdT5nAIAtI8AgEK1/YclWULrcAY/5O8E6x1kf6NiHsbU+W0pl38sg+Xvk+jJmnek2M6zkm0SPqo8CcoGTgqF9Szmt1yj+egISXgAdT6nAADtIwCgMG3/1qBMS7LklSZHfA8LcSDBenWoi5Xsc1TEmgR1/g8P6zki7h7inQwvFZWA/yLpH5CtkfyT8M1yPMN9rEPo6ENLfZPnddjGzoZx17hNBuW8+H0YUIUbgj0J9tvXML5IhiQ8gLqeUwCA9hEAUIi2X8davyydJ640Ea/DAfhKxutkkkkeAmgifi/7HSWnSec3kizR+JOH9Q2Gx461ntvinndB/3Yr4nvPpTGclA96XM9IbxLxxzzv3xVBGZVGwr2TNnWHh3WX/YZgvyR/IPyvMF9IUiThi+uUsW9OEBpU4UYDAGgfK+G48VtPURUA0Pa72/550kiovZf0yStNMmkiZEzSJ0OudrBeTShq4vASdQAloMecJsK1V/Rd6Sw5Oxser5qk1uFjNkljYtROLQ7KjZh1PQ8/czks14PyNOJzOr7670GZ4zlO+nDiofQmEb/e02/QXtxfU2zHjbC+VP2GQOvwL9J4C0sf6F6UxtsC3cTsflgfh8LlbejyGKkykvDFZM19cJTQoMw3GgBA+1hJR43fe4bqAIC239Yv2SSx0g5JsaGLdX6iDqDgFmVwrN1IsT36sEwfeH3rYr2vpJHsXJBxzHbL9wcQ05JPEv6+h+3+zdO2PJDuE/FluSG4kfH+HKPp+Q+S8MVzQuhRhoreaAAA7WNlWW/w/U6VAEDbDwDRdAgo7TmsPZAnpPF2iSa8Z+T7mOWPpDGsiiaX1+S0XZuD8iFsxPaF/7YkKNvD//+nNBK4+iaMvlWgvac/S6N3/kxL6eYhw/IU271d/CaRRzkpwCOS8MVizYNzkdCAGw0AoH0suIvG7z5AtQBA2w8A5aDJ/uZQPZc9LlcfOCyVxnA+OvTJSFBeRjSau7tcvi77s/x3wlvdfh3jfUHbdmyUxpiKLyQ+ET/MSQGekIQvjkFjX4wTGnCjAQC0jyUxIdmMjgAAtP0AkLHWOSGeiP/x5qPomwBfJP14hqMty9Ax7Zcm/J5OQvpZ3MP/cFKAD/rWyExEQb5WGce8zsfBPAbgRgMAaB/LQq9bnkX8dr3OWU31AEDbDwDFM1caCcJmw6WTmq7Mcf17WtY90sX318l/x3Lv6/D7a8WdiN/KSQGozM3qS+NmdQXhATcaAED7WDIrjfuYF0LnAgC0/QBQKNrb/W5bw3WiB9swE677XBffvx5+9700JuHtxlZHQ97pgwFOCkAxjRrH5U5CA240AID2saR2it/5rQCAth8AMjDS1mjpxLB9PdiOKeluTPh58n0C2F0pt+Gu0ZDf46QAlJ41EeslQgNuNACA9rHkLgkTtQKg7QeAworqNXGnB9uhPeGbk8Eu6/C7w+H3HnvYjh1GQ/6ZkwJQasvl+4O+9jkf5hEecKMBALSPJTcvvK5pj8NUeB0EALT9ANBDLyIarRs92I7BcN1/d/Hd5lA0mz1sR+vDgPaLV04KQHndN47HDYQG3GgAAO1jRfxixOIBVQUAbT8A9M4Go9G624NteSzdTYCq9EHCU4/b8jYiJu85KQCltd84Fi8TGnCjAQC0jxVz2YjHfqoLANp+dEp7zGrPV02U6USOOhb0m6DcCsopaQwnsVgar2MdCj8zh7ABPzhkNFraE3xZjttxUdINgzMctgu+TEbEZJyTAlBKC4PyKeI4/BCUBYQH3GgAAO1jxej1zceIeHwKr4sAgLYfsXQcs0cxwY4qHwkdEOmC47j5S7IfJ7lfvg8l86ZAF4VRSfgLnBSAUmKSMnCjAQC0j3nRjkyHpdFB8HVQpqXRwUk7Bn4J7zPOS/bD4R00YnKRKgOUQlHaEtr+mlopPz7NvRaUNeHf54SV73bEDpggfECkvTGN1+Pw2PNNj9d9QXkn3x+UrSxQXJ5ExGI7JwWgdFZL9BwPzwkNuNEAANpHj1YEZdS47rDKM2m8xZ+V5xL9xvNqqg1QWEVsS2j7a2ZOWKlag3rd8fnT0vtJJoEy0GGbvsU0YNr467iCaz2sbyA8PlvHXNce8CsLFpepthh8ls6HtOKkAPTeHeMY3EpowI0GCmJzeJ3Ryc12e9Eeccdj1nM64vomaZnlfgq0j057gvI1xTGsx1cWbyBvNdY3TrUBCqmobQltfw0rYntQB2K+81fLZ48TQsB0qoNG/WVQrkqjB/02aSTx57YtT/+/DjOzKShDQTkWlDFpTGwaNQHsooLFoz9iO//kpACUzjqx3/ABuNFAEWmnhKPSSMrHXZP9HZSdEddhcfqkMZfOqwTr0FfgB7tYB1Cn9vE36T5h1loeSDbJs8fG+tZRdYBCKXpbQttfI3e6COrmls8OEUKg42Msy6JPd48UNBZD8mPvrxWcFIDSmTSOvy2EBtxooOAOx+zzcx7WsVTcve/PsxtA+xhru+d7pNEMtnHQWBdD9gLFUYa2hLa/RqJenUzSI+ND+NlNhBCIdU7yScBrr/hlBY7DlbbtvcxJASidtcax9w+hATcaKPnN+N8e1/PJWIf+ex+7AbSPTvogq/WtlZnwvkHHZV7Q8jk9ljZK4+38FwnulYYz2NYnxrrWUH2AnitTW0LbXxNRY1YnmSRxNPwsF5FAMuvlv0M5+Sp6DF8vwYXenLYbUj0ZdjtcDicFoHduGMfeLkIDbjRQArsc+3vQ43pmjHVcZBeA9jFxrkHLQ2kk0pLYL+4hp15lsK3DxrquU32AnitTW0LbXxNfIoI6meB7OqbSFOEDOvZzeFGWZlKQ2fAkoq9ULyrJ797X9hsOcFIASmeZRA+x8IbQgBsNlMQZsYfz82W1o04xeTVoH91a553R8Zc77fSnb+x9zvEY1I5GbyW6o9QSqhDQM2VrS7g2rolb0t24rr+InzETgbqaEx5nv0tjGJnHYSM/01L0hlAnXdUHY9r7VCdi1TdVyjiJ17/S2YM+TgpA8Zw2jrsThAbcaKAkxsUe0s+Xg2K/vTiHXQDaR6fr4fL1HqjbzkZbHds9ksE2nzDWdZoqBPRMGdsSro1rwHp9Snu19RMeAB782tK2vJP0vfc5KQD5mxMev1FJpcWEB9xooCTt2LSxr3/1uB6rkxOTNYL20W2efB8uN+0wd3eN7b6XwXYvluhhft8JD96AXihrW8K1cU0uRt8awb1NeAB4uChtjgWvN74/cVIASmmbcczdITTgRiMXOsTJUnZXKr849vWAx/VMGes4yi4A7aNTs4PgYw/L2mFs9+eMtv22sb5tVCMgd2VuS7g2roE9jgAfJzwAUmh97XuIkwJQWlbPzu2EBtxoeLc8PGeeC8+jzXlkRtldqZw09vNbj+twJfrXsgtA++jUHD5is4dlaWfDqHlssprXjs4KQHGUuS3h2rgm7juCvIPwAOjC4ZZ25AgnBaC05kv0a9afhdeswY1Gt3SCsI3SSLZrpxed+0UnXZ92bM+v7K5UHhpxveFxHVai/yPhB+1jrBdBeepxeVFv/L/PaNv1euiTRA/bxzC/QL7K3JbU+dq4VpaLPfPvl6CsJEQAOrBRviftfE9KxEkByNd+qd+ERKiPXpxTRmPWa5Xl7K6u6aT2s0Zchz2ux0r032QXgPYxlh6Lgx6XNxmx3eMZxmvEiNUBqhKQq7K3JXW8Nq6lnY5A/0N4ACS0Qho9vrTt+JOTAlB6E8bxNkhowI1GVzaEN4g6JKS+NabDFczGbMtrdlUqQ47YLvK0Dleifw+7ALSPuYtKnF3IcH1bjFhNUpWAUsu7LaHtr5EzjmAzmRCAOIvDREGWvWQ5KQD5mSfRQ9HoW3IMRQNuNPzRictnHNtyhV2VyiUjrs88rsOV6GdSXdA+5u+J5DuXzZzw+ihqSJp5VCegtPJuS2j7a8Z6jfIjJw8ADgvDm9msX7vmpADkZ5dxrI0RGnCj4d24Y1uG2FWpvDTietHjOqyhKJ4TftA+9sSU5D+XzZgRr11UJ6C0etGW0PbXyFKxx4dnQigAUXTCocdhO3GHkwJQGdeEoRVQbUU6p0wa26FDnMxnV6W6t7H28Q6P63kl2Sf6gbq2j93cm7Rv8585rHfYiNd1qhNQSr1qS2j7a+Y3I+AThAZAG31D5q+wjbgrjTFROSkA1fBBohOCCwkNuNHwbtrYjkfsplQOiP1ww9c1yyrJJ9EP1LV97NRQxPG+Iof1LhB7VAEA5dOrtoS2vwLeSvJXWfXViqjeHFOEEUALvXm9F7YPOpRVHkNWcVIA8jFgHGdPCQ240fButWM7zrCbUrGGh3jocR0HjXV8k+w7JwBcc//oStv2Xs5x3U+NmA1QpYDS6WVbQttfYppU1yc2pzv4zlHjQhIAmu1Kc/xaHYqm38Myl3FSAArjsHGc/UlowI2Gdwcd27GZ3ZTKFyOupzyu47axjgeEH7SPPblH+ST/Hb95UY7rv2jE7BBVCiiVXrcltP0ltkQ6H04mqkfONKEEELoVtgs6GauPoSkGwjYmLhHPSQHI9xhvLzsJDbjRyO14m5ZqT/6VtZ9j9nHW5QS7ALSPudvXtq0Hcl4/k9oD1dDrtoS2v8S2S3evRDImJYAoN8M24WVQFntYXp80kvmTnBSAwvhoHGcLCA240fBuytiGO+yiVE5Ib5PwP7MLQPuYu39btnOyB+vvF8aFz8t97glR4baEtr/EWp/g7En4nTkRAT9LKIHaGwnbA51nYqmH5emDweawNkkmL+OkAGRvmXGMvSI04EbDO1dvbYYvSOeB9C4B/4Xwg/Yxd7+2bOM76d3QES+NuC2nWnlFEh5Vb0to+0vqj5agPU74nTVSv1mAAbhdCNuD9x4uInWYLH1A+Kzl5MZJASiG3cYxdpPQgBsN7445toGJ/LqnD/m/SfYPN+4JQ0+A9rEI9O3c5vjNOpTXTz3cllEjbruoVl6RhEfV2xLa/pIaawvc3gTfOdv2nZOEEai1M5Jtj7GkE0dzUgCyZ00qdpjQgBsN7yaN9b9j96SyXbJ/uOFK9B9kF4D2MVfjLds31ONtYXL7fJCER9XbEtr+kmp/FVPHndzg+Lz+babl81cIIVBrWY+pqm/aJO1Zz0kByN6EcYxtJTTgRsMrHf7RSuLeYPekcsGI6xuP69jpqD8MOwHax/y0Jr2PFGB7Bo24TVCtvCIJj6q3JbT9JdWc7EkT69PyPemlvd1be4IMhP/WTMDr5CH7CR/AiSjj0slEJ5wUgPyuG9pLH6EBNxpebXGsfze7J5XnRlyve1zHJWH+DNA+9tpG+f4w83RBtqnPiNsU1corkvCoeltC219CegLQpHrrhKzzpPFahV6E6qQh0/I9Qa8zAOsYZsPSeMUSQH0dlHwmL9vRwTZxUgCy1W8cXx8JDbjR8M411NtCdk/Xljji6nNMZmvyxRF2AWgfc7EivD4p4lAvH43Y9VO1vCEJjzq0JbT9AFADfZJPAr7TMW85KQDZssZRvkNowI2Gd38Z637KrkllWOzh7xZ4WscyR90ZYheA9jFzOnniaynug687Ruy2U7W8IQmPOrQltP0AAE4KQEXtM46vq4QGnFO80jdOZ411/8GuSWXMiOsjj+uw3hbUfTqPXQDax0zpm0LPwm25WdD4XTVit4+q5Q1JeNShLaHtBwBwUgAqasQ4vpgjBpxT/BpyrJtJkNOxhoE463Edt411/EX4QfuYKR3O5bEU/y09OjVkjyQ86tCW0PYDADgpABVlvT69o6bx0B4yw+FN80NpTKqm8+h8C//7gTTGjvyZqsM5pUMXjfVq3ZrTwXLWh8vSnlzT4fc1Ca29wTfWcJ+uc+zTzZ7Wofvnq7GOOkzmtjYox6XxZoHWtz0ZnYtOpPj+YFD+Cdvr90E51eFxhWJec+tbJs1hvO5Kseew2yEM75c1kvCoQ1tC2w8A4KQAVNQz4/gaqFkc9OZ5UuzhQqKK9qaJS8ZrEmg8XHZU2UMVrM055bmx3smE39dE6IME9fJ0zfbpMSMO0+IvCbvJEe9NFYunTnKrY1hrQvxWUD6lqLNJHQqXO+Z5/0zQ5JX6mluTZPfC9etD8aIP+7TKiN1zqpY3JOGLpS+8fj4btt9a15udVzq5no4qMx7P4WVrS8i3AAA4KQAVNWMcX3XpQbgrKC8keizp3eENhlopjZ6gnyM+e8yx/L2ONkx71i6hCtbinLLIsd6jMd/VY/Fchze022q0T+9K9r1Pz0j2if5e2iKNHoIzCevXtMd1Lw3KF0mXNL/t2FbG4y7nNXfzAXbzgXe/h2Uuy2GbrWQi/CAJ33t6XXwgPPemTbS7yv0atyXkWwAAnBSAil5IRx1bUzX47dpj7e+I365Jdlfv9OVBeRvxvZPG55842rAzVMHanFOGHetd6/iePqR51MXNa116AGvvtm9GDA55XM8/xjpuVySOOozR5Zaik9V9jKljqzytu3VS3VddLmPCsZ0PaPZKec19K1yvvq230MPy9O0+fXiUdfJsyohfH9XLC5LwvbMgvG79LNkl3lvL+Zq3JeRbAACcFICKWW8cW48q/rsPSvT4zq+l0eM9jo5BHdX7Z0vb535ytF86xEM/VbA255TrjnpgWS2Nsa1bE746xrn26pob3qBav2WqJvtzmyMGvobUWuBYx6EKx3Zx2CZav323h3Vslx/fDurG75JPr33ax3zcDNf5MqyHaWkCXBNwkzls+99G/JhHxg+S8L2hb+x9kXyS7z7npipzW0K+BQDASQGoGGsSsdsV/s1Xjd/8b4cX6JcjlvHSuPiPKseofrU6p1jJzFHj8/qgp9kT+Z00Jp1sN8fxW77VZH/+Yfz+Nx7X4XqLoepzZ/wq2fVSnB/uJx9DoemyXtX8WKjKNfdIuD5942yph+XpA8vmUBR5TDjPZPfZIgmfL+0M8FTyTb43S3/N2xLyLQAATgpAxewxjq3rFfytevE8afxevUDvdGz2AWNZQ+Hf9TXVWcf6eDW9PueUlY517jHqVjMBr70qF3fxe+rSE/5pDm3YdcdxXHX9jnYs7cNa6wHK/C6XZw0V9oFmrzTX3BfCdb0P92caek7X+QCak8+/y+k33DDiN0z18oIkfH60zn6V3iTgX9CWkG8BAHBSAKrmkHFsXazgbx0Xe3LUNV0u83nE8sbCv51xtF0HqHq1OqcccKyzvXfWUvk+BI3WWdfDmj6p9zjYSxy/f5fH9XyQ+jysjPJY/L9tYA3pFTWsVyeWReyv24IyXHOfkWyTeqdziuElY/0HqV5ekITPR9bHY1y5QVtCvgUAwEkBqJoRqUeS+IKjHdmXYrlXIpanY2Zqr3trUsMXVLvanVPGxB4CqZX2AG727E6SOPzF8Vuu1WBf/ub4/Qs9rWODdPYWQxVZQ3hpEn1Ol8t0DW+Q9jX/9mHWDtPsFf6a+4RkmzTTuro8pxhaD11HqF5ekITP3sUOji19++ikNCaY1/OBzhUy3fL3wZy3vUptCfkWAAAnBaBirGEWqpRcGnK0IbdSLtsazueQY507qXa1O6d8lmRvnNwO/31SkiU3XUnoOiSI/81hX4471rG9JsfMXvE7Jv6RmOMwbd1tnythGc1eodvHw5J9r9o8J1Gs0zB/vUASPlvnEx5Tn8NrkKhrFU28N9900jeTluS07VVrS8i3AAA4KQAVc0uqnSheInYC9LOHG4NtxrJfGv/+mCpXu3PKOknW4/dY+G//SPIxsW87lr2m4vsx7mZ7IId11GVy5U3ir9e6Drek8xVoguZ5RnFtTcLfp8krdPt4UPIZ2iLPSRR3SjYP/dFAEj47vyY8nh5K/ESnv7d8/on4ezutTm0J+RYAACcFoGImjGNrW0V+nytJedTD8hd3ePG+kSpXu3OK1ev3mzSGLVLNYWU66TGmicZpsec5qCp9DTxJT73XQdkflEUdLl/3ifZwn0ywDo2/jg37s3Q/LEsZuOYe6HQ4r+abBTpu9jVjmVdSbu9G4c2jMrSPfZJP0izvSRS3G9sxTvXygiR8NvQ6ZDbB8XQ14flOP9PaIeWxuCeZpy0h3wIA4KQAVN5d8T8xXlG4em++Ej9Js7kdXLzfpbrV8pxiDWfSnDhVe4e9DW9+N3iq31WciFJ7R091eeOs3zsfs/zj0ng7Zla6Hyf2i1S3d7wV+0sdLKPZQ1jjrA9HThnLHE25rafl+xtJ4Jo7b1u4BsgUSXj/+sPrkLjz3IUOl9s+NKM+HF9JuGn7AQCcFIC6emEcWysq8Nv+cbQdB3Nqo1rLWqpb7c4p+qBnxljXifAzN6S7IThOOn7Hb+xmePbQqGtjCb+vQyy9a6uf1ljzEymPuWYyaR+7jWvuHlghTMqe5E2ispSZGuyvKwni0M3EwtpRpf2NvY9BWU8zQdsPAOCkANTRJ+PY6i/579oi7tdJfQ4dkeQm7iZVrZbnFFdvdX31e0f43/e6WPYDqe948MjfmFHXko65/mf4+ect/2aNnZ0mWXlA6pfw5Jq7WPqN+H2qUQxIwpfHTwlicC/F8qPOHfo21ABNBW0/AICTAlA31hADfSX/XXcd7capHNuo5jAVK6hqtTynnBZ7zHYdhua9dDdB8Fyxh035yC5GBkaM+vYlwXdbJyfe3PLvW8UePqgbet5q9oLfxi7jmrtH+jzX6zIiCV8ejyV+HPRFKZZ/yFjuv1LtuVRo+wEAnBQA/OCrcWzNLfFvWi7uhPgyj+talOAG7iLVrLbnFNcQHs2k5t4ulrvd8Ruus4uRgf2ONjXO0/Czt9r+fWGKZUZpPvRi7G2uuXvJmivma41iQBK+HLYl+P1p54hyXa8coLmg7QcAcFIA6mSmgsfWcUeb8cDzunbFtFF6072EalbLc4qrt/o1SZcsvOD4DbvYxciAq61b4PjeMfmeyFre9rc5jmXO73D7BsJ1fAvKKnYX19wFjONMjX4/Sfhy+Cvmt/t4qN8v9ZpEnrYfAMBJAYCpikl416u1hz2vaySmjTpDFavtOcXV+0uH8NBk4coul/1E7B7E89jFyMBWR30eNL6jbx01hzw7bXxm2ljmpg63rzkR9yl2FdfcBY0jSXiS8EUyEPO7tW1e6mE9roetn2kqaPsBAJwUgDr5VrFjS3vczDrajJWe1/fOsa5PUv4JbjmndO+CZPOAZoFjmQ/ZvcjIEke922l8Zzz8+xuxHw69NJa5o4Nt+12+T8Y6l13FNXdB4zhDWLy4T/304nzM8X4uh3aFY4K2HwDASQHg+Crx79kp7smlfFof0z4do3rV+pzyRLJ5QLPbsdyj7F5kxNWbMWpeg6GWv+92LHfCWOZwB+1w88HrT+wmrrkLHMdZwuIFSXg/XjmOde2g42soRde5gyR88dv+b4QGAOpnhhsCIPeLrrI64/hNo57XddqxrrdB6aN6larO+6z3C2LWcyLFsq9Jfm96AEmux9rrsz5geh/+7e+YZY4ZyzySYHt03PhmIukcu6c07WNd40gS3g+S8OmtjjnWxzyua7G4h+ZDsdt+HpQAADd9XHABHlVtOJrbjvbiuMf1aJLps2NdB6hapbvR8FnvXZNYfpV0wxS9Npb7jF2LjFlt3pW2z12S70nHNTHLvJpwmVGaD6T+FR56lql9rGscSWb5QRI+vf0xx/p2j+sacqxngl1R+LafdgsAamiaGwIgM1WbmPUfR3sx5HE9rl7wL6hWpbzR8FnvrzrWcSHFclc4lnuWXYuMWcmvmy2faR2mayTBMo9Id28u7W9JEKxl15SqfaxrHElmZdsOIbkb4p6QdU5O18u8wVQMc2PqAwCgZqYcJwYm4ALSqVoS3tVebPS0joUx69lLtSq0PJJMrrFWB1Is94Bjub+wa5GxcaPu3Q7/romb5+G/aa/5RQmWucdY5rjjO2vkewcN5t4oX/tY1ziShPeDJHx6k47j/LbndT3M4boc6fQ59tEU4QGA+nEN+cDrx0A6X6VaD7hcw1fN87SOP2ISFYNUq0LLOsm0zLH8xymXbY2f/YndihzcMurfZPj34y3/9lvCZe6QzoZX0qGcXratF+VpH+vA6lX6ldB4QRI+vS+Sz9CNSxzrecVuKIz5jv30mfAAQP386zgx9BMeIBWrR3dZH3C5Egg+Xq/ViS+/CUn4Mss6ybTPsfyjKZdtPZQeY7ciB9eN+qdJcR0qqdk7vZMhuX6RznrfjYZ//yiNCf9QrvaxDvqEHqVZIgmfnqvDis/x4I861sNbTMXheljykfAAQP3cdZwYfiI8QCqfpFoPuL5lnEC4E5Ok8H0DA/+yTjKNOZa/LMVy1zuWu4/dihxcEbunXOu12rYOlmn1wJuN+Gzr+PGb2R2lbB/roF94YylLJOHTm3Uc56s9ruelsY734u/tVKS3xVEf7hIeAKifCaHHKZCVF8axtaKkv2cqwwTCFolPwMdNALtK0o0JjvSyTjJ9lGyGojni2G7X8bqQXQ5PTiZo/x52sVwrITS/5TMbWj53ml1R2vaxDqwJtJm03Q+S8Om5Oqz4Go5yt9BxoCy2OfbVBOEBgPq55Tgx7CA8QCrWmyZbSvp7Hmd0Y6Gvl7+WZEn4AzHtmb4GPIeq1zNZJpkGHMv+PeWybxvL/eD4jiaD3gkPfuDHwQTt37oulms9PN0Q/n1xWM/plVfu9rEuBsU9dwLSIQmf3qeMj3O9xrV6wdOGF8+Qoz7cIjwAUD/XHSeGXYQHSMV602RbSX/PqKO9WJViuX+KPbFU+79dM5ahQ5FoT846j9/9c5iI0LGj9WGE9prdlPM2ZJlk+s2x7PUpb2inO7xB0l7Ez8LP7Kap4zjyYF/M8TPa5XL/Ebujhdb9v8P//zYoi9j9pW0f62K7Eb9xQuMFSfj0JjM+zo+JPQwNc3kUzx5HfbhOeACgfi46Tgz7CQ+QivWmyc6S/h5XT82hLpe52VjevTBO7f/+xFjOH1LvN3hcCbzDOW5HlkmmbnqrJ/GTdD7Za/PYvkozx3HkybBj3fqAsdsHnePGMnV9I+F/zwjzAJW9fayLnUKP0iyRhE/vD8dx3pdy2Xoe+Bqx3K+04YV12FEfRggPANTPAceJ4TzhAVKx3jTZU9Lfs9zRXpztYnmtwyC0Fu2ZqZOvbZXoZNSStuVoL3hNIul44XUcimaNuMcg7XYYi25klWRy9Va/keENUtREwCfCv/0rTH7GceSP65X1yymWe9NY5gOh00XeSMKnZ/UqpUepHyTh09vkOM43pFiuJvCj3mz6Fl4vo5iuOOrDIcIDAPXjmtiFC1ognRHpfFzzovvL+E1Pu7iZ+DtiObr8/vAzC411tU8c2Hz190yOcdDEvyZvtfedjmevCWJ9QKAPA76E23Q+5Q2Xjwv8ZrmZU1yySjJtcCw37XAwrmGW5hnnzM9S3gmWUczjaIexzm9he9OtyzG/6TK7Pjck4dOzOg/Ro9QPkvB+WGO2H/N8raJzfgwS7kJzXWMOEx4AqB/XjN23CQ+QyiHj2LpY0Tajk16iUUMkaEK7/VXd2YjPaaJbh7HRBGkzcaZJ8DzGwlwRXlDPSrKJZLXo2OFZDpNzP8E2vM+pfmSVZDrpWG7acayfJ9xm7Wn2Ldz3W2jeKqfXx5HVtp5LuVzXG4/60JOJrPNDEj69S0b8DhKaTNtBdGavEcfnXS4vqlOPTgy/nlAX3oSj3d9BeACgflzDSzwiPEAqVX1t2rqgvJ/gu/OM7580Pv9EkiW6T+e0P79K8uR71LApWQxf8jDBur/kVDeySjLdE/sBR1quIUh0OBpNUuqksDNS7uGkUOzjaIuxvgUpl2u98agTsTKJX75Iwqd3Q+hRmiWS8P5Y1y2dDEGi7X9Up5U7wkTaZfHW0e6vJTwAUD9zHCeGKcIDpGINL1D2t0z0wv+1dN5rUyeUak+qvwjKz47v/CnxiTEdm7sv49/8m3SffG8fh9l3Iv5agvVO5FQ3skgyzRU7UX7BwzZPd7D/6G1ZXb0+jpZFrO+Eh+VG9bDXOr+OXZ47kvDp3RF6lGaJJLw/i8Pr06ghxnYl+L7OE/JGfnwbi44A5eLq6DGX8ABAPU05Tg68pgx0b71U9y2TpWIP46HjoW8O2w8tmmS/1HYhqu3OyQQXoGtjEhc6NvfqjH/rdvGTgG+WUc/bty7BOvMaPiWLJJNrCKSdHrY5SQ/o6fCGGNXV6+Noftu6Xnu6QR8Qeg0XBUn49P424vczofGCJLxfix3XGOPhNUyzY8ac8Dyk8w09a/vsx/CaeT4hLZUFQmdHAECEu8JrUkAW+ip+4aU3Dmfl+zAdScrb8Eaiv4P1XDWWlcd4mPqw4bP8dzx6nchwh/x3mAjd1xuDclwavfvj4uA7CXbEsa6TOdaJLJJM543lzYqfNyC2xWy3Jn0GaM5qoZfHUfubids9ttNVmZOk7EjCp2d1HOojNF6QhM/GQXEPS2Jd4zwMv0uP6XJyXV/+Q3gAoL5uOk4Q9PwD0rES1FV6y0ST0Tr5n/bw1gT01/B3T4c3HTr8zilJ11PtjDR6Auly9fVeHQO+P4ffNtqyz/RmaGnC7+2X/ybv28urDLZ1MLyBng7L/fAGIE9lTTJpwvNRGDetY/oKuM7dsJkmrHZ6eRw1E4w3MjoP3WP39hRJ+HSsITRnCI03JOGzpW9T6TCLd8NrxJmW6+UP0hhuSTt67JL084Gg94Ydbf4Y4QGA+jrpOEEcITxAKs+MY2s1oSm81uEpdCz3TnvarRV3In5rBWNGkgno3hVpPOzz/YBREzuTks+DS9A+ZmWVEbvnhMYbkvCAP+cdbf4fhAcA6mvIcYK4QXiAVJhErLyuy/eJsBZ1uYytjvZ1pIIxI8kEALSPWbAmu79DaLzRHtozEQVA525JfsNSAgBKZI3jBPGA8ACpjBjH1n5CU2g6jnJzItldHm5qo+pAFYeGIMkEALSPWdhnxO4qoQFQQK8cbf5GwgMA9aVjLM4aJ4hpwgNw01hDzXEcH3tYltV773MF40aSCQBoH7NwxYjdPkIDoGBc+ZVZqdbcYACALjxx3BgsJTxA17YLr0+XUXMoGh8Tc1oX4lMVjBtJJgCgfcyCNbzfdkIDoGA2ONr714QHAHDTcaIYIjxA1/qN4+ojoSm0F0F56nF5byPqwPsKxo0kEwDQPmbhoxE7JhwGUDR7He39GOEBAPzqOFGcITxAKlPGsdVHaApLh6MZ9Li8yYj9P17BuJFkAgDaR9/6jLhNERoABXTN0d4fJzwAANcrUwybAaQzYRxbWwlNbUQl4S9U8HeSZAIA2kffBo24TRAaAAX0j6O9ZwgtAMD/H7P4m3Gi+Ep4gFQuGsfWIUJTG09qchFOkikbmoDSeQp0WKOZ8Hz9Jii3gnJKGpP/Lg7KvLBdmREm/UK5rAjr8ZGg3JBGAkPrcZpJN7eGx0xSa4LyV3h8fRD/b4LSPnbvsBG3PwkNgIKZK+5JWecSIgCAhDce1s3BasIDdG23cVzdJDS10T4k0WepZpKUJJNfy4PyKCauzDmBsjoalHdiJyu03O5y2TpO+PtwGUkTHlFvrZ2mfSyEUSNuuwgNgILZ4mjrnxMeAEDTeccJYw/hAbq2zDiuXhGaWoianLeqvfdIMvmzUn6ciFDHGF0T/l0f4uhQcreFIRpQTvPC9nFBULZJ9AOnbsf8bn0DbVXC70QdSz4n0KZ97N5LI27LCQ2Agvnd0dZfITwAgKYdjhPGDcIDpPLBOLYWEJrKG5IfX0VdUdHfSpLJD02wP2uL33XH509zzkYFLJfoXvGLO1zO+rbvb0v4vc0R6/5G+9hz/cIbPwDKY8LR1vP2DgDg/7jGL3tDeIBUbhnH1k5CU3lX2vb55Qr/VpJMfuyJiN9AzHdah5Q7TghRUg8l3fwZ+gDredv3hzr4/q9t3/1E+9hzu4yYjREaAAWj56AZR1u/kBABAKybeF75BPw5ZBxXFwhN5S/GP8l/x4JfVOHfS5LJjztdxK+1F+8QIURJnYuo+4c7+P6JiO93Orlr65slt2gfe47J7QGUxSZHO/+M8AAA2p1ynDh+JTxA1waM4+opoam0fW37+0DFfy9JJj+mIuKXZHLJ5rBXmwghSmooou5fTfhdHeZrOuL75zrchrkt3z1I+9hzT4yYrSE0AArmtKOd/4PwAADa/eI4cfDaJ5CONS48ryZW178t+3myBr+XJJMf36S7ITlGw8/2EUKU1KqIun8n4XfvBeWF/Di04vUOt2GOfB8Pvp/2sacWCOPBAyiPx452fpDwAACiWInC6fDGBEB3rhvH1jChqaTWsYXfSbWHoWkiyeTHl4j4JXmI85s0etEDZaXXme1J9LcJvtecR2FLxPHT6ZAyzaGdRmgfe27YiNd1QgOgYBY62vivQh4FAGC4IjzBBbLA5GL1sVi+jwWvDzB/qsnvJsnkhzWR85aY7+nbbOcIH0ruTVu9n4n5vCY+tGf0ePj//277/t0O16/Jd30QsJL2sefGjHgx7wWAotknjCgAAOjCVscJ5CLhAbqmQ0REDTOhPVfpHVEt4zVNFpBk8sPq/anJyX7Cg4qbiKj78xyfvxKeW1dFtL9aPnWw7iXSSPqPZPC7aB87o9dFUW8FfYupDwDQC7cdbfxuwgMAcF30fjZOIG8JD+A9ucBbJtVyuGW/HqnZbyfJ5O88/NaI423Cg4q7EVHvrcmGN4R/P9vybzflx+EUk9Lkuw4bsJT2see2GLGaJDQACkYn9P5mtFn678zVAwBwcg1J8zPhAbq23ziurhCaStjYchF+uoa/nySTP3scsTxOeFBh5yLq/M6Iz+nDKp2IVecyan1D5FLE95O8bbY+/OzvtI+FMGLE6gChAVAwuxzt+y3CAwCIs8lxIvmD8ABdmy/RPSU+C0PSlN0KaYxLrPvzz5rGgCSTX/cd8dxBeFBRUePq7o343GmJTsoeiPh+XM92Pf/+K42kflbnYtrH5HQffJLoHqUMyQWgaMYc7ftOwgMASMJ6Ff4doQFSsSZd3E5oSksnYn0d7seRGseBJJNfy8UeHk7HSl5JiFBBQxH1/UzbZ1ZLY+z2pxHf3x3x/a0x6zwbfm4j7WMhbDPidIfQACgYnaPCGoqGTlYAgMTOOm4WNhEegJtL/H8Lg/Is3Ic3ax4Lkkz+7XTE9B/CgwraGlHXr7V95qHYQyRGnWNdPRGb48pfpn0sDDorACiL/Y62/RLhAQAktcJxQrlGeICuaY+IdxL9mvViwlMq+lr8Y+EhShNJpmycccT1KOFBDa4/W8fUbQ43Yz30HJBkw9kofYiqb36+kkZvRtrH3lss0b1K3wk9SgEUzwNH276W8AAAfJxUpnO4WQGq7LRxbJ0gNKWhbeBf4X67G5S5hIQkU4YeGnH9yPkYFWxb2+v5RPg3TdDqWOFfg7LM+H5fxPetibLHgzIblF9oHwvjpBGjU4QGQMEsd7TrjwkPAKBTOxwnll8JD9C1peGNf/tx9ZbQlIIm3O+F+0yToyRBG0gyZdtmfOZ8jJq2JU/Cf78Z/v+TMd9v70kd9QbnEYkeb572sXfmSPScVLo/lxAeAAVz2tGu7yc8AIBuWBO08nQXSOe6cWwNE5rCJwnGW9rBfg/LXFaR2JBkytZvRmwnCA0qZrqtjmvv9y3hf7+RRm93ly9iD2ejtOe7Pgj/m/axUPYIw2ACKM/9wDujzfokDJ8FAOjSccdNw3rCA3RtjXFcPSE0hdacME4nY13oYXk6frEmnKqQiCfJ1Dl90D3UwQ3fq4jYThFGVEx7El3byNfhf+9J8P324RRbH1TpkDYfpPFmSZ7tLu1jvKdGfAYIDYCCcY0YcIbwAAC61R/e4EedYK4QHiCVCePY2kJoCqk5FMJL8TOJrvbm1GT+ZEXiQ5KpM/+vvTuO1PKK4wB+JEkSV5JMIrnSHxmZSfZH5JpMEpPkSkYy949ckZlckzFXriQxmZkkMslkIv0xMzMmSTIxyWQS/ZFMrv2x57j31bu3c273ve997z3P0+fDMWs92f32PL/zPL/3vOeJTfW4Gnesi2OOhfRWDdAkf2fqyJ1ZHn81vP5Sz5ZWg363+liUXcE3fYD6yL07b3KenhEAeIudMslAX2wNtnuqi/Ph1b796+bhz4v7yre2tfmoIRlpMnVnbei+yTQY0i9Lhya5kakjQ7M8/rvMNfLV9L+fUh+L82smm62iAQqzeYZ6fkY8APQqNtpfZiaaMfFAT6722Gyg/yam/04eV2N9j39WbLwOh6kVnZ0rNOtOk6k7u8OrD7SX9pDzL6KkYa4nzvOfujj+dOL4fdP/vKU+Fmcok8s10QAFOp+pWfHbjRvEA8B8OJ2ZbJ6EN78gC8gbnL5p67y27oqmCF+EmZsnvY4mfZCpydSd4bZ8DszymCWJbE+Jkoa5ljjPt3Vx/KHE8S/C1DeZVquPxbkb0s2sQdEAhYmLEycztfyCeACYzwnnRWbCGREP9GQic20dEc2iOhH624CPTYb1DcpLk6k746H7Lai2BKuuaL4robcV0ftCetumd9XH4hzJZDLhMgAKNNM2ve7HAFiQSSeuLFoiHpizgWo8DelvmqwSz6L4NPS3AR/H9YZlpsnUncsdGR2cwzz8uRhpoIuhtxXRHyZq0MFF/pnUx/S9z5PMvc+AywAozMpqPM/U8bPiAaAfE8/TzMRzWDzQk+HMtXVeNAvuk9D/BnyTXsjaosnUnVsdGcUHu+0z/P7439rfz/K1CGmob9rO89NzOH5Dx7U1rj4W6Vwmj0MuAaBAJzM1K+4WsEY8APTDaGbyeRCshode3cxcX9tFs2CWhYVpwP/VwOw0mbrTWk0VG+v/hFerfuNq981tv2/z9K+1GvBxlagmFU021nZvuWIOxy9tqz0X1cci7chkcdPpDxQoLkZ8lqlbJ8UDQL/ERvv9YP9q6Ie4P3jqa46xEbFcPBROk2n24oc9sane/kLWeI3vrca31fgjTDXmWw36e9W4VI39YarBCE0Wt5N5GP7/YVS34jVzTn0s0vLp+5rOHJ6HZr0nBWiO3Cr4h57RAOi3nSG/snOZeKAntqWhrjSZANTHN7ENDVAnq0N+L/h94gFgIVzOTESjooGeXcpcX3tEQ8E0mQDUx5nsyWRwySkCFGo8U7duiAaAhbIupD8RjnulDYgHehL3Hbyfub42iodCaTIBqI85m0J6T+V70/c9AKWJz12Tibr10jMZAAttJPMwMS4a8LDKW0eTCUB9TIn3LXdDenHBJqcHUKgrmbr9mWgAWAw/Jyalf6sxKBro2a7Mjd8PoqFAmvAA6mPK9czzwk6nBlCoHZmafVs0ACyW+DWs1LY0P4oG5sXhzA3gWdFQGE14APWxU+5FrMNOC6Bgt0N6G5otogFgMeWahHtFA/PiROYaOykaCqIJD6A+thvL/MyjTgmgYEczteuYaAAowbXEJPU42LsaPMjyttCEB1AfW0YzP++Y0wEo2JqQfi/XLdEAUIqBajxKTFYTooF5E1e+v0yM46KhAJrwAOpjNJq5X/ENPqB0FxN1+kk11ooGgJK8H6ZestQ5aW0TDUDjacIDqI8AdbUzU6e9RBqAIo0kJq171VgqGoBG02QCUB8B6mh5Nf5M1OgTogGgZKmvcH0pFoBG02QCUB8B6uhMoj5/LxYAShc/Rf4tMYm9JxqAxtJkAlAfAermg0RtvlONFaIBoA7ii0sed0xkD6qxUjQAjaTJBKA+AtTJqmo8Cq+/iPUd0QBQJ1uq8bxjQrsgFoBG0mQCUB8B6qRzK93Yv9gmFgDqaKgakx0T28diAWgcTSYA9RGgLg4kavKQWACos/0dE9uzaqwXC0CjaDIBqI8AdbAxvP6t/QNiAaAJjnZMcL9XY5lYABpDkwlAfQQoXexD3OmoxSNiAaBJRoP94QEAAIDFEfsQ7X2J46X8j/0HUSJdiJvdWYQAAAOSdEVYdE1hdGhNTAA8bWF0aCB4bWxucz0iaHR0cDovL3d3dy53My5vcmcvMTk5OC9NYXRoL01hdGhNTCI+PG1zdHlsZSBtYXRoc2l6ZT0iMTZweCI+PG1zdWI+PG1pPlI8L21pPjxtaT5zPC9taT48L21zdWI+PG1vPiYjeEEwOzwvbW8+PG1vPj08L21vPjxtbz4mI3hBMDs8L21vPjxtc3ViPjxtaT5sb2c8L21pPjxtbj4yPC9tbj48L21zdWI+PG1mZW5jZWQ+PG1yb3c+PG1uPjE8L21uPjxtbz4mI3hBMDs8L21vPjxtbz4rPC9tbz48bWZyYWM+PG1yb3c+PG1vPiYjeEEwOzwvbW8+PG1mZW5jZWQ+PG1yb3c+PG1zdWI+PG1pPiYjeDNCMTs8L21pPjxtbj4xPC9tbj48L21zdWI+PG1vPi48L21vPjxtc3VwPjxtZmVuY2VkIGNsb3NlPSJ8IiBvcGVuPSJ8Ij48bXJvdz48bXN1Yj48bXN1cD48bWk+aDwvbWk+PG1pPkg8L21pPjwvbXN1cD48bWk+czwvbWk+PC9tc3ViPjxtbz4uPC9tbz48bXN1Yj48bWk+dzwvbWk+PG1pPnM8L21pPjwvbXN1Yj48L21yb3c+PC9tZmVuY2VkPjxtbj4yPC9tbj48L21zdXA+PC9tcm93PjwvbWZlbmNlZD48L21yb3c+PG1yb3c+PG1mZW5jZWQ+PG1yb3c+PG1zdWI+PG1pPiYjeDNCMTs8L21pPjxtbj4yPC9tbj48L21zdWI+PG1vPi48L21vPjxtc3VwPjxtZmVuY2VkIGNsb3NlPSJ8IiBvcGVuPSJ8Ij48bXJvdz48bXN1cD48bXN1Yj48bWk+aDwvbWk+PG1pPnM8L21pPjwvbXN1Yj48bWk+SDwvbWk+PC9tc3VwPjxtbz4uPC9tbz48bXN1Yj48bWk+dzwvbWk+PG1pPnc8L21pPjwvbXN1Yj48L21yb3c+PC9tZmVuY2VkPjxtbj4yPC9tbj48L21zdXA+PC9tcm93PjwvbWZlbmNlZD48bW8+JiN4QTA7PC9tbz48bW8+KzwvbW8+PG1vPiYjeEEwOzwvbW8+PG1zdXA+PG1pPiYjeDNDMzs8L21pPjxtbj4yPC9tbj48L21zdXA+PC9tcm93PjwvbWZyYWM+PC9tcm93PjwvbWZlbmNlZD48L21zdHlsZT48L21hdGg+gDt4dgAAAABJRU5ErkJggg==\&quot;,\&quot;slideId\&quot;:259,\&quot;accessibleText\&quot;:\&quot;R subscript s space equals space log subscript 2 open parentheses 1 space plus fraction numerator space open parentheses alpha subscript 1. open vertical bar h to the power of H subscript s. w subscript s close vertical bar squared close parentheses over denominator open parentheses alpha subscript 2. open vertical bar h subscript s to the power of H. w subscript w close vertical bar squared close parentheses space plus space sigma squared end fraction close parentheses\&quot;,\&quot;imageHeight\&quot;:38.52158894645941},{\&quot;mathml\&quot;:\&quot;&lt;math style=\\\&quot;font-family:stix;font-size:16px;\\\&quot; xmlns=\\\&quot;http://www.w3.org/1998/Math/MathML\\\&quot;&gt;&lt;mstyle mathsize=\\\&quot;16px\\\&quot;&gt;&lt;msub&gt;&lt;mi&gt;h&lt;/mi&gt;&lt;mrow&gt;&lt;mi&gt;P&lt;/mi&gt;&lt;mi&gt;L&lt;/mi&gt;&lt;/mrow&gt;&lt;/msub&gt;&lt;mo&gt;=&lt;/mo&gt;&lt;mfrac&gt;&lt;mn&gt;1&lt;/mn&gt;&lt;msqrt&gt;&lt;mi&gt;S&lt;/mi&gt;&lt;mi&gt;N&lt;/mi&gt;&lt;mi&gt;R&lt;/mi&gt;&lt;/msqrt&gt;&lt;/mfrac&gt;&lt;mfenced&gt;&lt;mrow&gt;&lt;msub&gt;&lt;mi&gt;h&lt;/mi&gt;&lt;mrow&gt;&lt;mi&gt;i&lt;/mi&gt;&lt;mi&gt;n&lt;/mi&gt;&lt;mo&gt;-&lt;/mo&gt;&lt;mi&gt;p&lt;/mi&gt;&lt;mi&gt;h&lt;/mi&gt;&lt;mi&gt;a&lt;/mi&gt;&lt;mi&gt;s&lt;/mi&gt;&lt;mi&gt;e&lt;/mi&gt;&lt;/mrow&gt;&lt;/msub&gt;&lt;mo&gt;&amp;#xA0;&lt;/mo&gt;&lt;mo&gt;+&lt;/mo&gt;&lt;mo&gt;&amp;#xA0;&lt;/mo&gt;&lt;mn&gt;1&lt;/mn&gt;&lt;mi&gt;i&lt;/mi&gt;&lt;mo&gt;&amp;#xB7;&lt;/mo&gt;&lt;msub&gt;&lt;mi&gt;h&lt;/mi&gt;&lt;mrow&gt;&lt;mi&gt;q&lt;/mi&gt;&lt;mi&gt;u&lt;/mi&gt;&lt;mi&gt;a&lt;/mi&gt;&lt;mi&gt;d&lt;/mi&gt;&lt;mi&gt;r&lt;/mi&gt;&lt;mi&gt;a&lt;/mi&gt;&lt;mi&gt;t&lt;/mi&gt;&lt;mi&gt;u&lt;/mi&gt;&lt;mi&gt;r&lt;/mi&gt;&lt;mi&gt;e&lt;/mi&gt;&lt;/mrow&gt;&lt;/msub&gt;&lt;/mrow&gt;&lt;/mfenced&gt;&lt;/mstyle&gt;&lt;/math&gt;\&quot;,\&quot;base64Image\&quot;:\&quot;iVBORw0KGgoAAAANSUhEUgAABc8AAADiCAYAAACY5D/1AAAACXBIWXMAAA7EAAAOxAGVKw4bAAAABGJhU0UAAAB14EsXLQAAQsRJREFUeNrt3Q/EVum6+PFLXsl4ZdJJJ+20JUmSoZ12ZqeJV5LklRnttNNJR5KM9Iv2GGmSnIx00klbkiSJJp100o4kScb4pZPO6KSfJBl5RZNO2mlifuvaz3pOz7ve+1r/nvX/+X647T29z7rXeu61nrXuda17XbcIAKAoM71y1ivraQoAAAAAAAAAQK+b6pUTXvnVL4dpEgAAAAAAAABAr5rklUNeeS8fAucEzwEAAAAAAAAAPWmsV/Z45Y0MD5oTPAcAAAAAAAAA9JwxXvnaKy/FHTQneA4AAAAAAAAA6BmjvPKlV55JeNCc4DkAAAAAAAAAoCes88pjiRc0J3gOAAAAAAAAAGi0lV6575XXXjnmlQGv9EkrdctRIXgOAAAAAAAAAOhBt7yy2SsfOf6maVyeCsFzAAAAAAAAAACGOSMEzwEAAAAAAAAAGOaIEDwHAAAAAAAAAGAYDZATPAcAAAAAAAAAoAPBcwAAAAAAAAAAAgieAwAAAAAAAAAQQPAcAAAAAAAAAIAAgucAAAAAAAAAAAQQPAcAAAAAAAAAIIDgOQAAAAAAAAAAAQTPAQAAAAAAAAAIIHgOAAAAAAAAAEAAwXMAAAAAAAAAAAIIngMAAAAAAAAAEEDwHAAAAAAAAACAAILnAAAAAAAAAAAEEDwHAAAAAAAAACCA4DkAAAAAAAAAAAEEzwEAAAAAAAAACCB4DgAAAAAAAABAAMFzAAAAAAAAAAACCJ4DAAAAAAAAABBA8BwAAAAAAAAAgACC5wAAAAAAAAAABBA8BwAAAAAAAAAggOA5AAAAAAAAAAABBM8BAAAAAAAAAAggeA4AAAAAAAAAQADBcwAAAAAAAAAAAgieAwAAAAAAAAAQQPAcAAAAAAAAAIAAgucAAAAAAAAAAAQQPAcAAAAAAAAAIIDgOQAAAAAAAAAAAQTPUXVfG8fn1zQNAAAAACAj24x7z100DQD0LoLnoPMCAAAAAIDIZuMedB9NAwC9ieA5qmq9cVwepGkAAAAAADlhEBcA4H8RPEcVLTGOyYs0DQAAAAAgZ/uMe9ItNA0A9BaC56ia6V554Tge73mln+YBAAAAABTgrLhjJctoGgDoHQTPUSUaHH/gOBY1mD6V5gEAAAAAFGSMV35w3J++8spsmgcAegPBc1TJaeNYXEHTAAAAAAAKNskrQ4571MdeGUfzAEDzHReC56iGNcZxeJSmAQAAAACUZMC4V71A0wBA850XO3h+hOZBQfRp/itxP80fQ/MAAAAAAEp0QNxxk400DQA0V59XXosdPL9IE6Egl4xjcBFNAwAAAAAo2Wiv3Hfcs2pMZRrNAwDNtFXswLmWd8IkjcjfKuP4O0HTAAAAAAAqYp5x73qdpgGA5tH80u8kPHiu5a7wFBX5+cgrPzmOu5deGU/zAAAAAAAq5JC4YyfraRoAqCd9tWi2V5Z4ZdAr+7xyT6KD5sER6Ge9ssUry72y2K9zNM2LLu0yjrkdNA0AAAAAoGLGeWXIcQ875P8NAFAzg5IsUJ6kDNK86IJOEvpG3JOE9tE8AAAAAIAK2izuGMm3NA0AAMgKr7sBAAAAAOrINXnoeyHtLQAAyMAUcefcf+iVUTQPAAAAAKDCrLf8T9E0AACgWweMjsZmmgYAAAAAUAPWfHIzaRoAAJCWTqLiynX+TMh1DgAAAACohy/EHTw/QdMAAIC0dhgdjF00DQAAAACgRh6JO/f5lDp/Kc2lusgrX3rlDDfrAAAU6onRuZjYsO9JfwMA0Iv0VfWzwgTg9GUAoDdsEffgsG/rcqKfJa0E7tu9clpaM6G+F4bSAwBQhmVGx+JszW8s6W8AAHrdVP9a177uHaZJ6MsAQA/4SNxpSV9IRdOSbvDKJa88d5zorbKS/QwAQCEuGNfiJTX7HvQ3AABomeSVQ47rYdnB89VeeeCVt1654ZV57Cr6MgCQkyPGebOSb2Gt9coxrxyX1mtFQxEnf71IjGMfAwCQu/HGzdlPNfwu9DcAAL1urFf2iHu0XdnB802O7dHtXMBuoy8DADmYa5w7b9Zh4/X1o6MhF4Dv2b8AAJR2I6vlQAO+G/0NAECvGOOVr73yUsKDrWUFz/X1+VfGNj1g99GXAYCc3DPOn9PrsPF9IReAvexbAAAKcd24Fs9vyPejvwEAaDINrurEkc8kXoqPsoLnKyO2a4BdSV8GAHLwtXH+3FmHjR/NhRMAgFJNMK7DPzXoO9LfAAA01TqvPJZ4QfOyg+frI7ZrPbuTvgwA5GCacf78sQ4bv8TYeJ04ZBT7FgCA3G0wrsWHGvQd6W8AAJpGR3Hf98praeXH1gCqjk7W1C1hKT7KDJ6vjdiutexW+jIAkJM7xnl0ZtU3fKex4RfZpwAAFOKccS1e1qDvSH8DANA0t7yyWVp5xIM0mPpUqhc8nyHhwfPp7Fb6MgCQk13GeXRH1Tf8irHhX7JPAQDInd5cv3Nch99Js0Yx0d8AAPSaM1K94Lk6ZWzTbnYZfRkAyNFc4zx6s8ob3WfcsGuZxT4FACB3A9L8UUz0NwAAveiIVDN4rtdlneDyub8tj6Q1gh70ZQAgb0OO8+h7r4yt6gYvNU7+z9iXAAAUoravrtHfAIDaco2IvkSzZO6wVDN4DvoyAFClPoiWlVXd4H3GBp9kXwIAUAjrFeCFDfqO9DcAoPo3rgTPs0fwnL4MAGA4a+Lqo1Xd4NvGBq9iXwIAkLteyXdOfwMAqoXgeTEIntOXAQAMN804n/5YxY3tD7mQj2dfAgCQuwXGdfhag74j/Q0AqB6C58UgeE5fBgAw0pBxTq1c3vOVxobeYR8CAFCIjca1+GCDviP9DQCoHoLnxSB4Tl8GADDSWeO8uqJqG3rM2NBv2YcAABTitNRsshT6GwDQCATPi0HwnL4MAGCkrcZ5dW/VNvShsaFL2IcAABTirnEtntGg70h/AwCqh+B5MQie05cBAIy0zDivnq/SRk42NrJpE5QBAFBVer1977gWv23Qd6S/AQDVRPC8GATP6csAAEYabZxbX1ZpI9caG0mHCQCAYnxiXIu/b9B3pL8BANVE8LwYdQieawB4NLuKvgwAFMyaNLS/yp0lLVsT1LHUKye98khaT13fSOv18+3CE1gAAKKsMq7FJxv0HelvAEB9zs8EA7NXteD5JK8MemWHfwzcl9ZbcBvZVfRlAKBg543z67KqbKAV3Z8d82b/YUgnQMsVjgEAAELtMq6hOxr0HelvAEA1ETwvRhnB84nSysWtk49rgFeDtte88jpkW6ayq+jLAEDBjhjnxXVV2Lg5xsY9j1huglcuR5z4O8smjgMAABIFLrQMNuT70d8AgHpdgwieZ6+M4PnVBNdQLY/YTfRlAKAEVlqsY1XYuC+NjTsVssx8sZ+4WuUGxwEAAIlvbhc25PvR3wCA6iJ4Xowyguc6p8qAV5ZLa+TzqYjr6BF2E30ZACjBMuOceL4KG3fB2LjVxuf1la83/md+8spmr4yVVm6ueV65ZdT3huOg0kYnvKBXsQywGwHU2Cvj3NaUSbvobwBAdRE8L0ZVcp6HjUYfZDfRlwGAEkwwzolPyt4wPWm/NTZukuPzK6Q1oYX+/bS4Zzy1vuxbjoNKI3gOAOVej5t87aS/AQDVRvC8GFUJnp81tuG9NOehPX0ZAKif945z4ruyN2qhcbK+5/js4o6T//aQOj8x6nzJMVBpBM8BoDxTjPPag4Z8P/obAFBtBM+LUZXg+X0hXQh9GQConufGefGjMjdql7FRBwOf04kx2q+Tr4mo845R52WOgUojeA4A5al0fjf6GwDQeATPi1GF4PnYkG3YyS6iLwMAJbokFYz33TA2annHZ/RVop8kPJdX26fCxCN1RfAcAMrzhSSfgKpO6G8AQLURPC9GFYLnK0O2YT67iL4MAFSsP1LqfBx9YueS6fM/o3m9bvr/vjVGnTtDLgBfcAwAAOC0vsE3T/Q3AKCeN6sEz7NXheD5MWP9r9k99GUAoGTWNWptWRs0aGzQ1Y7P7E94Ib8ScgGYzjGAmvqVQqFQUpQkDhh1bG7AOZT+BgBUH8HzYlQheP7QWP8Zdg99GQAo2XbjvLinrA06aGzQDv/vSyTZpCH6pPWdUecL9j9qjCAghULJO3h+wqhjdQPOofQ3AKD6CJ4Xo+zg+eSQ9a8ruC0mSusNO50c861X7krrTTz6MgDQu9YZ58ajZW3QPWOD5korV9czv0yIWd+ikAsxT7FRZwQBKRRK3sHzs0YdKxpwDqW/AQDVR/C8GGUHz9eHrH9yge0wVT7kBg+WQ/RlAKBnWfNynC5jY8ZL+FPOc/5/L05QZ1jOrs3sf9QYQUAKhZJ38PyCUceymp8/6W8AQLZGN+D6OL6H91/ZwXNrIrYfC26H6xHHyFL6MgDQk5Yb58ZzZWzMKrGfcrb/ti9hnWE5u2az/1FjBAEpFErewfPLRh2La37+pL8BANkieF5vZQfPh6T80d7TYhwj5yq0z+jLAEBxlhjnxlLehrNyq37pX1D1yXNfgvrCcnY9Z98DABDqtnENnVXz70V/AwCyRfC83soMns8JWffyAttgWYxj5D59GQDoSbOM8+PtMjbmqbEx7ZFvcxPWF5az6xT7HgCAUM+Na2h/zb8X/Q0AyBbB83orM3j+pbFeDeT2FdgGM2IcIxfoywBATxprnB+Hit4Q62L13v/fgynq/DrkArCafQ8AQKhXxjV0dI2/E/0NAMgewfN6KzN4bs2vcrWEdrgdcYyspS8DAD1pjHF+fFn0hmwIOVm/SNmZuRxyURnHvgcAINRr4zraV+PvRH8DAOrDNZHkJZolc2UFz8NShewooR1m+X0BK5c4fRkA6E3WIIFXRW/I2ZALwFcZX4i/Z78DABDprXQ/6WjV0N8AgPogeF6MsoLnYalC5pbUFlOklU/8lX99v+uVTfRlAKDnuc6Rb4veCOvVcM23OiZFfQtDLii72OcAAERqYvCc/gYA1AfB82KUFTzfLUxQSV8GAOqh9OD5vJCT9e6UdYbl7JrDPq+NJuRPHGA3AqgpaxRSXdHfAIB6IXhejLKC5zek+ilS6MsAAEQqEDzfLnZ+rakp67Rydj1hf9cKwXMAqFYHoc7Bc/obAFAvBM+LUUbwfLR8mOCSCSrpywBAHe+N3xe5AVeMjUjbMQrL2XWA/V0rBM8BoFodhDoHz+lvAEC9EDwvRhnB88GQdU5gl9CXAYAa3BsXFjzvCzlZr01ZZ1jOrvns71oheA4A5WlS2hb6GwBQPwTPi1FG8Pygsb677A76MgBQQaWmbRkwNkAvCmNS1vmV8NpRUxA8B4DyNGnCUPobAFA/BM+LUUbw/Laxvm/ZHfRlAKCCSg2e75VsXztSF40690VciAAAwAdNCp7T3wCA+iF4Xoyig+dh+c6XGstocLjX07nQlwGA8pQaPP/e2ICNXdT5xqjzE+Pzm/y/L+JYAADgf702rqd9Nfwu9DcAoH4Inhej6OD5crFHUI8yljnulYchf+8F9GUAoBxWVoxXRay8X+wnzpNS1vmJUd9D4/Pz/Iv0DY4FoCfpeei3EeVjmgk96pVxTR1dw985/Q0AqB+C58UoOnj+tSQbQd0O2H7Z4/cs9GUAoBxjjPPlyyJWvlKynyRko1HnHsdn9bWvp/6XncKxAPSkPVL/vPoUSl6eG+vrr9nvnP4G0J3p/u9IcxFf8c8No2gWFIDgeTGOS7HB8zPGujY5PqsjnAnY0pdB9engGp2AdpW0JgS+7B8vY2gaNMBY43w5VMTKj0jy/FpRTkm8maK1w3/N/9sqjgOgZz0TAq8UgueWW5LsVd6qor8BxLfWv+nV4NYdcc99cJdmQkEInhfjfEgf40gO67trrGtG4HPa33ghrQDc1B7fR/RlUDWbvXJOWpP/Wm+rPqOZ0BBzjWP8ZhErf2CsfEkXdd6OGVhoXygOF/A933YRENGn7G/8DsMtvwOpM2J3m2Psh5ATXFR5y00TGuJ3QtCVQvA8zCVjfXWbKKpX+hudnbvbfh/iR7EnXwNcjklrFOpZsXPhfkszoSAEz/On85i8DuljXMxhnW9iXEM1RciQ/+9fsJt6ri+D6tP7gUNeOSmth+2uY+k0zYSGWFLgNXKYSZJ8kpA4rED1CWm9ajTevxnQf7teUCNP9MqgtF5/epxhsEQ7E7v975SWvlqzWlqvYEUFzHVd0/nNoEH+TQi6Ugieh7lgrG9ZjX7nvdTfaAdBhhzbNYdTPlKYbAS5eCCDohA8z99WiR7MlfWob2td8/37020d19kD7KKe68ugnlxvrK6lWdAQ1kTX5/Je8RpjxZe7rPddzECDPhkbW0KDa76nuyHbpa9Dze24CGrnQZ+6az6ym8Yy+ipbt69PrZDwwPkCfitooCwfZlEoTQyenzbWt7JGv/Ne628sM7bjGKd8pHQn42ANkATB8/yvkXGuZ3r/Oi3D9cZ9A/o8u6inYyeoF1f6J/Ljoym+MM6Pp8roCGnZ3mW9P8Q4+WsQelyJjX7U2C59XS5qEraVIZ2NLV1s08KQ9trF7wQNZM0u/yev/DZQPqa50KOsCcTW1Og79Fp/wxoVwWuzSEOD5MHgCoFLlH0O5xhMTgdkzZbWa+f6RrTmyb4nydOJnvXvOfVas9ivc3SK7TkfY3369lsfu67nYyeoj2AaoMc0CRpknXGOPJr3ioeMFc/rst6NISf+99JKnVL2aJmTxvadibn84pDv+GnKbVoa0kkaz+8EDbTHcbz/D510YJjdOd2sFanX+hvjxD2SbDWHM1L4tOa/f9QfwfNsDEp+b78NZnRu6byG7mSXETtBrfT5x0znMXSSZkGD7DTOlV/V+UtpjrSfpJVuREdpX/cDAFV5ZeSqdD+SzwrA30q5TWuN+uicoqn+03G8f0ezAMOU9oSd/kZXNgRuYJjgC2l9JeTPR7kInjfXUv/e9Y1fNDWMTkY8jaahL4PacT2gW0WzOGnWBx5K1c8J476YAUo5cb3+2n6ym2SEd9jo85kptssKxm9ml6GBfmcc70yABgy3UkgBUlc60eOKlH0CoO1K4Lf/nCZBwQieA0D1HXKcqyfRLCNs8NtmKk1RO+eM++LlNE0+rKD39wnr0SD8e6OuNE/4nkl2gXig6v4s7pQtY2gaYJglxrXhIk0DNJ6+gh0c8HGGZkHBCJ4DQPU9DJynH9AkI8yV1ls25IKvpxuST/osGKz8sbtT1PVSssm5M9Oohx81muqx43g/QbMAI4w1rg/PaBqg8Vzz4fBqKoqmA482BMoSmgUAKmOGo79whGYZZop8GLB6nOaopVfGffFomiYft40Gn5+irudGXbsS1rPNqIcfNZpounG8/4GmAZxcbzm9o1mAxtsnvIINAADCfSnZTCTcVDqPw9OOtllJk9TOKHHHkN7SNPmYaDR42vyR1pOPtQnruSLZzZwOVN1Wcads6aNpAKenxjViPE0DNFpwwMc9mgQAAARclJHz+TEat+VTrwwF2mYszVI7VraOOzRNPlYbDX4yRV19Yk8YOj9hPdYEpuR/RhP9l+N4/45mAWJ3iJlgF2g+V8qmgzQLAADo4IonXadZ/m67jHyD9xbNUkuDxv0wcwHl5IxkN8HngFHXUMJ6lhv1cMJDE/3GK78IQUAgiZMZXrsARNNXQ+f7v7G9fv/xR6+cc3xW32rc4ZVrXnnt38Dqm4lXpZWWrz/lNnzh+M0vZ9cAAIAOKxz9hZ093iYaq7sr2c11iPJtMfbntzRNPlxpVtK+tnHU2Hl7EtZz0KhnB7sLDfRncads4S0LwLbZuE7sp2kqRQOuc6UV9DzglfNeeSHJ8irqK7aLvLJeWvOe6IP00yGf19Q9Os+KpvfQnH9vvHLT3wbEp+14xN9nT8U9z0DwZrTPvwF7K/abiO1BFYtTbNNxGTnPQVh6s8nSCvT/6H9WjwUN4C/MsJ3m+sf2Lb9+Xc9r/5jb0XEtX+eVC/6N60uvXEqxrnleOeaVhx3r0rou+se8PkiY4JVx/n64ksH3WyCtPPOX/HW99df7k7QeoHzCTwVAD9MJF3Uk7zn/HPnOP0/+6F8f29conbxybaCMitGH0rQMg/45/qxXniTsQ33qWG+drnuuNtH20EE09zrW/8pf10z/c0eku0wIur80AK9500/419lXRh19/ufu+vv+if/dq9C2OljhsN/3/jVhWVbR47KsfVPFPhGDyQo032jsGynqmmrcLL3yO/JJPDC2ay67DA1003Gs/zvNAoRaYVwnztE0pTrid+S0Q28FXMMe0E/2O9/aMdWg7TNjP1sd383+TYZ1I7CWXRSbPrQ45t+YXBI7eN6+WdHR5j8kuCl74988JfEoUMfVkM/uFHcKwHZZ3GX7LPJvbrWux9Kau2Rqx83aEv/G/p5/vAfn8tmYYF16s3yqY9kX/k3rKPnwRsBpySYFY3v7t3S0tx4D8/x16Y348cDveQk/FwA9Zrq0gmXta+NF/7rSPi+v9PtB7aDm+cD5+ZFRb7sP9VPIdXdcgu18GFj2bk2ue0Fj/ev6c/kQr1olH95km+evd8j/bLC/8DLGdzvvL/c+pN8SNEvs2NX8CrTt15I8aN4uEypyXJa9b6rcJ7qewfdDTLskmxHeekDdNOpKepKcLNlOYApU2W/FnbLlTzQNEMqa7PoxTVMqTclx2O9I3jb20fchy2uH83JE51z/PTgxrAYXz8a4EbjPLurqpjnYnq/9v03yf3u/+jc4uh/bk3LNdAQNOoMHo2Kuf1rM/uqEjhvQsHIjZTvozWFnIPuA2BOQjfODJ/r6bDCQPz3BOi8Flt0c8yZ5W4rvN9ixL5/5+90VxGBiKgC9qP2G1fuO8+SA8Vkdla5B2xWOa8CRkHOwBoV1tOzDLvsxCxzLH6jJda/TGvkwmEL/1xoRrdd/fbi8V5LngJ7ht7u2/yYZGXx3DdBZ4O9fq5+xp6JtGxyFfjZm36Cs47KsfVOHPtFb4z5pFKfq7FkjhOYkqKPf0alvl+MptmmDZDeBKVB1Wx3H+t+ElC1AHG+MDkMfTVMZt7vosGqA3DWiIhj0/EhaubX1bzpSuv3KrisP4Dt2SVdcN6Pj/BuZsABCWJ8z7qulrv7hXEeg4nHHsTDL//cljmXfpvj+2j9+0lHHphjLfOW4gUvykM+V5z0steKNjs8NJljPGBk+ekpv0KfGPBb4XQHoBZMD1zIdBTwpYhnt8zx3nMfjnJ+nO5Y7kWB7XSl1k84TUsZ1r61fhs/PF6e9T4o7oJg0VYdrDr4vO/4+o2O/3pd0Adoy2naOYzs3JWybso/LIvZNHfpE04zv9iOn6uyNMxr7WYI6Op/EBMuRlNt1zqhvNbsMDfQfjmP9rzQLEIv14HYxTVMZrrfSFiVYfr1j+e0df9cHJfrqqo6AXhFYdpRkEzCFfbOk+0ffFHgU44Z2lfF7PRNz/cEJ7l8E/q43NT/5N0wDETc21iu+YbTOznmCtsZc7osubzIvOpYPs7jjc7NjrkNH63U+6Bryb8osE7tsSwCom9kyPJXcHYmXpmKluB/kxxno4bruxn3g3Ccj09jFXW/Z1z2lDyruyfAAcZxUwJuMvsbkhOt3PXRvDzBtDxrQa2U7PYYrddqnFWxb18CSWRn0B4s8LvPeN3XpE31hHOunOF1nz7qJueEfHMGh/mP8H5YGzPeJ+3UJLU8k/aRco8TOVTqeXYaG+Y24U7Z8TtMAsRwwrhebaZpKGCUjXyt9I8leJTzs2L8zOv5+0u83LDTWT/A8337jQf+mIs5N6cSQfmMcwQnuzwRudLRf+tS4wRntWG+SvK+LZfibLse7bLck/WRXv3h0xDL6ACHua7vadsGcoAMRy2yQbFLgAEAdzJHho8fjBnKVK3h+OeayruDY1JjLrnMse70m1z29jv8kwx+WT4u57DbJZiTuoNgP7C/4/cl5Hf82XoYPKj1Q0bYNDlRNkxq5zOMy731Tpz7RQe6Di3NG0k8e4HpN/pr/Y+gmv85Co/7b7C400D+LO2VLP00DpL4h0XKapqmEAel+Qtd7YudUbKe9WmosO9s4PkiLlc5xGTlS6G2Mm4pOrv0R54HGPLFfwdZ+503/Rntygv5l3JE5GjTpDNw/THgMbZTuBoS4cv9HvV1z1m+PKGMdv7H9MZa7G1hmCz8PAA2lQcGhwDUrSYpb1xt0cUcZHwksN5Rgvdcc691Zg+uevsX2NLDsigTrdqUEOZRiv+8R9wP79sh2V6oTTSO4TMLf+iq7T/Fa0r39V4XjMu99U7c+0Q2jXz2P03b2Xoj7FSI9+HQyr5f+xaHdadf/feP/+w3/c7v94EVWwb7d0l1Cf6BOXClbrtIsQGyTxJ6EEOVzjYhIklfRNVJ5r/+3+X6/JGyCc+t1xmXsmlQeSPevYf8q6fLQbxf7Feyjfp827LXjXZIu/6m+/vtE0qcdUsGHDvcSLv9E3CP+o/rT52PUfSFQ79MYN/HBV+KfCA+kADSTBtx+lO4CYyckfZqMYFAubqBzunG9XVjx655eS+5Id6mAXQNEl6fY98E5dzRorfOqaOD7Ssrjqew+xVxH22xM8T3KOC7z3jd16xP1iXtwBWn0cjDPOHDLDtxZk0ktYpehYT4Wd8qWTTQNkMgT47oxgaYp3UMJT7kSZbVj+fkdNx9RwUFX8D5pXkW0uB5Uaad9WsJ6XL/V1zGWuxJY5oH/7+0HJFEjsV0Tz05PcSN1PkXbBUcGJR0Bd9Ros7BJQ3W/fBpRryvvadQDhTky/FXz98IcEwCaKxiovJWijuDE6XEndxwr6dMx7Bd3UC1OhoAyr3vBBw36BlV/l+2dpt/nCkzO9NtCr7+TUx5PZfcptjqOi5kJ11/WcZn3vqlbn2jA6FNf5LSdvV1GY+8ocZusCUyT/qCAOviTuFO2fEzTAImcMq4dX9A0pZoh3b8REBw91H4tVFNSPJXoibpcD+SvZfw9f61IOZzz/nTl2LycsI4xxrbfj3Gj9M5xs6ijjF7E6Lu6brTi5FkPPrx5n+Im07XuwYR1zJXs38qcKiNf3X4Y4zc9JOkmCAOAulnuuAYknVhxrOMaEDe/tevtubkxltNg8yvHsnECtWVe91ypGNckXPcox7rTDA4N5tTWIP4C//9/lfJ4qkKf4nxg2WcpvkcZx2Xe+6aOfSIrY8d2Tt3Zu2k09twSt8mawPQMuwsN5BoF91eaBcjs2nGCpimVa3TLsYR1vHQs3+60R73i2S/u1xmzHiTQK8Hz0451rk1Yx3xj289GLLfUscygf0McZ5KpwRTnh37HTVGa/uig42b5oxT1XBR3rvhpKfen67X2sFQEOsKpM92j/n/SHwFoKp2U+ZGkC3p3Wm1cv+I4JunSMWw3rrVfVvi6p+v+KbDcnRTrXpRRvy84Wb0O1NH4mb41kObtxSr0KUbJ8FHSSeZ+KfO4zHvf1LVPVMV4biONNW4oX5S8XdYEphvZZWgYvYD+zXGsf07TAImR97yarnVxw6isCSKfS7zJe6zJZLOeRKdXgufPZORr0KMT1mE96Iq6sd3nuFnUmxp9uBLn9dxDKY7FPRndkJwM1PFDyvbXIPlbxzZpCoGkuTVnijsQ73o1XichC6aN0UD+FE5xABpsh3SfpkxdctQT99oZnGfkUoxlNJA6ZFxrZ1f4uudad5o85bsz+g7BtIPtfsTqlMdTFfoUC6T7QRBlHJd575s69omseO6QIHNVHeH9zNguOuhoms/FnbKln6YBUrljXD9m0jSlGO3o1Ol/JwnyfS0jR7ac9jvtceo5LsUMEuiF4LnrxuJCinoOGts+P2K5YP5SPQY0cB53jpDgjd67iGPI9Wrx9ym+b7+MTDezv4v98GVG/fcjEj0SX/N4HpDho9S0DchvDqAX+jDBQN+lFPVMcvSF4qaOc02YvjPGcpqa97Vj2ecxrldlXffGObb5Qcp9dz/h93ZxTWqpQeq7KbepKn2KHdJ9nK3o4zLvfVPXPtFqoz94XJA5a4T3mhK36RNjm35kd6GBvpPqTdYL1Nke4xqyjaYphWvU942EdQRTWz2VZBOIPxLSwGVlU0Z9RlcO+qjc42ON3/btBMGLpLnaXSmH0rwFuc1Rz4ou98UFoz22xFy+z7iBXeSXvYHgg97w6yvavAYMoFdsdJwj06RkcM0xFzcfsWuw40DEMu03lK6n6P+Ued3bkVH/fU5G/b7g/n/f5fW7Kn2Ky5Ju4toyj8u8901d+0RWPHeFIHPWKxOTS9wmKwfSQXYXGkZHu/3sONY30TRAavOMa8gNmqYUrlHfOxMs75oQKUkne4ZUb5BAnZ1z3KyMT1jHRGOf7I5Yzkq/syDmetemuN7ec3zfcQm/rx7DTyWbfOed+mXkyLr2K8Zx3rRZYbTn245t1FQwB/wb4lEc/gB6zK3A+fF1inOha/R6khQVJx3Xj6h8zlekNQLXFViLSs9R5nXvgWOZiSn2m2sEcZpUHucl2wGdVehT6PEbHLV+MsV3Kfq4zHvf1LFP1OfYl2nPU0gZYCh7hPc1Y7vySLw/nQMLJfqj4zj/xSsf0zRAV544fltpO+DojisN24IEyw8a+3J6zOU3SvUGCdRZcFTOzRR1uFKOvIvx+3Q9iLmWYL1nEp4TXA9e0jyEc40Qu53R/lhgHN9xJk894FhO83Wu8u8R6B8D6GWTJZvRy67Rxs8SLP9YRs5vEWadfMij7QraT6nodW9ORuueIO55QZI+6HcFmbVsTnk8VaVPsdCx/KoU21HkcZn3vqlrn8hKwX2C03f2vjYa+1CJ22SNMHsn6WfMtYz2L1y7OBRQEtdT17/SLEDX9hvXt800TaFcD+lfJ6zjqKOOswmWPyekgctzf+5MUc89Rz0HYiznSr+zKMF6nye8ad3iWF/SPqPerL+QfPPSnzXOdwsjlrvkWGYJhzkA/N16xzlyQ8I6+h3XniTBramOZfdHXHN0fZpOwpUK91GFr3vbMli3cqVvvJOingFHPZrnekzK46kqfQpXDHBSwu0o+rjMe9/UtU9kpe+jL5eD61K9/DiDxjZdymFd7fQwszgUUAI9uf/Ncaz/E00DdM2aO+MWTVMoV47PpKO2Hjrq+DTmsjpKxJW/kDRw6bhykc5PWMcicU/eGjUibFqXN1uuc0JUHlXXA+7lCb/vCeNctDLD/TJT0k0W5boBH81hDgB/d0q6e2Cr9nV5DXAF8MNiNXreH/Kvqa5g9LEKX/fOZbBuDQK/cdSzN8X+/zZF+9WhT3FFup+QtejjMu99U8c+kb5h4Rp0/JRTd/b6jcZ+X/JBctg4IWzNeD3tp3YPOBRQElfKFg2mk7IFyMY943oynaYpzE3pbmKk6Y7lHyZYfqFxDCxn16QSvOF6k6KOW5JuJJ/rRi3JqHfXzVpUXvA7jmWSpH5a0XFjmub1cW2XuLn5r0ryCVhdrzwDAOzrVZKRrTpA773jWqL/1h+zDlfAdazx2fZo3PZ146IkD7KWed273+W61Tmj37c4xf53tcXCLo6nsvsUypXu5HiK71L0cZn3vqljn8iaJ3K3IHNWfpzrJW/XQ2O7sh4d3n6SvIdDASU5UcHfX9TFVi/aR/yb9Jf+ReadH0B56HdYvorxe9W6fpT4I0jXGueFsPJUss9NdjLFdsSZjGVhl/VaRfP9vfb3jU6qoukvdLKcKT3yG9tqtMteTj+F+EjcD+mTHH+ufOVJXnHdKcWkgesFrkmJziWsY7W480mmvVGbkWDdlwPL/hRjGdfotbjXFR0RpKOsTsvIh0iPE3zn0zE/u8E41sO8F4LnAGB53cU5Uq8Vd/17u2CwMEme6+C8MVbaOQ3GP+m4po5yXMP0nD+2wte9btatVok71/nbFPeEEyX7Eb1l9ymUK91Jmjfhij4u8943dewTuVIZvu+h+/xCWa987Cxxm6Yb2/Qq4/Ws6aj7Ew4FlEBHLfzsONY3VXBb9Um2PmR6IckCtzf9C7TLwY4TfJxOgwbY9YHXVXE/FbbKyozbYpN/8R+S5IFsDWBb+bY1AHQ+Zb1pi3botyfsrNRNv9GJfi5MhFeEQYk3anxWyG/DNYJoZoJtOO1Y/qrjc/oaNvOfJL/hSvJW4DjHzdZD/9/jeOk4hyUJYgSvHaeNY3ZXRjdS1/wbxsmOek45Pr9UWpNodbou8VPTuNLaRL0Z8ErijxyLsiXBvgSAOuhmJOoh/xw7w1HPV12c161c6af8e7X2SOa5Ei914YHA/WeZ171u1j3db29Xqh3rIX3YYC/Xw/59XR5PZfcp1G6JHrU+S8Ingy/juMx739StT7TMuL8/K8jFM6PBF5S4TZuMbTqf4TqWdFzAHnIYoCRLHcf5L175TcW2c40kD5q7ZpPXC6emZNJR6z9Id5O39PkXpDjbledI/slGByQ4MeIuv5MR13j/XPhMigmia0dhpzR3JO4R43uv5zSUO9ekrcFc49qx1ODgl47lXaNTkk706Xo1dEfgMzpCY0gInkfZK93lfg2OHB9KcG505StP8ubgQIxzwBz/fLi2499cD9/ipDY86C+rN4krJTp1kb59dDzkRm5yjHWOcqznXsQyrlQvaxIeF/3+zdqLhNc6AKi6dymvARs6zqeut/3nJrgPCy67yvG59Y6/bYxx3dTPvwxcY8q87rlGZsdJkzPB70vqQ3FXjnnX/CYHJPzNN9fbbvO7PJ7K7lOoKxH96n4/RrayYsdl3vumbn2iG8b97TxO29mbK/Yr/mWOxrtibNeZjOrXUZadT+r2cSigJHVI2XJU7IDrPb8j8mmgUzPav3hp8PcHSZ/GJA6d5funGOuYkXM7WalBdHTzzC7qbb+eFycArhMqrwh0wDRlhj6k0dEtd2PUofu0ibnArYn07nAayt1lR7sv7fi7PrC5FnLuWyzdBUzFOPY7cyKOkQ+vVSNc8DXhuG8Oqc0y8qFqkvOjK195ksEeOyNutPR8+1RGjpx67FhuIGJdewI3XEcjjkF9MHBBRj7AHC3JR/gnnRh3d5fnxln+jfcb6T7XKABUzUvHOXJZxDLtgGE7eHnGcX8Qlytd5NTAZxb45+DgZImnIq5f7QfG6yp03XPl8v4iYt0aYNVc6Toqe6xfb1RgdZt/jzUxwb7PIi1ImW0r4n4L70jgMxclOvZWxnGZ976pU5/IiuXe5JSdj/1ijxAtyyRxv8rSnhShm1GRi8Q9qcBcDgWUoA4pW06JHRBelaCe5RIeAN7Q5XbOk+ig8IGc26rfWO+qDOreGeP7HUqwL55E1DXkd1qa5oLxfQc4HeXK9fpj57X8vH9OmRxxw9DNiApXvtJ2wFe35ZLf6Z7A7grlyl//JOayg44+3dSE6w8+iHmRcPmLIceB3mzfltZDlOAIN1fan/Mh1/b2g/HOV/Jvh6x7trQeILle7Z0daLMo4xzriUpNaKVLPCnhD0b0t/O1fJjzZAk/EQANdF7ipwDRa0A7LeVN/zw5ytEXSjJwyBW/CN4HvfCvM8Hrl+va0x5ko2/c6QAkV5C0zOueKyh7J+R6tNS/d3nl1yt+vzIsr/gm/9oVNufWfEn+MDqOMttW/O8cdr+63+8Tj6/gcZn3vqlTn4j72gJNMW5o27kR+0varqMRQR39ka7zbwSs13dG+X+b79+s6cjye0Z9jzgUUJKqp2yxRlIPpQh4qGliB9A/zWB7j0ecO15KvFfiuhF8in83o3pXRXy39xJ/dnXxPxv1RkDUSIw64gl9OVxtPsU/J1z3/zusgxk8VtM84Hc9lNeRIRqwv+r3e3iQHs2Vv/5SjOXWBPbB6RT9TNdEpUnfSHSNHpzq3yjd9m/WJse8XrdHarWvhxp83yAfJm7aHajjjXGzqsvoa7cTYrZ51AP2LwKfPx6zbY6JPS/Guo6b8FH+jflX/s11+3qxgJ8HgIbaKPbAnHb/W68F2zrOi3c6zpsD0t3gGleaj0X+dVHT3b32r1+ufrvr2jPJj5PoMg/Fnc+5zOvegLHua/LhYbDe0y33+yDt+NWikHuy9oBJXa49KCNqTqxdkk9gssy2VVscy26WDw9+3kq89CdlHJd575u69InmGNv3PafrbOnBrMn1H0cETr73f9hFpW+ZJXZO2jwLKVtQliqnbJlmXBCT5rYNWiHuwG8W55ntMX7vG3Nut/eSz1sEm2Ocr5PSTlVUPvVLDfzdXcrhuEa4qHkJwvLOj3V8/miKbQg71vUGaxm7KZZD4p4vwQqE9weWeepfB9Jw3UwnzUH5XsLn5QhL73U9Zr/ynXGtsdZ9VcInk9ogIwe4LArp43eOBLsh8fLEtvfVXUnej74izXvQCgCdRseInQSDvJ3n9cOOe58kkwi+jVifXlunplg2as6Rsq574rdh3PZ2BSvfhXxe22RljHa/6ejvZBUbK7NtT0Ssc1XFj8u8900d+kTW74OBDBl6EnHjYI1ofJqg853UuhTblGWZz2GBElQ9ZcupkAtCt4IXu6xGZ8fpZOWZ33qyo7MzNuf90S67U9a7KUabNe0iPNv4nj9wWsrNIbEn0o0KfrreukjzGuQ+YxteCKkmkrDe4tMgbXvkvt68zPPPS+2HFhp02C7dvf3jmqh0UsI6rob8/qdELDsh5Pt3XmOslFcbO/rhb/02izNh8bGOm/3XHX3zvfLh9XRt80/lw8RR+vf9Kdpbb7gvxOw/a1sM8pMA0CN0xHPUHESv/GtdUHBupqRvPJ4NWedVCR9lfN5YTq9Hsyp63Wuv+3aMa5G+yeYKVloTKf4o8d407HfEqE5neDyV2bZfhxy/gzU4LvPeN1XvE1lvLpznNA2giT4zTnq/rcC2TRD7gVYW+bvXSXaThbaNlvgP4fKafToY5Mty1PZ9ySfA7crB+GsO+6dqrFfxVnNqyoXmyT7sH2vawX/s//eUArdBR+RqMPGlvw36Gqy+bj2J3RPbRHEHnVf6Ny1P/LZ967ezPmz9Vqo1geQkf7ve+OVagpvN9rVmh/+933QcSzqKK6+3V87656zOHP16g6bpWB50bIf+vnQkmz60mNrlOhf63ym4T/W6tjfH6ygAVNl4/7r2oOPcqAH1c9J6S9Q1aMY1L9POFPdmxzr6Ufq/GihbHnObtS//2l/2gX+diDvAp4zrXud9yhb/2vY6cK3T1CthE45rH/NGxzJ6/VorxWVVqHLbjgn0y3Wdmq5lco2OyyJVqU80yogL6DZNEwBooL9IdXNUWXn9fpVsXkMKpmHIIpXKoMR/2+R4Tu0WnNwmq7cIJkZ8n9cZBGbC6n/RwN/fJHE/NHgs+b1lBdSd6y0AUt8BAGDbLbz5DiAbO4z79V00DYAm0lFjTx0nvT9XZPvCgqlZedRRZxajEjtHEutDiLCR2ppOZVwO7RbMqTw5o3qjJgs902X9OyX6gUN/A3+H24zvuodTFOB00vF7IVc8AAC2YGqO5zQJgBR0ZLlrolWNe/TRPACa6DOpbsoW9VDyD56385xlNVloZy5BDX5GTbC5PeM2C+bRzjK3+pmI77K2y/rXSnTwfHFDf4uuXIp6TM7iNAWMEHzo+47OOgAApumS/aAXAL3ppnHfOpemAdBUVU7ZolxPNNslqzxxxyW7yUJnyshAr+ZYfh3yPR5l3GbBUcxZjl6Ompyo25zNvRw812PnneP73uU0BQwzzfE7uU6zAAAQ+/6A+XUApEG6FgA9p+opW1TYxJszM1pHO1XIqYw7phr4bwf4D0p4QHggwza7LNlM4Bn0ScR3yCLIu0mig+fjGvybtNK37OZ0BfyvDdL9hGcAAPSSG45r53iaBUACOiGpKz5zg6YB0GSfSbVTtqh3YgdRs5oEc0OG9V3p2L7zHf8+U8IDwpcy+i59gTZ7meG+2B7xHb7NYB0nJN8JSevgqvHdF3HKAv7OlT5qIc0CAICTDjwJBrxu0ywAEtCHbU8cfXB9M30izQOgyaqeskW9FDuQei+jdbRThXQbfAkGrjcH/n495Ltoh3ZqBt9lqeSXy/CahAe2l2SwjruS74SkdbnBoWMC2F4EfhtvJbs0XgAANM164a1GAOmNMmIB2gdfQPMAaLrHjhPgNxXbxksSHkzdksE6JntljXQ/2dyghKeVWRnxXbLoxB6QfHIZatuEpdDpTFGT1jSJTtmyokd+m3O88krcD7fGcOpCD5vj+F1coVkAADBdcFw7CXgBiOuYcW/OvAkAGu/3km8e8azskeg0HlXZ5qMd2/XU8fdR4s4x3zmyuNsA9D0ZPpo9q/zggxH74XwG6zgQsY6HPfYbXS69O/oesOx0/Cb20SwAADiNlZFpMN/QLABi2mXck26jaQD0gn9xnAD/u4LbOUeiRyM/kmpMePOoY5tOGp/ZGfFd1nSx/omBum5l+N0OR2x3t/ni9QHI+4h1DPbg79SaQHU/pzD0aADgmeP3sJmmAQDA6aDjunmTZgHQxb3otzQNgF5Rh5QtbTckOoCuncAy01nMCGzPKuNzEyR8EtRuOrOrA3XtzPD7PYxo/27ytWtA7L6Q69yyw2iTnQL0Bn0j51NppS2yHqAuFvKeAwDQNltag3msvvVamghAiI3CIC4APa4uKVvaPpHo4LmWy1Je8GRLYFvC0qWcjPges1Juw5lAPfMz+m7TJXrkf1r6xsCtiPpve6W/x3+zX0lrQpZg+ZrTGRpuRczzf+fERUtpNgBADxqQ1qR+b2JeMzVl5EVppV+cS/MB8G017j130TQAekldUrZ0OhizE3i2pO272LENdyI+uyDiOxxKuQ3PO+p4nuF325jT9mo7PI6o+wepRkoeAAAAoMqmeGVZyjKB5gMAAPigTilb2kZLKygdJ4B+quBt65PhqVjiTF4X9l10EtSPEm7D3EAdJzP8fucj2nt5wvr0TYIzMfbjcSk3FQ8AAAAAAACAHlK3lC2ddDTFkMQLoB8tcLuWBta9JMYyUaO5k06At13i5VxPStPghOVo17+NjqhDHy7oa6SaozvOAxBNA7OcnyoAAAAAAACAIn0jI4OVj2u0/ZrqI24evyMFbVNnShkNJsfJu64B5xch234v4TZc61j2vbQm4czC4hjtrOt7Kh9yJmq54JXrXnkl8XMVa+7zNcKkfwAAAAAAAABKoLnNg0HLf6nZd0gygdy3BWzPg471XUyw3P6Ibf80Zj06svt9x3I3MvxueyXZZH1Jij5o0EledUKSqfw0AQAAAAAAAJRFU7O4gpi/r+F3WSPxg7TbctyO6YF1be1i2bS52wcDy32V4feLSrOi+dnfS7Kg+R6vLBJGmAMAAAAAAACoiG+k3ilbgrZJ/IDtqpy2IZi7fFbC5a9I+MjsODPfHwosNzej7zYxok2vd3xWJ/bU0eOa7/10xHIb+SkCAAAAAAAAUL+pyHY0IWVL0AGJFzx/K/HToCRxoWMdQymWXxqx3XFGkT/ochssqyK2baex3OyI5b7nlAAAAAAAAAD0tn6vfOeV/yetvNRl0gB+U1K2BEWNdO4MLE/McL2aduRdR/0nU9bzKGSbn0QsOznw+RMZfr8zEe25IGTZHyKWncHpAQAAAAAAAOhNn0krJUo7WPjHkrdnqzQrZUsnDWKHpT+xUo10ayBQ9+qU9WyP2OblIcuuD3x2MMPv91zCc52H2SLlT+QKAAAAAAAAoGK+8covMjxYqKPPx5S4Td/LyADmXxrU5v3Gd8xzAtFgypjxKesZJ8NHsAfLlZBlO0eHv8/wGJsX0YZnuvxOz4QJQwEAAAAAAICe8Y9euSp2wHB7SdulKVt+cWzPZw1rf51c875EB8911PSkDNbXua67XdZ1LGKbpxnLvZJ8RtV/HbE9G2LUcVbSj6gHAAAAAAAA0BCfSWs0bViw8GevfFzCtrlStjyV8vOw50FzgA9JdAD9YAbr6axvf5f1zY3Y3n2OZeZLfg9nrkdsz5QYdURNhnqR0wYAAAAAAADQbN+Ie2S3q/xrCdvnCoT+pcH7Q1OOvI3YD5pSpL+LdWwI1Lc0g+0OSzuj+ceDDzt2Bj4zK6P2+0haKWCsbXmYoK6nIfXoOiZw+gAAAAAAAACaJypNi6tokH16wdvYCylbgr6MsS/WdlH/ORkeiM9iFP+6iO1dH/h850ORJxm23WDEdhxJUNdeKSb/PAAAAAAAAIAKiUptYZXvCtzGTeJOHzOG/SOnUtarE12+kXgTeiatNyzlzPcdnw2ODj+eYbtF5V8fTFDXjIi67nEaAQAAAAAAAJrn9+Ie1a25z/+PhAcN/1DQNv7Vse4TFWtHHQH+ZQ71zo7YB2kn+Vws+eUa3xOxzZ/4nwuODh/McBseSXiqldEJ67sV8Z3mcyoBAAAAAAAAmucbGR4I1NHO/+j/7T/EDhheL2DbdHJSV3B/acXa8LxXXudUd1hanbTr3B+oZ26G26sTcYblG2+nTOkcHa5pY0ZntP6okeJpjtuNkl0aGAAAAAAAAAA18n+lFQT8Robnvv6tV/4mdtDw9zlv1z9LPVK26EjnVznVvUHCJw1N464Mn8gzaxdCtlknQtWJTh9K9mlj1BYJD3TvTFFnv9/WYQ8xRnMaAQAAAAAAAJpHJwAdMP72FwnPYd2X43bVIWWL5vnWkdZvcqp/pmQbPJ8YqONMDtu8SMID2IcD/701w3VfiFj3gpT1noyodx2nEQAAAAAAAKC3aAqX/xE7aPh5TuvVlC2uUe9/rFj7dAa3R+VQ/yjJNm1LcCT7mpza5YHEn4B2ZoZt9U6yT3OjFkv26WAAAAAAAAAA1Ny/iB00fCyttBZZ+5NjXRpMr1rKls6JL2fltI4sJww9H6hjUk7bvFXiBc4fZbjOgYh1dTvK/klE/VM5VQAAAAAAAAC9RYPjGiS3gobbc1ina7LSMxVsm84gcR6juMNGnp9KWJem2Okcmf1jzsfMG4kOnh/OcJ37I9a1ocv690TUv5tTBQAAAAAAANB7NokdNNRJPP8hw3Vp4NWVsuWfKtgunbmw8wjuT5PsgsErAssfyrltjkh08Hx5huu7G7GuyV3WPz2i/qecJgAAAAAAAIDe9J9iBw7/LcP1fC7ulC0fV7BNrnRso460/ijj+r8w2lsnKZ2YsK5TgTpW5Nw2YZOdtic8zWrC2YlSTHqYGxHrGeA0AQAAAAAAAPSezvzewfKLtEbmZuE7R/1/rWibvAps57aM6z9ptPeVhPVoUD84meb4AtonLNh8KcP1bJDwoPbJjNazPmI9ZzlNAAAAAAAAAL3JlYu8Xf49g/rrlLJltGM7h7wyNqP6J8jIgHe7LEhY1+bA8m8LaqOVIcfL5gzXc1XCg9obM9znYbnc9Y2AKZwmAAAAAAAAgN7zO2mNMreCh7/vsn7X6PaqpmxZbLTB6YzqP27Ufz5hPTrp6KNAHc8LaiNd91Pje2T1psJUic6tvirD73Q8Yl0HOE0AAAAAAAAAvSmYO7uzfC/d5bF2pWy5XtF2WB3SDjtyqltHtifNdb7dUc+rAttpl2P9DzOs/7REB883Zri+TyPWpaPPZ3GaAAAAAAAAAHqPTgTpSq3SLp+nrFdTtrhGtW+qaDvsl/Ag6t6U9a6RVgDWFZRdnLAu/byV+mVZQe000fF9DmZU92aJDpy3H+pk6VHE+u57ZRynCgAAAAAAAKD3/JvYgcPH0gqEJ/W5uCci/U1F2+C8RAdtb3llTsz6Jok9QagGwAcTbJtOBqojvt+HbNtrr3zlrzdvZwLrXtplfbMl3ojzznJNWg8TRmXwfXbGWJ8G0OdxqgAAAAAAAAB6yz9KK2+2FTjcnqLOE1KflC3qviQL3GrqEA2kt4O3+r8zvPKFtILL1ghxTdWyMOY26Sj9HyQ8aO4qT6T1MGB9Tm3VmerknaQPYJ8VO4d63PLWP64Od/F9piRY3z1pBfrXcNoAAAAAAAAAeoMrl3bn6PMxCerSkequVDBVTdmiwd92gFqD/u3JL0dLa4S4jiB/J90FeduTj05IsF0nu1zfsRzb7J6/jotd1PFrhqXbSVOvJVzfYU4ZAAAAAAAAQG/QgPczyWb0+edGHb+t6Hef5m/fuZDP6MODdV65LMlGgmvQXUeiz2nY8aIj799KtpN3AgAAAAAAAEAl/bPYQeCfvfJxzHpOSf6TPGZJc1lrmpNPYn5+rLTSs+go9ZteeSWtQLKWl9Iaxax/WyXp8sUDAAAAAAAAACqkzyv/JXYA/V9j1KHB4p8dy/6Z5gUAAAAAAAAA1NWA2MHzX+RDPnBL3VK2AAAAAAAAAAAQy1WxA+jfRSx7TOqVsgUAAAAAAAAAgFg097eOMrcC6H8wltNJNZ87Pv8NTQoAAAAAAAAAaIIzYgfP/1Na+dGD/mh8fibNCQAAAAAAAABoAs1tHjb6/I+OZU45PvffNCUAAAAAAAAAoEn+Inbw/Km00rR0eub43B6aEQAAAAAAAADQJB975WexA+hbOz673PjMbJoRAAAAAAAAANA034gdPNfA+j/4nzsmpGwBAAAAAAAAAPSIfmkFwa0A+r/6n3supGwBAAAAAAAAAPQQKyWLlr95ZY3xt09oOgAAAAAAAABAk/1fsQPoj41/66PZAAAAAAAAAABNNuCVX8QOoFvpXAAAAAAAAAAAaLTvJH7w/Pc0FwAAAAAAAACgF2gO8zijz0nZAgAAAAAAAADoKXFGn5OyBQAAAAAAAADQU37jlf+R8OD5H2gmAAAAAAAAAECv+UbswPnPQsoWAAAAAAAAAEAP+tgrz8UdPP8LzQMAAAAAAAAA6FX/JO7g+QBNAwAAAAAAAADoVZqa5b9leOD8mZCyBQAAAAAAAADQ45YLKVsAAAAAAAAAABjhunwInn9GcwAAAAAAAAAAIPI7aQXO/yatiUQBAAAAAAAAAIDnqlf+nWYAAAAAAAAAAOCD2V5ZSjMAAAAAAACg1/1/D9DHpsumu2sAAAJPdEVYdE1hdGhNTAA8bWF0aCB4bWxucz0iaHR0cDovL3d3dy53My5vcmcvMTk5OC9NYXRoL01hdGhNTCI+PG1zdHlsZSBtYXRoc2l6ZT0iMTZweCI+PG1zdWI+PG1pPmg8L21pPjxtcm93PjxtaT5QPC9taT48bWk+TDwvbWk+PC9tcm93PjwvbXN1Yj48bW8+PTwvbW8+PG1mcmFjPjxtbj4xPC9tbj48bXNxcnQ+PG1pPlM8L21pPjxtaT5OPC9taT48bWk+UjwvbWk+PC9tc3FydD48L21mcmFjPjxtZmVuY2VkPjxtcm93Pjxtc3ViPjxtaT5oPC9taT48bXJvdz48bWk+aTwvbWk+PG1pPm48L21pPjxtbz4tPC9tbz48bWk+cDwvbWk+PG1pPmg8L21pPjxtaT5hPC9taT48bWk+czwvbWk+PG1pPmU8L21pPjwvbXJvdz48L21zdWI+PG1vPiYjeEEwOzwvbW8+PG1vPis8L21vPjxtbz4mI3hBMDs8L21vPjxtbj4xPC9tbj48bWk+aTwvbWk+PG1vPiYjeEI3OzwvbW8+PG1zdWI+PG1pPmg8L21pPjxtcm93PjxtaT5xPC9taT48bWk+dTwvbWk+PG1pPmE8L21pPjxtaT5kPC9taT48bWk+cjwvbWk+PG1pPmE8L21pPjxtaT50PC9taT48bWk+dTwvbWk+PG1pPnI8L21pPjxtaT5lPC9taT48L21yb3c+PC9tc3ViPjwvbXJvdz48L21mZW5jZWQ+PC9tc3R5bGU+PC9tYXRoPsoJowsAAAAASUVORK5CYII=\&quot;,\&quot;slideId\&quot;:263,\&quot;accessibleText\&quot;:\&quot;h subscript P L end subscript equals fraction numerator 1 over denominator square root of S N R end root end fraction open parentheses h subscript i n minus p h a s e end subscript space plus space 1 i times h subscript q u a d r a t u r e end subscript close parentheses\&quot;,\&quot;imageHeight\&quot;:27.654008438818565},{\&quot;mathml\&quot;:\&quot;&lt;math style=\\\&quot;font-family:stix;font-size:16px;\\\&quot; xmlns=\\\&quot;http://www.w3.org/1998/Math/MathML\\\&quot;&gt;&lt;mstyle mathsize=\\\&quot;16px\\\&quot;&gt;&lt;msub&gt;&lt;mi&gt;h&lt;/mi&gt;&lt;mrow&gt;&lt;mi&gt;P&lt;/mi&gt;&lt;mi&gt;L&lt;/mi&gt;&lt;/mrow&gt;&lt;/msub&gt;&lt;mo&gt;=&lt;/mo&gt;&lt;mi&gt;K&lt;/mi&gt;&lt;mo&gt;.&lt;/mo&gt;&lt;msup&gt;&lt;mfenced&gt;&lt;mfrac&gt;&lt;msub&gt;&lt;mi&gt;d&lt;/mi&gt;&lt;mrow&gt;&lt;mi&gt;r&lt;/mi&gt;&lt;mi&gt;e&lt;/mi&gt;&lt;mi&gt;f&lt;/mi&gt;&lt;/mrow&gt;&lt;/msub&gt;&lt;msub&gt;&lt;mi&gt;d&lt;/mi&gt;&lt;mrow&gt;&lt;mi&gt;U&lt;/mi&gt;&lt;mi&gt;E&lt;/mi&gt;&lt;/mrow&gt;&lt;/msub&gt;&lt;/mfrac&gt;&lt;/mfenced&gt;&lt;mi&gt;&amp;#x3B3;&lt;/mi&gt;&lt;/msup&gt;&lt;mfenced&gt;&lt;mrow&gt;&lt;msub&gt;&lt;mi&gt;h&lt;/mi&gt;&lt;mrow&gt;&lt;mi&gt;i&lt;/mi&gt;&lt;mi&gt;n&lt;/mi&gt;&lt;mo&gt;-&lt;/mo&gt;&lt;mi&gt;p&lt;/mi&gt;&lt;mi&gt;h&lt;/mi&gt;&lt;mi&gt;a&lt;/mi&gt;&lt;mi&gt;s&lt;/mi&gt;&lt;mi&gt;e&lt;/mi&gt;&lt;/mrow&gt;&lt;/msub&gt;&lt;mo&gt;&amp;#xA0;&lt;/mo&gt;&lt;mo&gt;+&lt;/mo&gt;&lt;mo&gt;&amp;#xA0;&lt;/mo&gt;&lt;mn&gt;1&lt;/mn&gt;&lt;mi&gt;i&lt;/mi&gt;&lt;mo&gt;&amp;#xB7;&lt;/mo&gt;&lt;msub&gt;&lt;mi&gt;h&lt;/mi&gt;&lt;mrow&gt;&lt;mi&gt;q&lt;/mi&gt;&lt;mi&gt;u&lt;/mi&gt;&lt;mi&gt;a&lt;/mi&gt;&lt;mi&gt;d&lt;/mi&gt;&lt;mi&gt;r&lt;/mi&gt;&lt;mi&gt;a&lt;/mi&gt;&lt;mi&gt;t&lt;/mi&gt;&lt;mi&gt;u&lt;/mi&gt;&lt;mi&gt;r&lt;/mi&gt;&lt;mi&gt;e&lt;/mi&gt;&lt;/mrow&gt;&lt;/msub&gt;&lt;/mrow&gt;&lt;/mfenced&gt;&lt;/mstyle&gt;&lt;/math&gt;\&quot;,\&quot;base64Image\&quot;:\&quot;iVBORw0KGgoAAAANSUhEUgAABcgAAADuCAYAAAAN+uT3AAAACXBIWXMAAA7EAAAOxAGVKw4bAAAABGJhU0UAAACMJCpdlQAATzBJREFUeNrt3Q2kFV3bwPHLcRxJIkmSRJIkiSRJEkmSJJIjSSJJkkSSJIlbkiSRJMntkCRJIrckSSRJkkiSJJEkRxLPO9e7Zzv7rH2t2fO1956P/4/lee7Onq+11sysuWbNWiIAUD5HgvS/MF0iO1BSF1rq8VGyAwAAAAAAAEAnh2UsqPgsSINkCUpqMKzDzfp8mCwBAAAAAAAA4LNHxoKJ34M0iyxByc0K63KzXu8lSwAAAAAAAAC4tspYEFHTRrIEFbHRqdvDZAkAAAAAAACAptVB+iOMO47qOt9Sv7WuryFLAAAAAAAAAMyT8UNQvA3ShBrmw7QgbQjSMWm8MEC1aJ1+3VLPfwZpAdkCAAAAAAAA1JcGhT/IWNDwb5CWVPh4h4K0NEibgrQrSJeDdE8awdLWITiOUTUqaVFYx5vl/DE8BwAAAAAAAADUzECQ/pPxgeFTFT3Ws0H67RxrVFpJ9aisY05ZPwrPBQAAAAAAAAA1ck7GBwrfBGmwose6Ikh7gnQxSCNB+iT+4PioEDCtMi3bV06ZnyNbAAAAAAAAgPrQIUbcwPDSGh2/vgh4JXaA/A7Vo/IWG+U+TLYAAAAAAAAA1TcrSD9kfHDwUg3zYUTsAPlBqkgtnHXKXcehn0O2AAAAAAAAANWlw0s8lfGBwS9BmlzDvLgldoB8KdWkFiYF6bNT9s+E4XUAAAAAAACAynInKNS0s6Z58V7s8cdRH9uMOnCcbAEAAAAAAACqZ2GQ/sr4YOCLmubFVLF7j9+kmtSO+0WFniNLyBYAAAAAAACgOnTYiJfSHhBeUdP82Cp2gHwfVaV2lhj14JUw1AoAAAAAAABQGYelPQh4u8b5cVXsAPlCqkot3TDqwhGyBQAAAAAAACi/mUH6Je3DSMyvcZ58kfaA6HeqSm3Nkfbhh36H5w4AAAAAAACAEtNxtd1g8OUa58d8sXuPj1BVau28USdukS0AAAAAAABAea2U9qCf9pSdXeM82S92gHwn1aXWZgTpj1EvVpM1AAAAAAAAQDm9kPaA36Wa58ltsQPkDKeBs2JP2AkAAAAAAACgZLaI3Xt8bo3zZEDsXsJvqC4IzJL2scg1bSNrAAAAAAAAgPLQQPBbaQ/03ah5vqwRu/f4eaoMQpeM+vEhPKcAAAAAAAAAlMAOsQPBS2qeL6c8+bKBKoOQbxLX3WQNAAAAAAAAUA5W7/HHZIs8N/JFh1wZJGvQ4r5RT96RLQAAAAAAAEDxWWOPa9pUwWPVYS/WB+likJ4E6ac0At6jQfovSBtbfjvZky//UWXg8A3Fw1jkAAAAAAAAQMFZvaQ/VewYpwbpRJC+iR3IbE37wmW2ev5+mCoDw3ujrrwgWwAAAAAAAIDiWi52EPh4RY5Ph0LRgPYv5/ieSWPc9Rnh7zSAflLGhlDRf78qjMuO+A556svKLm5Tv4Z4HaTf0hgSaUGCZY8G6YKTdlGMAAAAAAAAqJMRaQ/o/Q3SrAoc2yJpBA9bj+2LjB9GxbU//N2BIH028uYbVQYe08Jzx60zI13anjU0ktbZiTGWXW8sqy+R5lGMAAAAAAAAqAtfQO9BBY5ttzR6grce16PwmDv5EKRXYvcGHqHaIMIdsV84Tc95O/qFw09PHd3dYVkdh/+dsdxeig8AAAAAAAB1okOPWAG27SU/rotiT6w5FHP56+Ifn5xJFxFlk6feHOtBHW+mmynO+/sUHQAAAAAAAOrmjbQHynQs4wklPR4db/yWcUzaG3xSgvVcFn/wcQbVBhG0d/YPo968y3Eb2htde6W/DNLCsN6fjbktXdbtef5d8u/hDgAAAAAAABTaMqneECK3jePR4F/S8dSvePLmFdUGGerP8pzWr5NrfpLGxLKtmuPt/0q4b5spMgAAAAAAANTNObGDeJtKejzXPMezMcW6/vWs6xzVBjGs9dSf8zmtX1/UWEHtI+F2/niWW2zs0zWKCwAAAAAAAHX0RdqDZRpYGyzhsfjGUr+ccn13POtbR7VBDDrMijWB5pcc1j0nSG89f1sv0QHy587+fAzSZIoLAAAAAAAAdbNC0k3uV0SrPMeiwci0wb8qvTxAf4x46uWqjOudGaSlnr9Nk7F5BFzbjX1ZSTEBAAAAAACgjs6IHbzbXrLjmCJ2MFvTtpTrHPKs7x7VBglsld4P0zMYbuOH8+8Tg/TZ2Y8zFBEAAAAAAADqSodosIJ3M0p2HL6xwp9lWOcazzoPUW2QgH698NeoR++7vF1rMtlTzj7oZJ58DQEAAAAAAIBamit2APhFyY7DN7SKprUZ1nvUs85FVB0k9MhTl+Z3cZu6/jst/61jlv+R8UMFLaRoAAAAAAAAUFe7xQ7anS3ZcbyW/HuPq4fGOr9SbZDCCU8d3dvFber6r7X8tzvh7GGKBQAAAAAAAHWmE3FaQbsNJTqGYfH3Ht+aYb2+YTGuUW2Qgm+4nm5NhjsQrv90+N9rne0+okgAAAAAAABQdz+lPWCnQeGhEh3DG7EDjzph50CG9e6S/IPuqC8d5/uPUZ9Gu7S9iTI2Qe2Ac57oeT+bIgEAAAAAAECd6djDVgD4eYmOIWrs8dMZ122NGa0vD6ZQdZBjnerWmPZzZOxrkIPO9nZQFAAAAAAAAKi7nWIH6y6X6BiuiT9AvizDeud71vmUaoMMznrq1e4ubGtduO4VQfou3R/SBQAAAAAAACiV61LuIUR02IhfnmPIOpHmBc96T1JtkMFmT7263sVtXXLOi6kUAwAAAAAAAOAfu3teSfbfN+lh1oDjDLHHita0imqDDGZ66tXrLmxLvxBxJ5ldRxEAAAAAAAAAjQkD3eCZpt8lOoYT4g+Q78mwXl/vcZ1McYCqg4xGxR7bfjDn7VxytnGRrAcAAAAAAAAadFxiKwj8sETHcEv8AfK0PWUXiP3iQNMI1QY5uOupXytz3s5Iy7rfBWkiWQ8AAAAAAAA0bBc7SHetRMfwTvwB8rTBwMcR69xNtUEOLnnq1/act/NIxnqnLyPbAQAAAAAAgDE63IIVpNtbomMYFX8wO40D4p/0U9Mcqg1y4Hs5dSnHbcySsS8hTpDlAAAAAAAAwHi+4UnWl+gYfEOhpAmQL5HGxJzXPOv7GLHsQsl//GhU13pPHbuV4zbOyticAoybDwAAAAAAADg04GsF6WaW6Bh+iz9AniQoOCNIn4P0MkjbJNnQMzpm+XcpV8979NdUTx37lNP6W3uPfye7AQAAAAAAgPE0eGz1vv5bsuP4LP4AedwJD6cF6bU0eo9rT/DLnvVtNZZtBtYfU6WQ0G/P+ZdHb+/WryDektUAAAAAAADAeNPFDgJ/Ltlx3BR/gPxMjOV1TPHmRJ8Hw3+7K/HGH9dewBpY/yrl6nVfNBoQ3hmW5RdpvKjQ9F4aY3LPr+hx+yaYnZFxvQuc9d2ligEAAAAAAADjrRM7OHenZMexV/wBcg2yLolYdkeQfoS/vdny7z+k85jm2uv8hTR6/K6mOmWqhx/C/L0hjeCumtuS79rTen0Fj/22p56ty7he9wXPDaoZAAAAAAAAMJ4OF2IF566X7DimBOmX+IPkzbHBJ4e/18C29lZ+0fKbJ0Ga0LLOP551bQ7/vkLGev9uoyqldqAlb886f3Nf4Lyv4PH7JoPdmmGdy431XaaqAQAAAAAAAOPtEjs4d7GEx3JE/AHyTumpNILsrf7GXHYn1Si1HS35+Nz4+xUnr0crmAdnPPUqy2Svj4317ae6AQAAAAAAAOPp2M5WcG5XSY/nliQPjv8bpInGuj52WO5nkDZQhVLTMcVHW/JzqfGbLU6eX6pgPuzw1K+0x7rSs75NVDkAAAAAAABgPB1KxQqmbSnxMf0j8Xp/65jXmyPWczxi2QfSPlknknnakp+PIn6nL2v0xcfRIA1WMB+2SL7DHN3wrG8WVQ4AAAAAAAAYTyeltIJpZe8ZPTtIJ6Uxrrj29NYJHrW38ssgXZX4kz2eCtK3cHntUa5Dfqyk2mTmBoWHa5wXGzzn4M0U69IvIayXQ5+pcgAAAAAAAEC7u2IH59aSNeiiVy11TV8+DNY4L9Z6zsG7Kda1ybMuJugEAAAAAAAADNrD2gqoLSZr0CWrnLp2o+b5MdtzDr5Isa6dnnUtp9oBAAAAAAAA7XT4ECugNomsQZf8K9WYEDYvkzzn4LcU69om9nj5AAAAAAAAAAw6PrcVnBsia9AFOkb2H6euza15ngx5zsGfKdY1LUjfW9bxLkjTqXYAAAAAAACATSeutIJzA2QNusAdAuQbWfL/55p1Dv5KuT594XBIGhOfTiB7AQAAAAAAAD+dINEKzgHd4E4Ke4Ms+X/WOfibbAEAAAAAAAC6yx3uggA5mnRojr1Buhmkz9II2GrSySO1h3LSrwx0rO2/Tj07TDb/PwLkAAAAAAAAQB/8TwiQF93kIK0P0vYgXQ7SLWkErNcZv50ZpAvSGLpEA6w6IeaUhNubGy73N6J+aHoo/rHqP3ZYtlO6wXn4/y+vAAAAAAAAAHQRAfJi0h7aGoD2jRGvwdNBZxkdc9qadPVizG3q+k7J+MD4oyCtDf+m6YKz7uPGeiZKtuC4b72chwAAAAAAAAByRWCumFZIo4e4pmNG+fzn/H5fRFl+irG9WUF67iy33/jdkPOb9wmO6Y2z7BuKmfMQAAAAAAAA6CcCc+XwyCmfYy1/2xr+26sg3TfK8nmHdS8N0teW32sP8k0x60zcYUCGjP26RrFyHoaOG8d+kGoBAAAAAF131HgeO0q2AKgTAuTl8MApn5Xhv2twW4PUOmZ3c9LMx85vj0Ssd0mQvju/3x3x+wXOb3/G3P8NRh3bRrFyHgbOGMe9hyoBAAAAAD1jfbl+hGwBUBcEyMuhdSxy/f8aDNfJN3UyTO1d3joe+QxpDMGiw59EjeWtw6p8dcr9Sof9cHv6Xo+5/9Yb6XkUa+3PQ4LjAAAAAFAMZ43ns11kC4A6IEBefG6v7Tvhv2twWnt/T0+xTh3y5KW0j1U+KWKZqdLe23x5zO3ddJb7QbHW/jw8aBzvCaoCAAAAAPTNDeM5bT3ZAqDqCJAXnzsB54HwBpVlmJJzRpkPd1jmtvP7Swm298NZ9ibFWuvzcKtxrFeoBgAAAADQVxOkMY+ZO7TqArIGQJURIC8+NzCt447r8Cn/pVzfYqO8X3VYxv3USicDHYy5vdnG9g5QrLU9D7X+jjrH+ShBfQIAAAAAdI8Ox/rNeWZ7F6TJZA2AqiJAXmw61vgfGT80iQaX/wZpbsp1PpH4E2Zq0PKq89trkiyYucXY3kqKtpbn4bQgfXaO8Uv47wAAAACAYlhvPJ/eIFsAVBUB8mJbY9yQdGLOsynXt9Ioa52oc8D4rY4v/qrldxrY3JJimxec7f3xbI/zsPrn4QPhZQkAAAAAlMF54/ltJ9kCoIoIkBebO7SJjgX2SxoTZqZxxyjr0y1/18D1ZhkfyNQA+rEgTUy5zUfSPpwG6nceHjCO7yRFDwAAAACFpOORv5P28chnkTUAqoYAebG9ccpFh1Y5kXJdU8Pl3bLWnuI6aeJ1GZtMU3+n44zvkGxjQ7tDxLgBedTjPJwXpN/SPu49XxIAAAAAQHGtMp5T75ItAKqGAHlxzTTKRYOMaXuPD0eUtwaxnwXpojR6kE/K6RiWGdvaSNHW7jx8bBzbEoodAAAAAArvivE8t5VsAVAlBMiLa5dRLhczrO+6sT4dU0x793arJ+9uY5vMfF2v89Cqx+cocgAAAAAohRnSGFql9ZlO50abQNYAqAoC5MV10yiXhRnW9yzn9cXxr7O9txRrrc7DKUH65hzTF+ElCQAAAACUyVHjefUY2QKgKgiQF5P26B6V9gk6sxg1yrnbY0C/dbZ3jaKt1Xl42jimfRQ3AAAAAJTKUJA+O892vyT9ELAAUCgEyItptVEmBzKu82+Py3misb1tFG1tzkOd2dydoFVnQGdiTgAAAAAonwPGM+spsgVAFRAgL6YzTnlocHt6xnXm1YM87n5sMLY3j6KtzXl4wTieHRQ1AAAAAJSS9iL/Ku29yBlCE0DpESAvppdOeTzswjo1rUi4Dg16/wjSkhi/PeZs6yfFWpvzUHuPu18svKOYAQAAAKDUGIscQCURIC+eGUZ57M1hvZeM9V6Nuaz2NP8nXOZwzGVuOdu6SdHW5jw806U6DAAAAADoHx1z3B1K87OUdChN3enl4cPqQcoWqDUC5MWz0yiPGTmsd5mnrDsNe7FYxnqfn0ywvZ+S7xjqnIflMEkan9m1Hsc3aXyOV3a0nwAA/QxIaGeFL2QFbQcA6LOLUsLhNKcFaX2Q9gTpWpBeyPjPnu9SrkCtESAvnhGnLB7nuO47nvLWba6Ssbe+E4K0Ucb3Ak8S4J5jbGMJRVuL8/CgcRwnS3gctJ8AAEWgbTL9nP0H7XTaDgBQEEuMZ77HRdvJfdIIaGhvv98RD9306AMgQoC8aDRA7fa+PZzj+rXh/jHGvcH9XGpVwu1scdbxnaKtzXn41jiO2SXYb9pPAICitQn3S6PHOO102g4AUDTWHGfzirSD+unOZWmMK6tvKP90uEgvokxRASOSLOAXJ03ybGt7Duu+XKC8I0BeLKuMspif8zamS+Ptbqd6qoF6/ZR3SoptXHDWdZ2ircV5uMI4hv9Ksu+0nwAARTEsjcmti9Y+mBS28bSN+FWYlI22A4A6O2Bc504VeYdnit2bqzkmKFAF+vZeJwB0P2NLmnTZ59IIuE/wbGtl2AD6mXL994K0q0B5R4C8vtaHdV0fcLTXy2iQPoT/tlP8L4nicAPwm8juWpyH1kSwO0paJrSfAAC9tlbsHnlFaR/cNfblCsVG2wFALc0wrnUfir7TBz0X6X8pT1TQoDSCca8kfuBaf7s9XDaJydIIzncKyuvfT0tjeIuiIUCOvOknwa09aH6lOLfqpgrnoZb7D2f/tR5MKHG50H4CAPSCjuX6KMGzSz+sjtifFRQhbQcAtWTdu5YWeYcvei7Sw5QlKkx7v8YZa1k/ExzIuK3nEh18X1jgfCJAjry5w2xcIktqcR5uMPb/RsnLhfYTAKCbdBi95oTo+iWsDtdxThpf9xUtQH4hYn/oRU7bAUA9lW6YlXuei/QMyhIVd71D4/JODttYFLF+bSANFTyPCJAjb0edurSELKnFeXilgg+DtJ8AAN2iL5ZHw+cFd2zq+VK8AHnUnE93KU7aDgBqabZxvXtb1J11P3VvpteUI2ogKkD+NzyZs5gs9jhz34O0uSR5RIAceXvYUo8ekx21OQ+/GdfYSSUuE9pPAIBuBxUmR/z9kZSnBznDh9B2AFBfVkxsVhF31DdW2DnKEDXwNKIhdy/juid6Gq5Pi3ox8CBAjjzpOPutY/IzJmU9zsOVxr7/V/Iyof0EAOin6wVrHyyP2J9VFBdtBwC1dc647u0u4o6e8FykN1CGqDjtuRg1eWaWE3ZKkJ4Y6zwj2ccz7zUC5EhS7/UzYB2aaJ/nN61jkN0my2pzHh439v1wycuE9hMAxDdPGj2MW9M/ZEsmlwvYPjgp7V+LHaSoaDsAqLVNxnVvpIg7avVw1c9+BilDVNxWiR67L20vb13O/YREJ9JZU9J8IkCOuG46dWSj8Zt3MjbM0EyyrDbnodXWWFbyMqH9BADxrTGumd/IlkyKGCBXC4O0M0g7gjSXYqLtAKD2dN49t3Pqz6Lt5KDYPWj/o/xQA1GfJaYdB04/m3NnlX8gjWElyooAOeIaderIcefvu1r+tp7sqs15OCjt421qXRkocXnQfgKAZAiQ56+oAXLQdgAA10vj+je/SDu4yXNDPULZoQa+RjQq04wDd6ii5xINb8T1OuKGN0cavcb133eSVbU6D62gyJ2SlwftJwDIfi8gQJ4NAXLaDgBQFleM699wkXbwnOcivYyyQ8UtlejhVZL0bp0apLvO8h8rdB7R8EZca2V8T2E9zwbCB4IvYVpDNtXuPDxi7PfxkpcH7ScASIYAef4IkNN2AICyGDauf1eLtINWF/dflBtq4HhEgzLJOHDa2Hd7ouvEg1MqlFc0vJHEgvBG9ylIv8N7in46qhM0TSJ7anke3pTqTUZF+wkAkiFAnj8C5LQdAKAsFhrXwOdF2bmpnpvpCOWGGngc0aC8G2N5nWTgrLOcBgP3VTCvaHgDnIdZfDH2e3KJy4L2EwAkR4A8fwTIaTsAQFnol+W/pb1zaiHmpdrquUjvotxQcRqY+RvRoDzQYflF0j7W8ltpvBGrIhreAOdhluutu89fSl4WtJ8AIDkC5PkjQE7bAQDK5IlxHVxShB276rlIz6LMUNMGSpyZdHUsXTe4fi1IEyucXzS8Ac7DtNYb+3yr5GVB+wkAkiNAnj8C5LQdAKBMrhnXwa1F2LEPxo69j7nsTGmM4azjxWgX+VFpjKl1SArSPR6IMBLRmPzgWWa2tL/t+ikFm3W3S2h4A5yHae029vl8ycuC9hMAJEeAPH9FDZDrUJSrpSBBD9oOAFAY+41r4T/93qm5nhvpxQ7LTQjSSWmME+O7GT+gzFFwXyPq7xXj9/rp2y/ndy/D86gOCJADnIdpFbaXAO0nAOgpAuT563eAXIOz+mn8ljDAoZNyf2rZh6cUEW0HAGixSQo4F8MuzwV2U8QyOu7yW4kemqKZ9lHuKKilHepu6zkwPUi3xe79OFSjPCNADnAepnXX2Oc1JS4H2k8AkA4B8vz1OkB+OEg3pBGU1S9p/3a4p52giGg7AECL+cY17EW/d8oaYkJvcL5xlHUM0V8xL9CanlDuKKjjEfVWz4EJ4e+0wfLVaMRvrGGeESAHOA/Tsr7YmVTicqD9BADpECDPXz8C5Nel0VP8oUT3bNa0nCKi7QAALQaMa9jvfu/UD2OnHnt+2zqhoX4ytSd8uNUD870NHaXc+2p9ghtqkVIvPI7Y/qOwbl/1nB8za1qfCJADnIdpG0B/i9YAov0EAH1BgDx//R5iZYrYY2tr+kXx0HYAAMNP4zrWtxEaFkv8T6CGW/6uN+CJMR/a/1DmfUWA3DZZoj8FvO9p5H2qeX0iQA5wHqYx09jfdyUuA9pPAJAeAfL8FWGSzpue7Y9QPLQdAMDwyLiOLe3Xzhz0XFhXOb9b2/K3nQkf2j9T5n1FgNy2NcO+batxfSJADnAe5nUvulXiMqD9BADpESDPXxEC5C89299O8dB2AACD9WJ1Q7925o7Yn+UMtPxmoTS6vf8OH3B9pnsu0rco88IFJQiQ2+O/NdOXsJH+v4iGx6Sa1icC5ADnYRrWS8lrJS4D2k8AkB4B8vz1O0CuPZx9X+fOoHhoOwCAwRrSeLgfO6IX4j8dLqrTgvQxvNmt67C+zcKM1UVEgNz2NWLbepLu7rB/p2tanwiQA5yHaew09vdiSfOf9hMAZEOAPH/9DpD77mUvKRraDgDgcdK4jh3sx46s8lxU97T85oHEH1LCd1PeQJmjYJZKdPB7c/i7FxG/0YbL3BrmXdECc/8jkaTakwmX4TyM44KxvztLeh2k/QQA2RAgz1+/A+RXpP+divQZTgPy2vtavwjWYPEgbQcAKKwdxnXsUj925ITnojo//Pux8L+Px1zfO7GDiIOUOQrmuEQHvieHv1si0cGxezXMOwLkJBIB8jSuGfu7taTXQdpPAJANAfL89TtA/sWz7TU92v5+z/bv03YAgMLaYlzLrvdjR6zZQj+Gf1sW/vedmOua5bngP6G8UUCPIxqQj5zfXpPoANnGmuUdAXISiQB5GoWagIX2EwD0FQHy/PUzQL7Ys113fO1umSf+8c817aPtAACFtMG4lt3s9U4Mem4iOvayTrDxPkgfZKwnbSc7PRfpk5Q3CmZyhwbUMef3OqnMz4jf67kyVKP8I0BOIhEgT8OamGpdCa+BtJ8A1FEZ5zT6XbMy6meA/Kj0d8LIox3qwlPaDgBQSGuNa9mdXu/EJs9FVbu3Xwgv4MsSrG/Es77VlDcKZmuHBpRV7w93WOZYjfKPADmJRIA8jfvG/q4q4TWQ9hOAOiJAXnz9DJA/lM7ja3fT1Q514SdtBwAopEVSgJea58Qes2qjpJv9+Lv075MqIImRiMbTd88yWo/fRiz3K0gza5J/ZQzMAZyH/ffZ2N8pJcx72k8A6ogAefH1K0A+Sfxf587u0bEf71AXXtN2AIBCmmxcz772eideeW4cGgR8I8kmd/CNOTZCWaOAvkY0nkYyPBjUpb4TIAc4D9P4YezvhBLmPe0nAHVEgLz4+hUg932d+66Hxz5fiv21L20HALBNMK5nP3q5A1M9F9U/4f8uTbi+g5717aCsUTBLOzSehjssf6fD8qtqkIcEyAHOwzR+Gfs7WLJ8p/0EoK4IkBdfvwLk/3q2eb7Hx39S/BNX9nO+KNoOAOA3JH0eFitqDOarKdZ3T+xPhqZS1iiYTp/fdaqzc1oaM0X8fK8XCJADnIdp/K7AdYP2EwDkY41x/ftGtmTSrwC57+vcDX3IAw0SvwnvpV+C9I80JsGk7QAA5Xm27ekLbt8kFhr4SzqO8oDYAcNHlDEK6HFEA+VFzHWckOgg+/6aXbwIkAOch3FUIUBO+wkA8kGAPH/9CJAvjbgvDlIktB0AIMWzbU8D5B89F+mLOTVuNB2kjFEwOvj/34iG48mY69FeCJ8leqLPKr/BJ0AOcB6m8acC1w3aTwCQDwLk+etHgNz3de49ioO2AwCkfLbtWYB8bsSNc36K9Z3yrGsOZVwYZRwzsBsNua2S3/jhwx3WdalGFy8C5ADnYdp9LhPaTwCQHwLk+etHgPyZZ3sHKA7aDgCQ8jnxb682vMtzUX2Y403xJeVbKATIG0YitjUqjU/WknjcYf8X1+TiRYAc4DxMu89lQvsJAPJDgDx/vQ6QT4nY3gKKg7YDAKR8TuxZgNwXJEwz6/EksYesOEP5FgoB8oavEdsaSbG+hR32/0lNLl4EyAHOwzjKPsQK7ScAyA8B8vz1OkDu+zr3I0VB2wEAMjzb9myIlZ9iTxAxIcW6NktxZqyGHwFy/wQyzbQ75Xovdljv9hpcvAiQA5yHcZR9kk7aTwCQHwLk+et1gNwX/L1KUdB2AIAMz7Y9CZAv9lxUb6dc3yVhxuoyIEDun0CmmWamXK9Oxvk9Yr06meekil+8CJADnIdxlDlATvsJAPJFgDx/vQ6Q+77O3URR0HYAgAzPtj0JkB/0XKS3pVzfW2NdjyJuEDo+1gzKHn0QNV7464zr3ivRwffTFb94ESAHOA/j+GXsb1ke6mg/AUC+CJDnr5cB8vme7egQIBM9y5wP0qwalQdtBwDobMi4tv3sxYbveG5iU1Ksa7rngm+NgTVNGmORvRbecKL3Jos9XlszncthG28i1q/bntuH494cNoz07duXIJ3I6fwjQA70XxnPwx/G/k4oSX7TfgKAfBEgz18vA+Q7PdvxBWxPhPfNhTUqD9oOANDZBOPa9qPbGx0Qe4KstBMJbvFcpDc7v9OLsvbe1SAds1mjH4Yluod3HuO2beuwjXs9Pub9nv24n8O6CZAD/VfG8/Czsb9TSpDXtJ+AxnmwIKy/Z4P0IKybE8gapESAPH/Xetg+uO7ZzmHjt83JPI/X7JpJ2wG9puW/LKwvp4J0M7yuMuwRimyycW372u2NrvZcVE+kXJ9vcsLZnpvnHsodfTIi0cHraTk1gn522M6WHh3vPInuMb8v4/oJkAP9V8bz8L6xv6tKkNe0n1BHGljR3qi3gvTO0654RzYhAwLk+bsV0T4YyHlbTz3bWWzcQzVQ/LwL+0DbgbYDRI5I46vxXxHn/3ayCQW2yKizT7u90ROek2V5yvU9ivFwfib8t+tdPK4Lkn4SyN/hheRV2KA4GTbW0ty8dSLM7xIdmPQNv/G1JEGCMpom9tv71jQ1p23d7bAdLefpPTjmox32I+vFhgA50H9lPA+tT43XlSCvq9p+atKHpk9hm+iqVG9iaaSjk5dvDevHJU/79iLZhAwIkOerU2ed+TlvbzTGvWxt+Dvdr7k1K4+qtx1QHEuk0UNc79f3PfVkFtmEAltr1Nk73d6odVEdlfRvcn97Tj49QfWT6Svhfz+T7n5+ORQ2sPaH2/pfDulbeFNL8+m35ufSID3ssA0NyusnUYwL1l3XY5T37hy2MyEMMHTalvaemNrlY77aYR+yTnhAgBzovzKehzelO0Nc0X5Kb6GxHzc5vWCwJpvjk21kQYA8Xzs6tP9P5Lw933a0J6C+aD0mYy/W6nitqHLbAcU1IO0vtD+QLSi4Db1+HhkUu+dHlo3G6SmtJ+O0Hmdu1KdlOiba5JaLx7Twhn3Fczza43d1yv2YFrEf3Li6b2mHuuA2Vg5Jut7dA2EDP8nLGQ2k75XuBcqPd9j+6y41iAH0ThnPQ2ts1K0F3+eqt592if1lGy/v0amuaD3hawNkQYA8P/q8+qPDfUW/qN2Y4zY7DS3ZTEdrWB51ir2geNy6co0sQcFZcyx09UuYTZ6L6N4M63zR4QKt4xLO6EPmbvfsT6cb0rxwn63GxJqcAxhMmNEdOkyNBsV/SfqvBz6F69gRsZ1t4W8+SPIhddz0JVzXvhzzYX6HbR7LuH4C5ED/lfE8tIZE21nwfa56+2mXZx+GOMXgcL/Ie0KWICMC5OnoUAkaENced/plR6evlq1JIo+E97c14XNpmmv+7RjbOlnTMqpT7AXFYsUBtpItKDjrC6hL3dzgec+FdGGGde6JuEBrMHpKnzL3gMSb4dnX4LDehmtP8skJ92PIsx8Pqf89f9BPky5HbOdCjttpppGc8+JkRKM4a+CDADnQf2U8D3dK+cYwrnr7yXqQusvpBcNHIfCFfBEgTyduz+0kKc0QKKsi1vdLiv8CnLYD6hIPmU62oOBOGfX2YBkPRIel+CyNMbH0f/8N0oo+79OI2J8Lxw1w+4anSNrrdr1nPfup/+gR/ZriVXh+fgkvPHkM7UOAHOi/Mp6HPf98jvZT7HvF17A8tEcgn2fDNc84d1eTLciIAHn56fOudr4ZDZP2ctaXZ/Rkrn7bAcXkxsLekiUoAWsOvWGyJR9fjMx9lGD5BZ6gw8uE++ELtM+niFByBMi7TwNU+unsMYIQqNB5aL04vkVRAoXn9kjT4MwA2YKMCJADQL7coWYvkSX//1ytozjMJSsK66bRHthAtmTnG3v5SML1WONK/024Dms8uI8UESqAAHk+dKgbnUx2Uxh80GF97kn7p7PHyCpU5DycKfaYmQCKze2RdocsQQ4IkANAfpZIumGGq06HDtR5BZmAvrgeGXV3KdmS3X5PwGBJwvX4xnaLO3bzRLGD7FcpIlQAAfJszkqj913ccSFXkmWoyHk4YNwbf1OUQOF9d87bA2QJcqAvTXc5aTvZAgCpHJT0wwxX1ekwLx5QPQrNir8OkS3Z3RF7gs08Cuh/Ev9z0s2SfqJQoOgIkGejYwXqRDs6OaH2yvsUkaejwmfsqNZ5+NXY50kUJ1BYiyXfieYAAED+bjv36qc1z48TLXlxmOpRWANGO5MOVDnQTyb+SD69tq31/Eiw/GXJNlEoUGQEyPO/dr3y5CmfsaNq5+FdY5/XUJxAYblfZzIEBgAAxaJBRvcL5ZM1zo+Lkm1ECfSONUz2C7Ilu3WST6/teZ71jCRYx3tj+ScUESqCAHn+Rjx5epCsQcXOw2vGPm+lOIHCupWhPQwAALpvpdG+Xl3DfNChux47+fCd6lFomyRb7BUeZ8XutZ300+0DnqDDxpjL+wLsJygiVAQB8u4HIJicAlU9D3cb+3ye4uybCUFaH6R9QbqSYLmhcDntXfxvkN6Kf7Z53YZ+2qqf+mrvptHw4WUL2V94A2F5tZ6v2yJ+vzZI91vK+YGUax6N+eH16E24/5qehM8Y+gA3LUjTpfGi70zGbel69gbpZpA+h3mmSXtNHRKGVwMAjFkTttNa70/a/poS/v2o1HuYTo35HRF7qGSCrcVui1jzSP5D0WT3xsjYRykeBKze328SrGOPJ2ixnCJCRRAgz5913RklW1DB83C9sc+3KM6u0wcoDWDrBHjnwjz/4pSDbwIjHR5OOwkcb2lAu2X4x9OIXuP5fTMxIV80Dchq0HlL+AChQ/jdkMbLhp/S/pJBA7ynwr//CsulGeQ9JsmH+lthlNlMTx25EVHOefRiWxAe25PwmPTYdE6DSy37pG1wHZrsXXj8wwnWrx1Z/kr8CbTT1t25YVCj07YeChNUASiHCeE1UQORH6URYNNr9Nuw7TAY/m5l+LtmihMfmS2NF5THwvvMx/C/49Jxub+1pNMFvxe5hsN89N0rmsNx3k/Ztp4cts23h22MW2G7bZ3xWz2+C2E+/pbxAfp+5aHeU++KPURyVBoqWH3rdTkUqS3C18VdMMNToEkH4z/pWc+qBOu4RaALFUeAPF9TPfl5k6xBBc/DycY+f6E4u25R2Gi/J+09gju1mRaHy32IaEhb16sDMR5Q3lA0Xs0XGc88eadlMTH87XTxD9XVmj6HdSGuozHKa1aHh/c0HVZaLQzrX3P/97c8QOtxnwkfrPX/v5J0X5Eek/aeS7PCv+k6tHeV2yttfcLjGAwDAn+dfFkb/m0wfOBt3cZxTgMABW/TafzkV3jNei6NwJYG1PSl+erw/tAM1n50rnFW0HN+eD97Ke1jarv3vk5mG8tvSnmsvbgXuffWh9IerNwU5q+m0zI2cbYbIN4Tse5D4bp87cE/MvZSo2lY7N7ZF/uch7ckWWD8f2F9LUJ960c5FLEt8sQ4HsaMz2iXp1ItTLAOX8/vYwnWMSD22ys+60CVECDP11ZPfu4ja1DR8/CLsd9MYt07Q2IHNOM0RvUB5YGx7C7nd83Aqj4ILY1oqzFLfTzLjLy7H/5tRfhA+TpIO2WsF5F2HjlnLPcxwcOe2yPtgvP3OTL2hYD2eJoX/vvzHMp5IAy8/G1pS/sekLWXmdsDKe7cP+7kUL5JzVY4D5QzEwY63DzZ7zk3W3/znqoPoKA2tbTn/kQ8t+iXUN/Cv7v3o6nG7/Uepr1mN4TXdneZpwn28bhkH363V/eiVvpi4buMH0PbF2jV4Kb1Bdf8iPWvCPNY0zFj2f+c3++LeO74VLA8PJjwPtrP+tbrcihiW8SKn/q+SkUCVq+ZuD3SZoq/183pFBczaz27KSJUCAHyfF2V7C/4wHlYpvPwprHfGyjSnnJ7aySZwMgKdM9o+XtznPljRiPYXe4nRRGb+wCxN2x3joYPZb6HCevB+UCM7Q0a22x9QNcy/xwGPtwvLd2XYEm/pJwWPvQ3lz/X4ffWi+aTMbfl9pSaEuO3fxMci74g+uo8MG+KeW3/Q7UHUEAXnPbDig6//ye8VyQNPE6RbPGZj5I+2Nnre1HTNhn/Mlbvs3Mjfm8FTT8k3OYj8XcQbR6T9ui+b2zrecHy0A1yX06wbL/rWzfLoahtkYUpjgUd6APBL7HHy5lu/H5C2JDfHj6kWz2+P0m6z29OeQIWsygmVAgB8nxZvWmZbRtVPg8PG/vNUAK9bTe5n5Em+dLtkrPss5a/rRH/cC1DRrnfozhimWvknX4O+0M6j226PmW+r5H2nlDNcSi1R9TrsL08x1h2d0Qd6WRG+HCfpG5axxh3eMS3Ca6hi1oCFnEskfG9ADt1mlkgvEACUFz69VFrcE7vQUtjLLfduEafiLHcfEnfoWKdseypAt+LrHz6Ht4XolgB5asJy9X9MrA5ubaWrcbKbsjYS/jHzm+PFCgPrd7ImxPkQz/rWzfLochtkeEc6i8cKyX5uEO+pG8rtEfOYMp9eW6s8x1FhIohQJ6f+Z68ZFgmVPk8XCP+SYbQfcuN/N+WYHk3oNh8uaFf5GkPsQue5axhQnZRHKkeIN6F5XAoxrLWi4k4Dztup4/WccR1PHsNEvs6gGxwlr0U8zi1p1lrDywNwk+Isdwmae+xHvfzXPdhen6H33+Oeb3SvPnqrPtKh2Xcz7OvU/UBFMQEae/hGncC5p3GfSjOBJ1bpP1Fbdw4zV2xXywX9V60PuX+Wi8fNics21Fjn6eEefDIyXMNeuvQH+8lunNLP/JwlVFfkkxe2a/61s1yKHpb5IqRb8OCTE6IPZi+Bpg0YK29y1t7Sv0J/605YYQ+yG2V8Z8HpzHFE6w4TxGhYgiQ52e/Jy93kjWo8HloDd2QpAGMbKwe/HHHU7YmRW+OXa6fkj6JKMdhyjw1ayiu+xmuF3E+l3V7JzV7++n4nhpgj5rs86yz7JYY25so4zua/JX4E4q6AYJbCfLG/Zqi0+fU2oPrWoff6EuJl9L+dWrUWKQ6Fu/3FAEkAOgFNwB4JMGy7pdnP2Iud17STfg8S9onFY87rnE/7kVzpX3ixX9Stul0f5PM6+P2Fm6+AL4e3pOmp6gr/bqfu4HdFwn3ux/1rZvlUIa2yEtJNn4+YnhmZOqjPuyHb6I9xlVF1RAgz89tT17OJGtQ8fPwoaTrTYT8rzuvEyzr9gJrDjVxNGxQz0rwgMxXA/F9NB6A52a4XnSaNHPIeNjTnllLwn/f2GH5VxJ/XO+mf51lziY4vovSedIpnydG3syL+L2O99rpiwtrctThhOflJao9gIJwA49JYy1um28k5XJxx6I+LemHdOv1vWjIuGe+kfjB1ayTgrpjmOscJc3e7NtS1pd+3c/d+nI6Yz3tRX3rZjkUvS1itTUZWi4jX6/tE33Yl+ti99AZpJhQMQTI82GNk9ZsFAFVPw+PG/t+mGLtyXVnVNJ/6eZOaq6THy0MG7idPul9meGhx2e95DfMXtrUbdb440l6VA0ay3fqvWd94jwhvD91mmDL/cogTg8ut5OJfuk5NcExuuN2Lkiw7DEjf17I2HjrSS021veqwzJuj/v7PD8AKIhVRnwjyQta66vBOEMoWM9JcYasmCT2/HRx2pj9uBdZc9glGbf8P8kWB3MDojre9ftwvWn0634+KO3B1iQdVftR37pZDmVoi2wShpnNna/X9qo+7Is10d4DiggVRIA8H2uEYZlQ3/PQGgf7IcXadUsl25du7meX2rjVwPe/HZazOjQsyOF46hAg32Vsc12C5a1hcTo9cLm9jm6FD/GvYjwsuft7Mkbd+CbpJ7Zygy9JJ7m2Po3WdC1leT2R+GP8675fNbZLcBxAEeiLwveSrVfuRuOaGCdgukLSDVlxwnOv7jSZaD/uRfON+0+SF+BWUHdVhuX15fkBSf6VWhHu5+slW0fVXte3bpZDWdoi54193M1lN5sRI1P7MablIs+JcYgiQgURIM/HKWFYJtT7PHQnjUk6biKS25/hAWKxseyRsBw7Pey6HRq+5nQ8dQiQu23d7wnbuRuMfb7cYZmXxu+1vJek2N9lHX5/1qhX0zPUgTS9jy54yvZowvWsNNbx1VNe+pKw9bN6Ha5oC5coAAXifu2nQ1BNS7gOdwiQ5zGXc4eciNPxUO8dP43r8K8Yy/bjXnRLso2/7N5zksbB3M5aOsfGR0k2JEpR7ufutpN2uul1fetmOZSlLfLW2M9ZXHbzfbhO+tYtLwc9DeslFBEqiAB5Pp4LwzKh3uchM5f33k1J1pO41SFp/1RTH8a2xljW6pmShzoEyN2Hr8sJlz9k7HPUw89kz8NenAe1ARn/qfHnDr+fJe293/7NeB3ZlSKPNeDzXbJ/lXrHWP60kz+bZfwn5Poso8O8TOTyBKBAJhv3n4sJ16HDT7gTIccd1/mGs9yxmG2N35J82IZ+3IsWSrbJt5Xbe/lmwuXdoPJzST4kSlHu589T1Jd+1bdulkNZ2iLW8IGvBZks9jRk9/dhX+4b+/GNIkJFESD3BwbWh43HJ2Gj8k8YQNIg1MYOAYikwSpwHpb9PLR6tt6gaLvKHScxyRiJVlsn7kRd7iSTvAiJxxoSZ23CdbjjWuqXGlGTZm4xtvld4n3d4Y5V22m8cutLqjUJjm3IqNNpP0fe5bmmfoj5wDhV7KFatHeWvkTSuYp+tJSBnk87hJfiAIrpiHE9W5xwHYck/YTsbkfITi8rm71wrbZKp2Eb+nEvumxsc33C/H3jLL8n4/J6b0o7l18/7+fWc/XKhPvfy/rWzXIoS1vkgLGPpwSZHPI0ZBf0eD+siSfy7B0FFA0B8vYbkd7Evknnnob7wmV88ycwSSHqdB4OtDTSWr+imEDxdoXVsWBZzGV9bZ1FMZa1eonMoDhicb9QTPr5tFVudzoscyXDvelUggdUPQ53/p6knUv2Ost/zpjftz3X1Tg9HocjrstaBs+k8QJde21NomoDKDh37PG3Kdp47svxnzGXnSXtQ7tE3fumhNvSHrHWELzzCnYvGpT2CdN/Jry/LzOOc3aC5Wcay/+WdL2W+30/35yxrdTL+tbNcihTW+RhhmcSePwn9tg6veb7vDfv3lH6wLKAYkcBECAfa9xo0MB92603nh0tAaCp4cN188ak/35VGJYJnIfqknEMOyjernDHV/yRYNl1kv5TYLdnLp9QxndPsn22u12SDxnyTtqHV4n7EPU8wcPtasnWuWRA2sev/Ddjfk8Se0zMOOPuXhd70u150vu5kQAgC+vrpXMJ17Ff0g894XYk6vRi91p4r5pjPJd9LOC9aKNkH5bDHdv9XcLlra+mLqasL/2+n7vPEkmHXO5lfetmOZSlLWJNHv+By242GpiyPh243od9OecJUkzNcRvNN0EzKXoUAAHyRq/J187xf5Hxw6j4GooHwsABwzKB87B91niGGuqem5Lf5EdJxmYeyfiQXVf6IOP2/t6WcB2PJNnkaDM8D1ZxTEv4cGx9jr09wbHtNpbfmUO+zzMeeOP0on9mLLOQagyghI4Z17PNCZafJO09ipPcwy46yx2K+G2zs6J2AlgjyQO1/bgXXci4TQ3M/k15r/a1CbPcs/p9P3eD6wcS7n8v61s3y6EsbRGGV+mCTdKbXttxvDH240XOD0j6idNjih0FUfcA+W4jaPFI4s3qrm9HX3nyb4SqhZqeh9Z9dDZFnLufGR4+Xkr6nh7udjdQFLFYD15JhqaxPr/u9FLD+jQ37pdNwwnb5NYkUnHHptXPm/WrUXdyrHk55f1eST7e/qixDD3HAZTRLeN6NifB8voi3HrRGLcDoRvkWxpxL/gkYx0rrI6LnSYS78e96H6GbSqrl/DGBMsPGPes5xnqSz/v59aL/UUJ97+X9a2b5VCWtshLyTYsDQyXPIGBXo9pOcOzH6dz3MZR6fwmC+ilOgfIL4rd23UoQ4Mmbc9AcB5W5TykJ0H3LTDyOO5XaVMzlI/7mba+XGRSwnjcHllJh6Z57Cx/NcYy/zrLvE+wPfdLgU7BeGvejrh1Qyc3e+is43uM5TZI/C9U3JfZox1+/1cYeg5ANXyS9EG25peB7hAgcTsQuiMFjHa4Z31vac+8luRB+X7ci34a24z7LLlS7LGlk7StrCFRDmSoL/3IwyZ3eJTvCfe91/Wtm+VQhrbIEmP/6Aicg/dGxr7tw37s9AQo8uodpW+/mm/T5lDsKIg6Bsj15mn1ptAH6CQTXFyOyD8mrUNdz0M9h9yeRt8SPCygs23SeaxKfaidEOPhQ9PilO2kh8ZvNgmTFlqeOHl3KcGybm9uHRNzcozl3E/izyTY5ndnWbcuLQ/rWNOflNevTeH1Yq2z7A3jtwuch/Tt0jnQ7au7fzr8Pq9eW9Op+gD67HfK63Nz8kLtWXtXkk92rFY5y930/K45dvPWlmunu88vjeV0uKypfb4Xpd2mtpU0DvZCOg9NGBWgPuMs/zfjvacfedjkvti3vsjeE5Efva5v3SyHMrRFmHuqC+Z5ggIX+7AvI559mZDDujVY9iniZAP6pY4B8tvG8WowYFbC9Vzx5N0rqhVqfh6eNo5lH8WcG3diYHesyrnSmLTTmgzc7QWWpFexe8077vx9ZfhAsIIiGmeitPcC2pKg/dgarNaHzzgvNKz2ddxx5pd2uBbpkEn6CfXBDg/UnR7itH5qzzsNdLsvfdxeV6uNgExzLP04w8ZMdtb/s8PvrU+Gk9brDeF5yITdAPrpb4rrswYgNVCrvWqnGOuIO+SGO6H4fs89ZzRsYzRZL/Pdr/oPGHGVftyL0mxT3Qr33w0yHjV+ey/cdpz71cOM9aUfedjkzuu10yjz2wWqb90sh6K3RaYadeWzMBxdZgc8QYHNPd6PAbE/j/mdw7qXOif7MYodBVK3APk1z/FuTLGufz3rYtI61P08nGU8TL2jmHPzwMnbdS1/mxLmta+t8SXD9crtQdb6sDYjXDfD6bTbbJzbcV7IDoQPWK29ntfG3OYuZ3u/Ejy0HJT2XlCt9eu18YD6XZJNJDUrbBs3H1CvR9Tp5eH91tXs2HIkxXX2QYffWr2irsbcjubzPxJvMlAA6DZr/PBlEb8fCu/3v8Lr+FbjfpL2Wcl9wdtsO2gv6gkdrsGtX/WvCe9NCwpwL/qSMH+VfoX8O9z/qLZV87e+YKs1RPDejPWlH3moZndoK60O9216gepbN8uh6G0Ra/Jf4pw5eOIJCizt8X6sjwhQpB0ORSf5O2usbwHFjgKpU4D8sOdYL6dc3x3P+tZRrcB5KBeEz+66xX2h3/zUdFLYrnoudjB0vlEmqxNs94fYPYomhdtk3MF450LcYUGuOMusT7DNG5J+4uibYg9Hoj3hdXJLfQEzucMyUWPbLwsfph+31F33E/PmkExLw+DBhIhniDjDMk6UZOOCLvNckztdw/RhvNnj6yRVH0ABWJNI+l6Oa5DyqYzvsDiS4X7yMqJdqzEWHcJFv0hyXxo/Ev+43hpL0UDpkRj3r17ci6xt+vJI753NYT53dmhbSbjvuo/TPOuzhgjOOsxnP/JQucPJ/XTar9+lcyfaXte3bpZDkdsiQ2E+ui/OJnO5zWZNRFBgQ4/35WnEvuiJpGMdLY84ofWCMCU8ph3hg4n1eQo96FA0dQmQr/Ic55cMF3OrxwCT1oHzsGGWcR98J3x6lwe3d/70sAH/ImzEz/Yst0/S9yq2tqvDeOhwLs/D6yHjLdveSudxLV1XnHZo0k9j3ZcoOxMs6/YeexY+WGpb+ZvYHUeGPdewwy332PlhUOZvmAdTWpZ3x9ncFLa9/3N+5zvGThNj73Tu+3HGyfe9BB8J2xTNc0efDTbK+LlNDlDtARSE74v9A+Ezy0B4j9ExlJvjlTeHphiQ9h7o2xJs2x3/fHm4zd3hvUav41bHSGvsZW1j6Et9Dcz5vgLqx71oi/iHDJ7Z0iY+1PLs2BpwdtvKC8N71JUwf6Lu/+7Lizw6KvQjD5U7fOCP8P66IizzCwWsb90shyK3RQ4a+0OngAyGWiqpLyjwObz4djvQpCfI7Yj9yDvx6TGK5rdUP0A+RexgdtJGnnsds9Z3jyqFFKy69LsCx2WNRb6f4s7sp6fO/JHoHuG3JX0vMJH2Xk6tvXwYZ9lmfXY7Kv4OF/pyo7Un07UOD5SWxZJuSBffw3rrXB1RX3i+iNkW1gdHd5Ira4zcqIdp9x6sD7DzIsrgS8t1Ne5XE9pj72PCdv5niT/WOwD0wiRpH9s5Ku1uWdbq0Dg1h+fM5j1lRYrl3nbYh17ei5qeJsjf0zG22QwQR431br28yGsojX7k4Z2I7dwvcH3rZjkUsS0ywbie/Ex4XUCLjxEXASv9DQtgUs77sSPhfuSVllIFUDB1CJD7xgp/lmGdvi9gDlGlkEJVA+TaGP5mBLL4BC8ba1JxbZyu69CAdwOfwwm3a01M/E3iT9ZVR1sjHvbmh78ZCu8pF1rK6F6GNuN+Z1sfEi5vfY6v7fdOk4NqIPpdhzb9SbG/Wjgc1mH9zSvp/CJtWcs6f4X/qw+/e1quL/qwpmOANoPj71PU1elhAKBT+1734R9J/jIDAHphmUR3TtT0xrhGXnR+8yLhdh96tqXX+bkRy92K2MdOQ1f08l7Uus3X0jloaU3QbQWjX7e0EXysr6Pn51Rf+pGHvnnCtHPHhALXt26WQxHbIow9DqDSfkm1A+SrIm4iazOs96hnnYuoUkhoMKKRUwW7hIls86aNde1lrC9R9IWDTuIzpwfb1V4s91u2e1EYVqWTEeMBeV3475/CvNSkQVwd91Nfss4uQP3SAP1oWM6nEzxsTQjvjy/D5UfDh/9/cj6ujeE2prVcR3WMdp0c7FuYp7rtj2FeD0u24Z3Wh+v52rLuD+G/6fAtk6jqAApO79c6P9q7lntP8xq50bOM+wVu0mEUNCj5uOW6+V94zex0PdYXnNfCtrAuqwHjYxI/UNqre1ErfdmtQ1o8Cben+/0jvLfvlrExrV36UuJ9uIwuu0+KMRxhr/Owte2h6aEk78jRr/rWK/1ui2gZuV+xfixgPgFAar5P5ocqcny+t/nPMq7XekP9leqElA1q37AVVWH1emBIDtSBO4nRdbIEAFACS422G1+MAfVlfUm6lWwBUCXfxA7OTazAsfkmGcl6MdfPt60hmq5RnZDCJE8d/VahY9QeHe5wTvryigk7UWXzjfN6O9kCACiBE1LdjhsAkrG+yr9LtgComgdiB+dmVeDY3niOTT8XzBKY2yX5B91RX/PEP15elewXJq5Gvewz6vxMsgUAUALuV7gjZAlQSzqEijsmvb4wm0XWAKiau2IH51aX/Liixh4/nXHdj8SerITJuZDGWk89reJbeWvyv1VUAVTUTaeuvydLAAAlMNdor20jW4BaOm9cD3aSLQDq8ADfTOtLfly+mbA1Lcuw3vmedT6lKiGlDZ46dbOCx6oT6n2U9rH7megRVTTq1PWrZAkAoAQOGu3SqWQLUDsbjWsBX5MAqKyrYgfnNpf4mHT4lF+e48o6keYFz3pPUpWQ0lZPnarqZH466ZMbONSvMgapCqiQ5cY5vYVsAQCUgPu17AuyBKgdHULlu3Mt0KFWJpE1AKrqrNjBuTJPJLZG/L3HswQdZwTpj2e9DBOBtHZ66tSlCh+z9VLgClUBFXLUqOPTyBYAQMHpkJF/hY5AQJ3puOPPpX3c8QVkDYAq2yHV6xF9QvwB8j0Z1uvrPa69YQeoSkjpnKdeHar4cVuf756gOqAi3N53H8kSAEAJ7DLaZyvIFqBWbkj1huAFgI42ix2cK/NYqbfEHyBfl3Kd+rb0r2edjMOFLK576tVwDY79tHHce6kSKDlrroobZAsAoAReOvevP2QJUCvWCAO7yBYAdbBW7ODcrRIf0zvxB8gnplzn44h17qYaIYM7Us2JcuOyguR7qBYoKR1G5alRp99L47N1AACKSMcV9s1NtZjsAWrhmNTvq2YAGNcYshpCL0t8TKPiD2ancUD8k35qmkM1QgYfPPVqfo3y4HiQfjvpIFUDJbI6SHfFP09FsxfePWn0JifYAADoN51D6XyQboZtL9/9S/82Ej4TaU9SJlYHqueI8Tx2lGwBUDe/PQ2hsvor+QXIl0gjqHHNs76ocWUX0oBEhvrKuPZAecySxlcfcRMTdgIA+k0D5LtSJJ5vAABAJb0RO0A3VNLjieoBkSToOCNIn6XRm36bZ33XPMvqmOXfhfGUEW2qp179JGsAAAAAAACA3vBNarmmpMfzWfwB8pUx16G9+15Lo/e49gS/7FnfVmPZZmD9MVULHaz31Kt7ZA0AAAAAAADQG/9I/OBvGdwUf4D8TIzldUzx5kSfzXGQ70q88ce1R7AG1r8GaSZVCx1sl2RfJgAAAAAAAADImQbCrSDdhZIez16JniRtScSyO4L0I/ztzZZ//yGdxzTXXucvpDGm9OouHdvhIH2R6HHWraS//xhzG5o/32JuQ4ezWeFZz/96nP4tYV295DmW/VyWAAAAAAAAgN5YLHaQ7lZJj2dKkH6JP5DaHBt8cvh7DWzvlEZwu/mbJ0Ga0LLOP551bQ7/rkHiZq/zbT04Rh1LXYPwbyQ6aHxHGhPwpJnwcTA8li/Gep+E2x/osI/zpPEC5j/pfoC8jEFl35cJ67ksAQAAAAAAAL2hgUyrt/CPEh/TEUkfaH0qjSB7q7g9tnf2+DiXR+zL2Zy2sdXInzSz1z/y7KcOR6MB4Qme5XRbE6XRs31DkA4E6YGxnnUlrKe+FzlTuSwBAAAAAAAAvfNMqheo800+2mmYjonGuj52WO6nNIK3vTbDsz+6vwM5bWOVs+7FKddz1bOvx1Oub5E0guvN9QyVrH5O9+THNy5HAAAAAAAAQG9dETtYt7Hkx6UTkMbp/f1BxoZLsRyPWFZ7M8/p0/Ft8OzTsRy3sUnG9x5Pyzd56rIM69wVruN9CevmZk9+3ORyBAAAAAAAAPTWsNjBulMVOLbZQTopjXGztae3Tiw5GqSX0ujVHHe8Z82Lb+Hy2kNbXyqs7POxnfaU2/wct3GsZb17M6zHGi89a2/peVLeCTpPSb496gEAAAAAAACkpD2grWDdfbKm0J6L3Rs+T3da1j0z5Tp0fHGrJ3/WwPakcD0HS1h29zzn3AaqNQAAAAAAANB7n6U9WKe9pQfImkKaJHaA9UqO29CyHw3X+yLDejZ59nU44/4tDNezvmRlNxCeW25+6EuEQao2AAAAAAAA0Hvam9cKYi4nawrJN4b1phy3sbxlvSczrOey2MHgKRn3b02Q/kj5Juhc7im7Z1RrAAAAAAAAoD9845AfIWsK6ZLYQeeJOW7jqOTzouS9sa9Pa1x2Bz3n2mmqNQAAAAAAANAf08UO2j0gawrprVFWj3LexsNwvT8yrGOep16dqHHZ3fbkyTqqNQAAAAAAANA/Os60G7TTISwYF7lYZogdYD2e4za0zJsTa45kWM8+yT50z8HwmKtgMDynrPOM8f4BAAAAAACAPtIAa7fHtUZ2W6X748W3TqyZZTJNq7f09wTLL5NyjjPus85Tdneo1gAAAAAAAEB/LRY7eHeFrCkUa0LV0Zy3cb5l3VNTrkN7RFu9pZP0SL8fpHsVKrtznnNsF9UaAAAAAAAA6D9rQsWvZEuhfJFsQec4Xkv2yTTXiB0MHk64/N4Kld07sSdXnUa1BgAAAAAAAPrvlNhBzVVkTSH4Jr3cneM2WidszTKZ5lnPvsbpkT5bxl4EzKlI2S3y5McjqjUAAAAAAABQDL4g3nmyphB2e8pnVo7bGJZ8xjV/Zezn84jfD4XbOyqNccr1928rVHa+Mf73UK0BAAAAAACA4tAgpjXMygBZ03c3jLJ5l/M2RsL1/siwjhliB4OTprMVKrvXxvHpGO1TqdYAAAAAAABAcewTO1i5lqzpu59GuVzMeRtfJfu45jslnwD5moqUm+/LjDtUaQAAAAAAAKBYJkmjZ6sbzPuXrOmrxWIHWTfluI3WQO5whvWMiN1betDzex1eZVmQDkuj57r+flSq89XCP56y20i1BgAAAAAAAIrnstgBzslkTd9YPfv/SiO4nJcDkmwyTYsGta2e7ndjLn9MsvdgLxLNjy9GfnwWhi0CAAAAAAAACsk3JMR+sqZvrPHHH+W8jdvhep9mWMcKT93ZG3P5beHvt1Wk3NZ78uMEVRoAAAAAAAAoLg2+ukG9N2RL33w3yuN4juvX3szNoXWyBG+Pix0Qnhdz+R3S6Blflckr74j9NcZ0qjQAAAAAAABQXDoppxXoXEXW9Nwc6f4klmta1rs8w3oeG/v5PsHy58J1VMFMaQT73fy4TpUGAAAAAAAAiu+VtAf37pAtPbdF7F7IeY5hfSZc7/cM69Ax6q2A8PmE+3G0IuV2QuwXGwuo0gAAAAAAAEDxbRI7wDeHrOmps9L98cffSvbJMbd66suGGpbZYJC+Gnlxn+oMAAAAAAAAlIfVi/wC2dJTt4wyOJPj+he0rHc4w3quit3TfbCGZbZH7JcFy6jOAAAAAAAAQHmsEyYZ7Ld3RhlsznH9J8N16vAokzOs54uxnw9qWmZvyAsAAAAAAACgGqyJF0+TLT0zauT//JzWreOYf5Ls48svErvH9KGc80KHa7lW8PLa6MmLxVRlAAAAAAAAoHw0sOcG+zRoSy/y3rCCrXlN0Lld8umVftCzn0tyzIeZQfoWpH8KXl7PjXy4STUGAAAAAAAAykt77bpBv7NkS0/8NvI+L82hQD5KtqD7fWMff+a4n0NBehKud16By2qt2EMSMbEtAAAAAAAAUGLTgvRd2gN/s8marrN6JOeR760TSe7LsJ7BsC64+3gjxzwYCdf5tOBl9czIh5NUYQAAAAAAAKD8WgOqzXSVbOm6U0a+H8y4zlnS6OGt63or2XqPbxJ7eJX9ORy7Bt9HWta5p8DlZI09/jlIE6nCAAAAAAAAQDU0h7loTYvIlq7S3uJ/nTzXiTUnpVyfLtfaK31Vxv27IHaAfH3G9er45S9l/BcLkwtcTq+NPNhE9QUAAAAAAACqY760j4n9mGzpuqPSHny9nWI9U2X8S46sw39oz/OvYgfIN6Zcn04W+sBY378FLp/dxv7epdoCAAAAAAAA1XNY2oOBw2RL11038v2/IM2Mubz26P7Usuz1HPbpmNjB8WYv953SGM7FHcJFh07RoUfWSKOX9Ykg3QrSaMT61hS0XLRH/mdnX38kKBcAAAAAAAAAJfNQ2sdankS2dN0RaR9uRYceuSKNQPPUlt8OBWlFkA4F6YWzzKkM+zAhSBuCdFP8wey806cCl8k/xv7upKoCAAAAAAAA1aW9Y7/L+KDgGbKlJ+YF6bI0AuNJA833grQ44/b/14d0qqBlMccoh1tUUQAAAAAAAKD6dIxpN5C5mGzpGe3JreN1X5JG4PubNIYo+R0mHebjmTTG7t4jDPnRDfel/UuKqWQLAAAAAAAAUA/u8BKvpH28aaCKtkr7C6JVZAsAAAAAAABQLw9kfJDwGFmCipsSpC9OvT9KtgAAAAAAAAD1o8HC9zIWKNRJJBeRLaiwyzI+OH6bLAEAAAAAAADqa66Mn7TzjTTGyAaqZo2MD45rXZ9MtgAAAAAAAAD1tlIak0M2A4fnyRJUjH4t8bGljn8N0iyyBQAAAAAAAIDaJON7124kS1Ah/7bU7dEgrSBLAAAAAAAAALTaLWNBRB12hR62qIJh4eUPAAAAAAAAgBgOylgg8VmQBskSlNicIP1sqdM7yRIAAAAAAAAAUQ7LWEDxItmBktKXO89b6vIBsgQAAAAAAAAAUAeXZCw4fpTsAAAAAACg9/4P1q8o035ywU0AAALWdEVYdE1hdGhNTAA8bWF0aCB4bWxucz0iaHR0cDovL3d3dy53My5vcmcvMTk5OC9NYXRoL01hdGhNTCI+PG1zdHlsZSBtYXRoc2l6ZT0iMTZweCI+PG1zdWI+PG1pPmg8L21pPjxtcm93PjxtaT5QPC9taT48bWk+TDwvbWk+PC9tcm93PjwvbXN1Yj48bW8+PTwvbW8+PG1pPks8L21pPjxtbz4uPC9tbz48bXN1cD48bWZlbmNlZD48bWZyYWM+PG1zdWI+PG1pPmQ8L21pPjxtcm93PjxtaT5yPC9taT48bWk+ZTwvbWk+PG1pPmY8L21pPjwvbXJvdz48L21zdWI+PG1zdWI+PG1pPmQ8L21pPjxtcm93PjxtaT5VPC9taT48bWk+RTwvbWk+PC9tcm93PjwvbXN1Yj48L21mcmFjPjwvbWZlbmNlZD48bWk+JiN4M0IzOzwvbWk+PC9tc3VwPjxtZmVuY2VkPjxtcm93Pjxtc3ViPjxtaT5oPC9taT48bXJvdz48bWk+aTwvbWk+PG1pPm48L21pPjxtbz4tPC9tbz48bWk+cDwvbWk+PG1pPmg8L21pPjxtaT5hPC9taT48bWk+czwvbWk+PG1pPmU8L21pPjwvbXJvdz48L21zdWI+PG1vPiYjeEEwOzwvbW8+PG1vPis8L21vPjxtbz4mI3hBMDs8L21vPjxtbj4xPC9tbj48bWk+aTwvbWk+PG1vPiYjeEI3OzwvbW8+PG1zdWI+PG1pPmg8L21pPjxtcm93PjxtaT5xPC9taT48bWk+dTwvbWk+PG1pPmE8L21pPjxtaT5kPC9taT48bWk+cjwvbWk+PG1pPmE8L21pPjxtaT50PC9taT48bWk+dTwvbWk+PG1pPnI8L21pPjxtaT5lPC9taT48L21yb3c+PC9tc3ViPjwvbXJvdz48L21mZW5jZWQ+PC9tc3R5bGU+PC9tYXRoPm0gEcEAAAAASUVORK5CYII=\&quot;,\&quot;slideId\&quot;:263,\&quot;accessibleText\&quot;:\&quot;h subscript P L end subscript equals K. open parentheses d subscript r e f end subscript over d subscript U E end subscript close parentheses to the power of gamma open parentheses h subscript i n minus p h a s e end subscript space plus space 1 i times h subscript q u a d r a t u r e end subscript close parentheses\&quot;,\&quot;imageHeight\&quot;:30.24092409240924},{\&quot;mathml\&quot;:\&quot;&lt;math xmlns=\\\&quot;http://www.w3.org/1998/Math/MathML\\\&quot; style=\\\&quot;font-family:stix;font-size:16px;\\\&quot;&gt;&lt;msub&gt;&lt;mi&gt;w&lt;/mi&gt;&lt;mrow&gt;&lt;mi&gt;n&lt;/mi&gt;&lt;mi&gt;o&lt;/mi&gt;&lt;mi&gt;r&lt;/mi&gt;&lt;mi&gt;m&lt;/mi&gt;&lt;/mrow&gt;&lt;/msub&gt;&lt;mo&gt;&amp;#xA0;&lt;/mo&gt;&lt;mo&gt;=&lt;/mo&gt;&lt;mo&gt;&amp;#x2009;&lt;/mo&gt;&lt;mfrac&gt;&lt;mi&gt;h&lt;/mi&gt;&lt;mfenced open=\\\&quot;|\\\&quot; close=\\\&quot;|\\\&quot;&gt;&lt;mfenced open=\\\&quot;|\\\&quot; close=\\\&quot;|\\\&quot;&gt;&lt;mi&gt;h&lt;/mi&gt;&lt;/mfenced&gt;&lt;/mfenced&gt;&lt;/mfrac&gt;&lt;/math&gt;\&quot;,\&quot;base64Image\&quot;:\&quot;iVBORw0KGgoAAAANSUhEUgAAAn0AAADrCAYAAAAc0yC6AAAACXBIWXMAAA7EAAAOxAGVKw4bAAAABGJhU0UAAACMJCpdlQAAHFZJREFUeNrt3Q/kVlcfAPDjJ8kkkiRJJElmIslMJpIkk5hkXjORTCYzMskricnMzMRkkiQmk0nGK6+ZSbyS5JWRZGZmZJIksfcez338nj2799w/z72/d79fnw/H1u/3POfce895nvP93Xv+hAAAzGVLXAIAgLllfpZ2Zulwli5m6acs/ZGl910aAIDZGdy9lqU3s3QyS19l6UEe4BWlXS4ZAMDf36EsXcjSv7L0KBHcFaVnWZrnEgIA/P1daRjojaZrLh8AwOwzlaUNWToVBnfxqoK+Iy4ZAMDstqdG0LfJZQIAmP1SAd9DlwcAYPabXxH0XXSJAABmv20VQd/bLhEAwOz3QUXQt8IlAgCY/S4nAr67Lg8AwOwXl255mgj6PnOJAABmvy0h/Wh3t0sEADD7/TMR8D0Pg5m9AADMct8lgr5/uzwAALPfvDC4m1cW9B1ziQAAZr/dIT2e71WXCABg9vs0EfA9dnkAAOaGW8HWawAAc9qSkH60e8AlAgCY/fZWBH0rXSIAgNnvbCLgu+fyAADMDQ8SQd9plwcAYPZbE2y9BgAw5+0P3W+9tiFLn2TpRpaeZOlplh5l6WqWDmZpymUHAJhZFxNB33cN89oc0lu5DdPtLC136QEAZs6jMPnWa4uy9GWNYG888HPHDwBgBmwIk2+9Fu/uPWgY8A3TQVUAANC/9xMB2ZMa738rDMbr/dEyfasKAAD6dyW033rtyNjrf86DyBX57+Mj3zMVQd8jVQAA0K84nu5ZaLf12j/HXnsqSy8VvG5BRdD3TDUAAPRrW0VAtrrkfcdGXvNblrZWlJMq47FqAADo14nQfOu1/WOvWVVRxlRF0HdDNQAA9Ov7RDB2puD1O0d+fytLS2uUsaoi6DunGgAA+hPH3z0P9bdeezlMr+f335oBX7SnIujbryoAAPqzO6S3Xls48trFYfAoN/7ufpaWNSjn84qgb6OqAADoz2eJQOyHsddeDdOTNlY3LOdumGwdQAAAJnAnEYwdH3ndh2H67t/WhmUsD+m7fJdUAwBAf5ZVBGOv56/bHKbH/b3bopx3Kso5rCoAAPqzN6QfucZlVuKYvuE4vq9alnOxIuhbryoAAPpzPlQ/ch1unxYDv0Uty3mYKOcX1QAA0K9fEsHYwTC9U0d8tLu5ZRkbQ/ou31nVAADQn7UVwdimLP2U//+JCcr5oKKc3aoCAKA/BxKBWFyDb7iUS1yAed4E5XybKOdZluarCgCA/lxKBGOjy7hsmqCMeXlgV1bOVdUAANCvxyH92LVs390mdlTkf1A1AAD0Z1ONgO/3LC2ZsJxPKspYoSoAAPpzpEbQd6SDcm4l8r+uGgAA+vVtRcAXl3JZMGEZS2YgqAQAoETV5IquArK9FWWsURUAAP3ZXhGMxe3XFnVQzrlEGbdUAwBAv05WBH2nOyontdvHcdUAANCv6xVB38YOylgXqnf7AACgJwvDYB/dsmDsdkflHEqU8atqAADo156QvgN3tKNyLifKOK8aAAD6dboi6FvbQRlTIT07eJ9qAADo193Q/4zaLWGyXThiYLpZVQEAtLO8IhjrakbtsUQZDyreO9wpxG4dAAAtvRVmZkbttUQZFxLv25m/5mno5jEzAMAL6WLof0Zt1Xi+d0ve93KWHuWvOaiqAADaSy2WfK6jMraG9N3ErQXviY+dfwrVdwIBAKhQtVjy3o7K+bCinPljr1+cpZv57+6EwTqCAAC0lFos+XkefHXhUkXQNzXy2iVheneQh1larZoAAPoLxrqcKXu/Iuh7O39dfMz7Y5ieuLFFFQEATCbeXXuSCMROdljW84qgryi9oYoAACb3akXQtb3Dsh41CPbiLN/dqgcAoBtHKwKvqQ7LOlsz4ItLxHikCwDQodRiyVc6LmtVHtClAr7zWVqqWgAAZreVWTqTpd/CYJLG4yx9n6UTYbB0DAAAAAAAAAAAAAAAAAAAAAAAAAAAAAAAAAAAAAAAAAAAAAAAAAAAAAAAAAAAAAAAAAAAAAAAAAAAAAAAAAAAAAC8ANZn6UCWvs7S4yzdz9KCHsvbnaV7WVrbQV4fZOnHLD3L0u9ZOpefDwDAC2tell7L0t4sfTIS5P1RkPb0dAxLs/QwL2PXhHl9VXLsMQB8U3UDAC+SbVm6PBJo1U1f9HQ8F0bK2DtBPhsqjv9p6OZOIgDArLAjDO7oDdPVUH53bzTd6OlYRst4b4K8dtY4hzOqHwB4kU1l6eOKgOlZ/rquvBQGYwW7upu4OEvPK87hZ1UNABDCzYqgaUOHZZ0qyP/ChHmeCdWPeIH+bAvNho3M5vS16gZms/0VX3J7OyrnlVB8V+6bCfNdWBG4PlHFIOgT9AGEsKziS+5UR+WUBWa3O8h7aSL/66oYBH2CPoCBHxNfchc7yP/9RP6POjqHOL7vXkH+n6leEPQJ+gAGLiS+5Ca9E7ciD+zK8n/ec+ezXfWCoE/QBzDwXuhvIsTlGl+kL3V0HlNj+f4Wup19DAj6AGa1qvXulrbM980wfTcv9Qh5S09B30eqFgR9gj6AaUsrvuh2tMgzzqr9OX9/XA/wUiL/XR2dx+gOHTHQXKVqAf7kD0mSZlXqxdPQ7bItp/P3/pKlRVk6G/pfFuZw6G79PwBBnyRJczLou5Uo8HjDvDaNvPdA/rPjifzf6+gcbo7c5Vvnux1A0CdJgr6/+jpR4LkG+cRxdXfy990a+fk/Evl/0cHxv9ZxfgCCPkmS5mTQl9rO7HKDfI6OvG/TyM93J/Lv4lHstTyvx1la7nsdQNAnSYK+YocSBd6vmcfqMD028PzY77Yn8p90K7bR2cdHfacDCPokSdBXbm+YfK2+fyXutqW2e5tkAej5YXonjrtZmuc7HQCg3I6KSHN+xftHx+wdKfj9VOhnK7bRCSJ23wAAqLCiIuhbn3jvkjDY/SK+Li7CXHa37Unodiu2l/P3Np1sAgDwwpoX2i/QPLoG3xuJ190P3W3FFu8c3s7f+2seeAIAUMOTRFD2Zsl7to685mpF/t+E7rZi+2jkvbtVHQBAfT8lgrK3C14/OokiPmZdU5H/V6GbrdheH3nfedUGANDM1URQ9mnB60cnUZyqkf+XYfKt2OI+wb/k74lB6iLVBgDQzKVEUHZ27LVxm7PhJIoYhC2skf8HYfKt2EYfEb+uyuD/blt4cdbL+lp1A3PF+cSX3Vdjr/0hpB/9FnkrTLYV2/sjrz+pukDQJ+gDaOeLUG/XjIMjP/9Pg/zfCO23Yot76w7vLF5XVSDoE/QBtPdh4stuGNzFnTZ+H/n5xgb5vx7abcU2Oo7vYZZWqioQ9An6ANp7O/Fl9zB/zegM3LMN818Y2m3Fdi3UWwcQEPQJ+gBq2Jf4sov76e4a+Xdc029Fw/zbbMV2IqRnEAOCPkEfQEN7El92cTzd6Dp+x1uW8TjU34ptNMi8Ecq3dwMEfYI+gAZ21fzii9ueLWxZxu1Qbyu2uNDzw5HyVqgeAIBu7KgZ9B2eoIw6W7G9NBYcblM1AADd2Voj4LsfBmPz2roQqrdiuzjysw9VCwBAt5bVCPremrCM1FqAcSu2wyP/vqRKAAC6t7Ai4LvdQRkHEvmP3uG7G9qPGwQAIGF+RdC3q4My9obqu4lx8ec1qgMAoD9lgVhXW5/VmSG8QzUAAPTrWUkg9mpH+W+oCPhM3AB48W4sDJNj0g60gxlUtHjy5Q7zX5C4oBd8DgB09o5JO3BMM+Ph2EnGO39dj697XnAxb+YBIQA6e529duCYZsD4jhnHeyjj9/DXHT7suAGgs3dM2oF2MINGd8z4MfRz9+36SBlPQ3fjBQHQ2evstQPtoKZzYfqx7uaeyvhq5CK+oe0D6Ox19tqBdjDz4pIq8fHrmz2W8U4YPNIV8AHo7HX22oF2AAA6e529dqAdAIDOXme/RDvQDgBAZz+3Ovu4XerOLB0Og/3qf8qP8X3tQNAHADr72XdMMbh7LQzG158MgwmQDxLHuEs7EPQBgM7+739Mh8JgV6p/ZelRjWMa30RhnnYg6AMAnf3f/5iuNAz0RtM17UDQBwA6+9l3TFNZ2pClU2FwF6/q+I5oB4I+Zl7co3hPlj7O0rdhcJu+yrIsHcvSD1l6kn/A404oJ7K0cAaOeWNe/qUwGC8yPIb43ztZOp+l3fmXUNdfanHx74Nh8EjjXhiMX0mJA5fvhsEuLt9l6eWaZS3PzyGOi/k6DNaInFfj+A5k6WoYPGqJ1yQOmP48r7Mm4libiyP5/Jrns8RHBkGfzr7CnhrHt0k7EPTRr/VhMMD2dB7gPSloIEcrgopjJe8bpjs9BX5xa733svTfUP/xwYP8y6etlfn7P8vS9wV/vT5NBJarsnSz4Jh+C3/ds3lVXs6pPMB7XPC+qmA8zoy7n7gWP9cM/GJQeyuRT7z+i3yUEPTp7Cc4vofagaCPfrwVBmMnntYMlNaX5BMDlRs18/io43OIu6H8MhZsfZEHOvPz18T/7i0JWD5tUFa8u3YpD86qzvObkjzivsy/Jt73SZZeCYM7ck9qXtMPEsf8ac08Pq8493/WzOeEjxWCPp19wvyKY7uoHQj66Mf+LF3O7xQ9rmgc90ryeHks6PqjZT5NbcnS7bG84xIAyxPvmZcHY+PHdKpmmfHRbdzLOd4NPRMGj7CbjEnZWuM638mDvnN5il+AdyveU/RY+KU8cKxbL78mrtnlBvn86GOFoE9nn7Ct4tje1g4EfcyMGJSUTa0vuiMWg5PfRjr7d/JgIwYKn4XyqfiTWJAHXeP5vlvz/YtD8Z26nS2P53TJeb469rpXQ71lC8oebXzSIFiL1+i7/PfPw2DsXxyfGR83n2hQL/Ev8m9HXhOD0A357w70VL+gs5/bnf0HFce2QjsQ9DFzvippHFvHXrcqTD+m/CJMP0odWliSz5MJji1+GRQ9ot3dMJ+iwKftHao3a5zjmpFAM04keSMMxgEWXZ8rJeWUDX4+N/a6qZFALZ7T+oLfF+XzqKDMyyOB5baaXyhPfIQQ9OnsE1JPDu5qB4I+/v8fyEfhz5MSlobpiQFlW+WUBRdtg6tXQvFYuLda5LW1ZmBbx76CfC6N/H5xfs7jY+9Wh+I7f2+UlPNuyTHvHXvd2fzn/87LHlc2nmZ8DOKpkS/hlQ3q95aPEII+nX2iX0iNIf9MOxD0MbMfyKJA5PzYa74L1XsjLi1pZBdaHFd8pPiwIK+PW57ngpJjO90ir48K8jlcEEQXjRvcNXK941i/Q4lyzheU83wssDuc//xq+Oud16GdJed+rCCQvZPXY5HNHV5DEPS9GJ39lorj2q0dCPqYOZtrfBCHs0E/qchrV0le7zY8ptHHyKPpRg8fhjZ5fleQz8b8d++F6btuZeL4x0Whet3Aosfa1wu+TH/Ig9oyR0P6LufaPBCNd3JTy7i8Nwe/tEFn36/UKgDPE3+sageCPmboA/ls5IM4HL92pUZeZYN11zU4njgppGjtvfh4YE0PH4ZHDfOYl39RFeWxNj/OeIdy0oHJReWMLo8S78bFGdTxUeziirwuheJxeFN5Pd/Kj7mqni6HubFfJujsZ853iWP6t3Yg6GNmFU0uGAZ4K/NgIC65UmcB3qLg4n7D4zkXqh9Ftg2iuph5ujuUrzE1/HL7Rwf1sqPkeF/Pf38lr5vVNfJ6nDjmj/N/76jIYyoUb6V0zUcIQZ/OvuEfr119r2sHgj4aWFjygTw4EhDGO1ev1MyvaFmULxscT9nj4Xth8rtJK0vyftown89Lrte+joOgY6H87tzB/N/ba+SzoeS842SY1/L/P1kjn7J1to74GCHo09k3+CM5tcyVdiDoo0dlS4Iszzvz0QCwyithsvFecUzaT4kAZVJlkxmabv/zY0Eer+THHu+EremobooWWY535+J4x/g4ue4uJ4dC8d3NZXkw/Z9Qb0/ij0uu30YfIwR9OvsSqd2BHmsHgj5m1peheGLDujwwuNIgr6LxfM9DeoLBqLLJBl2t4VS2sPDVBnmsCcV75w5n0Ha1HVnZo9R4DnEnlZs1A7Wo6JH7N/mX8eM8iKzjVsm5g6BPZ9/ke2O2b72mHTBr/VzQIGLwFe/+xNmzSxvkdS20H6Q7P5TvTftuR+d6viT/Mw3yOFjw/riw9YMwmFSxsKNjLVvi4HgeDK5tEDwWjecb7iiyv2Y+y0K9RaJB0KezH1pScTwHtANBHzNnXaIjj//d0yCvssG6dcd7ld2FexS6m85ftpdtk/Msmr16I//vex3WTdGM6t/D4FF0k4HPRcvxxHqKj3W/b5DPvlBvkWgQ9Onsh/ZWHM9K7UDQx8w5VBIQxMkClxrmVTZYt+54r7Ltybpa9Hd5KF8janHNPMoeucafPQj1H7fWUbbEQdMJLUcT572+QT4XS/JZ4mOEoE9nX+Js4ljuaQeCPmZW2V6IcTZr0zXmvgjtx3stSzTOrR2d68HQbM/bItsSx3mow3p5KZQvcdB0Qsu1MPkj7RCKZ2Xf9BFC0KezT3iQOJbT2oGgj5kT7xY9K2kQJ1vkdy+0H+9V9ghguDxJF8runDXZSaJs9moMiLpcUf7N0M3+xWWP3OPPVjXIZ2OH7QQEfS/GMa0Jc3frNe2AWafsrlUMBJc2zGttSV77ar7/y5L3X+roXFeX5P+gYT63Zyj4KbseTe8mlj1ybzpj7sOQXiQaBH06+3H7Q/dbr8U1R+NWoDfymwLxqVQc9x1XYDgYuh1iox0wp5TdtfqiRV6HwmTjva6Efhf9PRUmnxW8PPEBWt1x3fwSih+5L2iYz+clx/taw3yKHhF3eRcWBH1z75guJo7ju4Z5bQ7prdyG6Xb+Xa0dCPoYU7Z2UpuFdovGBv6nwft/D/3d/l+Y/yVYtPZfk6DlnTAz+0ZuKinnyxZ5FS0i3dUj4ks+Qgj6dPYJj8LkW68tCuVPPlKB35R2IOhjWtnEiTst8iobG9hkkeKysYXrOzjXf5bkva2jv1q7XmfqeOhmQsva0M0+l2WPiA/6GCHo09mX2BAm33ot3t170DDg+398P2kH/O3tC91tfL0jTD7eq2ym6qR77cbb/EULEzeduTpV8ldrDFYXdlw3NwvK+bVFPodLrunahvmUPSJe5WOEoE9nX+L9xDE8qfH+uErB05YBX0zfageCPqaV3bVa1yKvL0P98V4xQIpjCV8a+/mTnhpm0fZjdwvKr1K2O8aVjuulbNzg5y3yKhqHd6tFPkWPiMvW14oTgD4LzccegqBvbh3TldB+67UjY6//OQ8ih8uILcr/cE+d5yPtQNDHtKIxdP9tkU+8E/e4wYf667zs8VXYb/XQMN8qyC/uZrGmRV5lj1zf7rheynYl2daiXorunjbdF3hFqL++VpyJ90MY3JVc5iOGoO+FPaayRezrDIkZH45zquSP9AUV5/lMOxD0MVA2UaDNsiNvhPrjKU6E8mVcLoRuH++uC399HBvvJm5pmd+NULzkwKKO6+ZyyV+sTQcll43De7VhPv8I9betG+5rvMtHDEHfC93Zb6s4hrLVDo6FP699unWCc32sHQj6GDjaUUAQnSvJ6+WS4KFsseayxZnbBGnxEeO9gi+AbS2v16KSY7vacb2UTYg53yKvLzr6Ejwf6o0LPJn//GMfLwR9L3xnfyI033pt/9hrqsYMT1Wc5w3tQNDHwL9D++3Sxv1co0EN7wbGmcELEwHPr2Hyx5FxXcDxR8Ux380TXK+ygLTr2WFld03bLFtTNA7vYot87pYc0+idx+HjmH/5aCHo09mH8n3UyybR7Qx/HndcZ3OAVRXneU47EPQxGAdRNNbrbMv8ysZtxNvycYzX8K7i76F61mjReLaHof7uICvzwHL0/ddD8z2Ex5VtGL6i47opujv3LDRftb5s66N3WhxT2azqZfmX7nBCUJxxvMjHC0HfC9/Zp/YNL/ojNj4VGg7F+W+D7/s9Fee5XzsQ9FE+1qvtIsi/12hc8Qtge838isa0xb8aF1e8b18eII6WGSdfdLFAZ9HuGDd7qJuiu6ZtHiGXTQZZ2SKvOksm3A7Nt+0DQd/cPKbdFX3B6NOe+L0+HIpzPzSbAPZ5xXlu1A4EfRRPc493k9ousXGxRuN6s0F+8Ti+LsgjBkTvhT+P81iV/zV3syBQWtfR9SpbYPREx/XySujuEXLR9bvf8rj+U1G3MSBf4mOFoE9nn/ssUfYPY6+9GqaHFzXdyvJumGwdQO2AF8K9gsqfZCzWhlD+iDd+kNtOnojB3C+h/kKc8RjO9/DX3Qcl5W3uuJyyyTVN785NheI1D9uObzmc+Iu9qzupIOibO8d0J1H28ZHXfTjyXdJ0t6HlFed4STsQ9NGfV/M7Pk/yFO8Oxan3iyfMNwYUcXLDl/lfiHHcx9M8xcfKccX1OA4uju2Yrxp6E2fmPsyve/zrOq6bZTcO0NmPW1ZR9nCXps1hetzfuy3KeaeinMPagaAPAHT2/dkb0o9c4x/ycUzf8InTVy3LqRpWtF47EPQBgM6+P+dD9SPX4bjyGPi1nfH/MFHOL9qBoA8AdPb9So3DjpPShjt1xEe7bcdFb6w4v7PagaAPAHT2/VlbUW7c/vOnMPnqBx9UlLNbOxD0AYDOvj8HEmXGJaOGS7nEBZjnTVDOtyG9isN87UDQBwA6+/5cSpQ5uozLpgnKKNufvK/90LUDAEBnP+ZxjbLPTFjGjor8D2oHgj4A0Nn3d0ybapQb11addPeeTyrKWKEdCPoAQGff3zEdqVHukQ7KuZXI/7p2IOgDAJ19v8f0bUWZcSmXBROWsWQGgkrtAADQ2ZeomlzRVUC2t6KMNdqBoA8AdPb9HdP2ivLi9muLOijnXKKMW9qBoA8AdPb9HtPJivJOd1ROareP49qBoA8AdPb9HtP1ivI2dlDGulC924d2IOgDAJ19T8e0MAz20S0r63ZH5RxKlPGrdiDoAwCdfb/HtKeirKMdlXM5UcZ57UDQBwA6+36P6XRFWWs7KGMqpGcH79MOBH0AoLPv95juhv5n1G4Jk+3CEQPTzdqBoA8AdPbtLK8op6sZtccSZTyoeO9wp5Dr2oGgDwB09u28FWZmRu21RBkXEu/bmb/maejmMbN2AACCvheys78Y+p9RWzWe792S972cpUf5aw5qB4I+ANDZt5daLPlcR2VsrTiXrQXviY+dfwrVdwK1AwBAZ1+harHkvR2V82FFOfPHXr84Szfz390Jg3UEtQNBHwDo7FtKLZb8PA++unCp4lymRl67JEzvDvIwS6u1A0EfAOjs+wvGupwpe7/iXN7OXxcf8/4YpidubNEOBH0AoLOfTLy79iSR/8kOz+V5jfMZT29oB4I+ANDZT+7Vivy3d3gujxoEe3GW727tQNAHADr7bo7paEXgNdXhuZytGfDFJWK2aAeCPgDQ2Xd3TKnFkq90fC6r8oAudT7ns7RUOxD0AYDOfnZ39iuzdCZLv4XBJI3HWfo+SyfCYOkY7UDQBwA6e529dqAdAIDOHu0AANDZox0AADp7tAMA0Nnr7LUD7QAAdPY6e+1AOwAAnb3OXjvQDgBAZ6+z1w60AwDQ2evsXXPtAAB09mgHAIDOHu0AANDZox0AgM5eZ68daAcAoLPX2WsH2gEA6Ox19tqBdgAAOnudvXagHQCAjlVnrx1oBwCgs9fZawfaAQDo7NEOAACdPdoBAOjsdfbagXYAADp7x6QdOKbG/gf+uwEFOCqDaAAAAUV0RVh0TWF0aE1MADxtYXRoIHhtbG5zPSJodHRwOi8vd3d3LnczLm9yZy8xOTk4L01hdGgvTWF0aE1MIj48bXN0eWxlIG1hdGhzaXplPSIxNnB4Ij48bXN1Yj48bWk+dzwvbWk+PG1yb3c+PG1pPm48L21pPjxtaT5vPC9taT48bWk+cjwvbWk+PG1pPm08L21pPjwvbXJvdz48L21zdWI+PG1vPiYjeEEwOzwvbW8+PG1vPj08L21vPjxtbz4mI3gyMDA5OzwvbW8+PG1mcmFjPjxtaT5oPC9taT48bWZlbmNlZCBjbG9zZT0ifCIgb3Blbj0ifCI+PG1mZW5jZWQgY2xvc2U9InwiIG9wZW49InwiPjxtaT5oPC9taT48L21mZW5jZWQ+PC9tZmVuY2VkPjwvbWZyYWM+PC9tc3R5bGU+PC9tYXRoPguyiuwAAAAASUVORK5CYII=\&quot;,\&quot;slideId\&quot;:263,\&quot;accessibleText\&quot;:\&quot;w subscript n o r m end subscript space equals thin space fraction numerator h over denominator open vertical bar open vertical bar h close vertical bar close vertical bar end fraction\&quot;,\&quot;imageHeight\&quot;:25.405405405405407},{\&quot;mathml\&quot;:\&quot;&lt;math style=\\\&quot;font-family:stix;font-size:16px;\\\&quot; xmlns=\\\&quot;http://www.w3.org/1998/Math/MathML\\\&quot;&gt;&lt;mstyle mathsize=\\\&quot;16px\\\&quot;&gt;&lt;msub&gt;&lt;mi&gt;w&lt;/mi&gt;&lt;mrow&gt;&lt;mi&gt;n&lt;/mi&gt;&lt;mi&gt;o&lt;/mi&gt;&lt;mi&gt;r&lt;/mi&gt;&lt;mi&gt;m&lt;/mi&gt;&lt;/mrow&gt;&lt;/msub&gt;&lt;mo&gt;&amp;#xA0;&lt;/mo&gt;&lt;mo&gt;=&lt;/mo&gt;&lt;mo&gt;&amp;#x2009;&lt;/mo&gt;&lt;mfrac&gt;&lt;msup&gt;&lt;mi&gt;h&lt;/mi&gt;&lt;mi&gt;H&lt;/mi&gt;&lt;/msup&gt;&lt;mfenced open=\\\&quot;|\\\&quot; close=\\\&quot;|\\\&quot;&gt;&lt;mfenced open=\\\&quot;|\\\&quot; close=\\\&quot;|\\\&quot;&gt;&lt;mi&gt;h&lt;/mi&gt;&lt;/mfenced&gt;&lt;/mfenced&gt;&lt;/mfrac&gt;&lt;/mstyle&gt;&lt;/math&gt;\&quot;,\&quot;base64Image\&quot;:\&quot;iVBORw0KGgoAAAANSUhEUgAAAn0AAAD0CAYAAADuU5D0AAAACXBIWXMAAA7EAAAOxAGVKw4bAAAABGJhU0UAAACVQEH1VQAAHz9JREFUeNrt3Q/EVecfAPDHK5lJJEmSmCQzE0lmMpEkmcRkZmZGkpnMyGQmicnMzMRkkiQmk0nGZGYmMUkyGUlmJiOTJInf7zzuud67u3Oe8+eec7fePh8ev9/e7n2ec97z3Pt83+dvCAAA/7QxS//rOC2uUe7djso67RECAFRbnaWvsvRzlh5MEHw9ytKlPK8FNcr9MkvfTVjmtSzt8wgBAJpbm6VPGwRel7P0SpbmtSxvJkubsvRTzfJ+y9LeLC3yqAAAJne0RgB2pMPyYtB4paK8X7O0xKMBAOjO6xUB2Ff/QqC5xWMBAOjWOyE9f29lD2UeD+lePgAAOnYyEYBd6KnMHxNlHvJIAAC690siAOtjxWxc8fsoUeYLHgkAQLeWhPTcujU9lLkrUd49jwQA+K9YPIfuJRWA3eypzNPBBswAwH/M/CxtC4NhzhiQ/JYHJ+/OkftLBWBHeyrzr0SZr6tyAEDfwd2LYbD58OEw2KbkViI42T5H7vt24h539FDeiyE9nLxcVQQAuvR2lk6FwfFgTc+GfRjan0rxX7LuX7jHQ4kyr6qWAEDXzoX258BemCO/gwOJezzfU5mXE2V+oloCAH2KZ8LGc2jjUWMPawR9++fIfX8fprtVy7LgFA4A4D9iZ42gb/0cuM+nQ3qvvD62atkd0sPJM6ofADBNqYDvzhMQ3N7oqcyziTK/Ue0AgGmaXxH0zZV95I6F6W7VEheFpIbO96h6AMA0ba4I+t6YI/f5W5juVi3bKn6vq1U9AGCa3gtzfx+5NWH6W7V8FqY/nAwAUCo17+z6HLnHdxL3eK6nMm+E6Z/8AQBQKK4efZAITj6bI/f5TWi/R2EfaYeqBwBM08YnIDipWlAx7TRXTjcBAB4jHyaCk7in3fw5cI9bw3+rl+871Q4AmLYfEsHJ93PkHj9N3OOnPZS3IKQ3gX5PtQMApmleRXDywRy5z+uJe9zWQ3lVJ5w8p+oBANO0oyI4eWEO3OPyMP25dalNoG+rdgDAtKWGPe/NkXt8K0x/bl1qq5YTqh0AMG1Xwtw/eu1M4h7391De6pDuPd2p2gEA07S4IjjZPQfuMe5BeC9xj+t7KHN3SK+GXqjqAQDTtKsi6FsxB+7xpcT93empzFTP4o+qHQAwbcfD3D8X9nCY7vB17Fm8nyjzQ9UOAJi2W2Hunwv7c+Ie3+yhvKrTTV5Q7QCAaVoV5v7Ra0vC9IevDybKu6vaAQDTltrGpO3Ra2uz9EmWLoXBEOeDPNA5n6U9YTD0OU2pOYu/9lTmT2Hur4YGAB4jpxPByQ8N89oQ0ke5DdPVLC37j9xjH8PXVUevvabaAQDTdjdMfvRa3HrkyxrB3njgN60evz/DdIevq45eW6baAQDTtDZMvtgg9u7dahjwDdOeKdzj+pAevn6qhzJTAfAV1Q4AmLZ3E8HJ/Rrvj8OUD1oGfDF9O4V7PBC6G76u62aizI9UOwBg2s6F9osN9o+9/vc8iFye/3sc8j1WEfRNYxXr94nyD/ZQXtXRa5tVOwBgmuJ8uoeh3dFrH4699kiWni543VMVAdDDnu8xXlNqQcVLPZS5N6R7T2dUPQBgmjZXBGTPlLzvg5HXxAUSmyrKSZVxr+d73PkvBGBfJ8r8WrUDAKbtUGh+9NpbY69ZWVHGTEXQd6nnezwx5QBsXkj3nu5V7QCAafsxEZwcK3j9tvD3FahLapSxsiLoO9Hj/cVNpe+F6e7P92bF/W5X7QCAaaqa6za+d91zYXY/v19qBnxR1X51b/V4j/sqyu466IvzF29UlLlN1QMApmlHSO9dt2DktYtGgpm4FcnSBuV8XhEErevp/uJ5wnfC9IaWYxB9LlRvUXNY1QMApumzRGDy09hrz4fZRRvPNCznephsH8Cm4py62Ht4O9TfJ3BLaL+gI25LsztU9/CNprhx80vBKl4AYAquhXp7170fZnv/NjUsY1lF8HOmw/uJgd6FkF5EUbV1TOz5e69GWfEEkq/y3+Gj0H5j6ljm5TDYD3GVKgkAdG1pRTDy0khwMwxq2qw6rVrUsK/De6raBLpuOlejrF0dlTWaNqqWAEDXUkHLcO+6OKdvOGT5VctyTlcEOs96FAAA/TkZqodchz1nMfBb2LKc1EKKPzwGAIB+/ZEIxvaE2ZM64tDuhpZlrAvpXr7jHgMAQH9WVwRj67P0W/7/D01QznsV5ezwKAAA+rM7EYjFPfiGW7nEDZjnTVDOtyG9anW+RwEA0J8ziWBsdBuX9ROUUXX+7HmPAQCgX6mzaFPn7jaxtSL/PR4DAEB/1tcI+P7K0uIJy/mkoozlHgUAQH/21wj69ndQzpVE/hc9BgCAfn1bEfDFrVyemrCMxVMIKgEAKFG1uKKrgKzqiDJnzAIA9GhLRTAWj19b2EE5JxJlXPEYAAD6dbgi6DvaUTmp0z4OegwAAP26WBH0reugjDWh+rQPAAB6siAMztEtC8audlTO24kybnsMAAD92hnSPXAHOirnbKKMkx4DAEC/jlYEfas7KGMmpFcHv+oxAAD063rof0XtxjDZKRwxMN3gUQEAtLOsIhjrakXtB4kyblW8d3hSiNM6AABaei1MZ0XthUQZpxLv25a/5kHoZpgZAOCJdDr0v6K2aj7f3pL3PZelu/lr9nhUAADtpTZLPtFRGZtCujdxU8F74rDzb6G6JxAAgApVmyXv6qic9yvKmT/2+kVZupz/27Uw2EcQAICWUpslP8qDry6cqQj6ZkZeuzjMng5yJ0vPeEwAAP0FY12ulL1ZEfS9kb8uDvP+GmYXbmz0iAAAJhN71+4nArHDHZb1qCLoK0ove0QAAJN7oSLo2tJhWXcbBHtxle8OjwcAoBsHKgKvmQ7LOl4z4ItbxBjSBQDoUGqz5HMdl7UyD+hSAd/JLC3xWAAAHm8rsnQsS3+GwSKNe1n6MUuHwmDrGAAAAAAAAAAAAAAAAAAAAAAAAAAAAAAAAAAAAAAAAAAAAAAAAAAAAAAAAAAAAAAAAAAAAAAAAAAAAAAAAAAAAACgd89maXeWvs7SvSzdzNJTPZa3I0s3srS6g7zey9KvWXqYpb+ydCK/HwCAJ9a8LL2YpV1Z+mQkyPtfQdrZ0zUsydKdvIztE+b1Vcm1xwDwFY8bAHiSbM7S2ZFAq276oqfrOTVSxq4J8llbcf0PQjc9iQAAj4WtYdCjN0znQ3nv3mi61NO1jJbxzgR5batxD8c8fgDgSTaTpY8rAqaH+eu68nQYzBXsqjdxUZYeVdzD7x41AEAIlyuCprUdlnWkIP9TE+Z5LFQP8QL92RyaTRt5nNPXHjfwOHur4ktuV0flPB+Ke+W+mTDfBRWB632PGAR9gj6AEJZWfMkd6aicssDsagd5L0nkf9EjBkGfoA9g4NfEl9zpDvJ/N5H/3Y7uIc7vu1GQ/2ceLwj6BH0AA6cSX3KT9sQtzwO7svwf9dz4bPF4QdAn6AMYeCf0txDibI0v0qc7uo+ZsXz/DN2uPgYEfQCPtar97pa0zPeVMNublxpC3thT0PeRRwuCPkEfwKwlFV90W1vkGVfV/p6/P+4HeCaR//aO7mP0hI4YaK70aAH+5n+SJD1WqRcPQrfbthzN3/tHlhZm6Xjof1uYfaG7/f8ABH2SJM3JoO9KosCDDfNaP/Le3fnPDibyf6eje7g80su3xnc7gKBPkgR9//R1osATDfKJ8+qu5e+7MvLz1xP5f9HB9b/YcX4Agj5JkuZk0Jc6zuxsg3wOjLxv/cjPdyTy72Io9kKe170sLfO9DiDokyRBX7G3EwXerJnHM2F2buDJsX/bksh/0qPYRlcfH/CdDiDokyRBX7ldYfK9+r5L9LaljnubZAPo+WH2JI7rWZrnOx0AoNzWikhzfsX7R+fs7S/495nQz1FsowtEnL4BAFBheUXQ92zivYvD4PSL+Lq4CXNZb9v90O1RbM/l72262AQA4Ik1L7TfoHl0D76XE6+7Gbo7ii32HF7N33s7DzwBAKjhfiIoe6XkPZtGXnO+Iv9vQndHsX008t4dHh0AQH2/JYKyNwpeP7qIIg6zrqrI/6vQzVFsL42876THBgDQzPlEUPZpwetHF1EcqZH/l2Hyo9jiOcF/5O+JQepCjw0AoJkziaDs+Nhr4zFnw0UUMQhbUCP/98LkR7GNDhG/5JHBv25zeHL2y/ra4wbmipOJL7uvxl77U0gP/RZ5LUx2FNu7I68/7HGBoE/QB9DOF6HeqRl7Rn7+c4P8Xw7tj2KLZ+sOexYvelQg6BP0AbT3fuLLbhjcxZM2/hr5+boG+b8U2h3FNjqP706WVnhUIOgT9AG090biy+5O/prRFbjHG+a/ILQ7iu1CqLcPICDoE/QB1PBq4ssunqe7feS/455+yxvm3+YotkMhvYIYEPQJ+gAa2pn4sovz6Ub38TvYsox7of5RbKNB5qVQfrwbIOgT9AE0sL3mF1889mxByzKuhnpHscWNnu+MlLfc4wEA6MbWmkHfvgnKqHMU29NjweFmjwYAoDubagR8N8Ngbl5bp0L1UWynR372vscCANCtpTWCvtcmLCO1F2A8im3fyH+f8UgAALq3oCLgu9pBGbsT+Y/28F0P7ecNAgCQML8i6NveQRm7QnVvYtz8eZXHAQDQn7JArKujz+qsEN7qMQAA9OthSSD2Qkf5r60I+CzcAHjyOhaGyTWpB+rBFBVtnny2w/yfSvxCT/kcAGjsXZN64Jqm487YTcaev67n1z0q+GVezgNCADT2Gnv1wDVNwfiJGQd7KOOv8M8TPpy4AaCxd03qgXowRaMnZvwa+ul9uzhSxoPQ3XxBADT2Gnv1QD2o6USYHdbd0FMZX438El9W9wE09hp79UA9mL64pUocfn2lxzLeDIMhXQEfgMZeY68eqAcAoLHX2KsH6gEAaOw19ovVA/UAADT2c6uxj8elbsvSvjA4r/63/BrfVQ8EfQCgsX/8rikGdy+Gwfz6w2GwAPJW4hq3qweCPgDQ2P/3r+ntMDiV6rss3a1xTeOHKMxTDwR9AKCx/+9f07mGgd5ouqAeCPoAQGP/+F3TTJbWZulIGPTiVV3ffvVA0Mf0xTOKd2bp4yx9Gwbd9FWWZumDLP2Upfv5BzyehHIoSwumcM3r8vLPhMF8keE1xP+9lqWTWdqRfwl1/aUWN//eEwZDGjfCYP5KSpy4fD0MTnH5IUvP1SxrWX4PcV7M12GwR+S8Gte3O0vnw2CoJf5O4oTpz/Nn1kSca3N6JJ/beT6LfWQQ9GnsK+yscX3r1QNBH/16Ngwm2B7NA7z7BRXkQEVQ8UHJ+4bpWk+BXzxa750s/RLqDx/cyr982lqRv/+zLP1Y8Nfrg0RguTJLlwuu6c/wzzObV+blHMkDvHsF76sKxuPKuJuJ38XvNQO/GNReSeQTf/8LfZQQ9GnsJ7i+O+qBoI9+vBYGcyce1AyUni3JJwYql2rm8VHH9xBPQ/ljLNj6Ig905uevif+7qyRg+bRBWbF37UwenFXd5zclecRzmW8n3vdJlp4Pgx65+zV/p+8lrvnTmnl8XnHvH9bM55CPFYI+jX3C/IprO60eCProx1tZOpv3FN2rqBw3SvJ4bizo+l/LfJramKWrY3nHLQCWJd4zLw/Gxq/pSM0y49BtPMs59oYeC4Mh7CZzUjbV+D1fy4O+E3mKX4DXK95TNCz8dB441n0utxO/s7MN8vnVxwpBn8Y+YXPFtb2hHgj6mI4YlJQtrS/qEYvByZ8jjf2bebARA4XPQvlS/Ek8lQdd4/nurfn+RaG4p25by+s5WnKfL4y97oVQb9uCsqGNTxoEa/F39EP+74/CYO5fnJ8Zh5sPNXgu8S/yb0deE4PQtfm/7e7p+YLGfm439u9VXNty9UDQx/R8VVI5No29bmWYHab8IswOpQ4tKMnn/gTXFr8MioZodzTMpyjwadtD9UqNe1w1EmjGhSQvh8E8wKLfz7mScsomP58Ye93MSKAW7+nZgn8vyuduQZlnRwLLzTW/UO77CCHo09gnpEYOrqsHgj7+/Q/k3fD3RQlLwuzCgLKjcsqCi7bB1fOheC7cay3y2lQzsK3j1YJ8zoz8+6L8nsfn3j0Tinv+Xi4pZ2/JNe8ae93x/Off52WPK5tPMz4H8cjIl/CKBs/3io8Qgj6NfaJdSM0h/0w9EPQx3Q9kUSBycuw1P4TqsxGXlFSyUy2uKw4p3inI6+OW9/lUybUdbZHXRwX57CsIoovmDW4f+X3HuX5vJ8o5WVDOo7HAbl/+8/Phnz2vQ9tK7v2DgkD2Wv4ci2zo8HcIgr4no7HfWHFdO9QDQR/Ts6HGB3G4GvSTiry2l+S1t+E1jQ4jj6ZLPXwY2uT5Q0E+6/J/eyfM9rqVifMfF4bqfQOLhrUvFnyZ/pQHtWUOhHQv5+o8EI09ualtXN6Zg1/aoLHvV2oXgEeJP1bVA0EfU/pAPhz5IA7nr52rkVfZZN01Da4nLgop2nsvDg+s6uHDcLdhHvPyL6qiPFbn1xl7KCedmFxUzuj2KLE3Lq6gjkOxiyryOhOK5+HN5M/5Sn7NVc/pbJgb52WCxn56fkhc0/fqgaCP6SpaXDAM8FbkwUDccqXOBrxFwcXNhtdzIlQPRbYNorpYebojlO8xNfxye72D57K15Hpfyv/9XP5snqmR173ENX+c//fWijxmQvFRShd8hBD0aewb/vHa1fe6eiDoo4EFJR/IPSMBYey5er5mfkXbonzZ4HrKhodvhMl7k1aU5P2gYT6fl/y+Xu04CPoglPfO7cn/e0uNfNaW3HdcDPNi/v8P18inbJ+t/T5GCPo09g3+SE5tc6UeCProUdmWIMvyxnw0AKzyfJhsvleck/ZbIkCZVNlihqbH//xakMfz+bXHnrBVHT2bok2WY+9cnO8Yh5PrnnLydiju3VyaB9M/h3pnEn9c8vtb52OEoE9jXyJ1OtA99UDQx3R9GYoXNqzJA4NzDfIqms/3KKQXGIwqW2zQ1R5OZRsLn2+Qx6pQfHbucAVtV8eRlQ2lxnuIJ6lcrhmoRUVD7t/kX8b38iCyjisl9w6CPo19k++Nx/3oNfWAx9bvBRUiBl+x9yeunl3SIK8Lof0k3fmh/GzavR3d68mS/I81yGNPwfvjxta3wmBRxYKOrrVsi4ODeTC4ukHwWDSfb3iiyFs181ka6m0SDYI+jf3Q4orr2a0eCPqYnjWJhjz+784GeZVN1q0736usF+5u6G45f9lZtk3us2j16qX8f9/p8NkUraj+KwyGoptMfC7ajic+pzis+2ODfF4N9TaJBkGfxn5oV8X1rFAPBH1Mz9slAUFcLHCmYV5lk3XrzvcqO56sq01/l4XyPaIW1cyjbMg1/uxWqD/cWkfZFgdNF7QcSNz3sw3yOV2Sz2IfIwR9GvsSxxPXckM9EPQxXWVnIcbVrE33mPsitJ/vtTRROTd1dK97QrMzb4tsTlzn2x0+l6dD+RYHTRe0XAiTD2mHULwq+7KPEII+jX3CrcS1HFUPBH1MT+wtelhSIQ63yO9GaD/fq2wIYLg9SRfKes6anCRRtno1BkRd7ij/Sujm/OKyIff4s5UN8lnXYT0BQd+TcU2rwtw9ek094LFT1msVA8ElDfNaXZLXqzXf/2XJ+890dK/PlOR/q2E+V6cU/JT9Ppr2JpYNuTddMfd+SG8SDYI+jf24t0L3R6/FPUfjUaCX8k6BOCoV533HHRj2hG6n2KgHzCllvVZftMjr7TDZfK9zod9Nf4+EyVcFL0t8gJ7p+Nn8EYqH3J9qmM/nJdf7YsN8ioaIu+yFBUHf3Lum04nr+KFhXhtC+ii3Ybqaf1erB4I+xpTtndRmo92iuYE/N3j/X6G/7v8F+V+CRXv/NQla3gzTOTdyfUk5X7bIq2gT6a6GiM/4CCHo09gn3A2TH722MJSPfKQCvxn1QNDHrLKFE9da5FU2N7DJJsVlcwuf7eBePyzJe3NHf7V2vc/UwdDNgpbVoZtzLsuGiPf4GCHo09iXWBsmP3ot9u7dahjw/RvfT+oB/3mvhu4Ovt4aJp/vVbZSddKzdmM3f9HGxE1Xrs6U/NUag9UFHT+bywXl3G6Rz76S3+nqhvmUDRGv9DFC0KexL/Fu4hru13h/3KXgQcuAL6Zv1QNBH7PKeq3WtMjry1B/vlcMkOJcwqfHfn6/p4pZdPzY9YLyq5SdjnGu4+dSNm/w8xZ5Fc3Du9Iin6Ih4rL9teICoM9C87mHIOibW9d0LrQ/em3/2Ot/z4PI4TZiC/M/3FP3eVc9EPQxq2gO3S8t8ok9cfcafKi/zsse34X9Sg8V87WC/OJpFqta5FU25PpGx8+l7FSSzS2eS1HvadNzgZeH+vtrxZV4P4VBr+RSHzEEfU/sNZVtYl9nSsz4dJwjJX+kP1Vxnw/VA0EfA2ULBdpsO/JyqD+f4lAo38blVOh2eHdN+OdwbOxN3Ngyv0uheMuBhR0/m7Mlf7E2nZRcNg/vhYb5vB7qH1s3PNd4u48Ygr4nurHfXHENZbsdfBD+vvfppgnu9Z56IOhj4EBHAUF0oiSv50qCh7LNmss2Z24TpMUhxhsFXwCbW/6+FpZc2/mOn0vZgpiTLfL6oqMvwZOh3rzAw/nPP/bxQtD3xDf2h0Lzo9feGntN1ZzhmYr7vKQeCPoY+D60Py5t3O81KtSwNzCuDF6QCHhuh8mHI+O+gONDxTHfDRP8vsoC0q5Xh5X1mrbZtqZoHt7pFvlcL7mm0Z7H4XDMdz5aCPo09qH8HPWyRXTbwt/nHdc5HGBlxX2eUA8EfQzmQRTN9TreMr+yeRuxWz7O8Rr2Kv4VqleNFs1nuxPqnw6yIg8sR99/MTQ/Q3hc2YHhyzt+NkW9cw9D813ry44+erPFNZWtql6af+kOFwTFFccLfbwQ9D3xjX3q3PCiP2LjqNBwKs4vDb7vd1bc51vqgaCP8rlebTdB/qtG5YpfAFtq5lc0py3+1bio4n2v5gHiaJlx8UUXG3QWnY5xuYdnU9Rr2mYIuWwxyIoWedXZMuFqaH5sHwj65uY17ahoC0ZHe+L3+nAqzs3QbAHY5xX3uU49EPRRvMw99ia13WLjdI3K9UqD/OJ1fF2QRwyI3gl/n+exMv9r7nJBoLSmo99X2Qajhzp+Ls+H7oaQi35/N1te188VzzYG5It9rBD0aexznyXK/mnstefD7PSipkdZXg+T7QOoHvBEuFHw8CeZi7U2lA/xxg9y28UTMZj7I9TfiDNew8ke/rp7r6S8DR2XU7a4pmnv3Ewo3vOw7fyWfYm/2LvqSQVB39y5pmuJsg+OvO79ke+SpqcNLau4xzPqgaCP/ryQ9/jcz1PsHYpL7xdNmG8MKOLihi/zvxDjvI8HeYrDynHH9TgPLs7tmO8x9CauzL2T/97jX9dx3yyncYDGftzSirKHpzRtCLPz/va2KOfNinL2qQeCPgDQ2PdnV0gPucY/5OOcvuGI01cty6maVvSseiDoAwCNfX9Ohuoh1+G88hj4tV3xfydRzh/qgaAPADT2/UrNw46L0oYndcSh3bbzotdV3N9x9UDQBwAa+/6srig3Hv/5W5h894P3KsrZoR4I+gBAY9+f3Yky45ZRw61c4gbM8yYo59uQ3sVhvnog6AMAjX1/ziTKHN3GZf0EZZSdT97XeejqAQCgsR9zr0bZxyYsY2tF/nvUA0EfAGjs+7um9TXKjXurTnp6zycVZSxXDwR9AKCx7++a9tcod38H5VxJ5H9RPRD0AYDGvt9r+raizLiVy1MTlrF4CkGlegAAaOxLVC2u6Cog21VRxir1QNAHABr7/q5pS0V58fi1hR2UcyJRxhX1QNAHABr7fq/pcEV5RzsqJ3Xax0H1QNAHABr7fq/pYkV56zooY02oPu1DPRD0AYDGvqdrWhAG5+iWlXW1o3LeTpRxWz0Q9AGAxr7fa9pZUdaBjso5myjjpHog6AMAjX2/13S0oqzVHZQxE9Krg19VDwR9AKCx7/earof+V9RuDJOdwhED0w3qgaAPADT27SyrKKerFbUfJMq4VfHe4UkhF9UDQR8AaOzbeS1MZ0XthUQZpxLv25a/5kHoZphZPQAAQd8T2difDv2vqK2az7e35H3PZelu/po96oGgDwA09u2lNks+0VEZmyruZVPBe+Kw82+huidQPQAANPYVqjZL3tVROe9XlDN/7PWLsnQ5/7drYbCPoHog6AMAjX1Lqc2SH+XBVxfOVNzLzMhrF4fZ00HuZOkZ9UDQBwAa+/6CsS5Xyt6suJc38tfFYd5fw+zCjY3qgaAPADT2k4m9a/cT+R/u8F4e1bif8fSyeiDoAwCN/eReqMh/S4f3crdBsBdX+e5QDwR9AKCx7+aaDlQEXjMd3svxmgFf3CJmo3og6AMAjX1315TaLPlcx/eyMg/oUvdzMktL1ANBHwBo7B/vxn5Flo5l6c8wWKRxL0s/ZulQGGwdox4I+gBAY6+xVw/UAwDQ2KMeAAAae9QDAEBjj3oAABp7jb16oB4AgMZeY68eqAcAoLHX2KsH6gEAaOw19uqBegAAGnuNvd+5egAAGnvUAwBAY496AABo7FEPAEBjr7FXD9QDANDYa+zVA/UAADT2Gnv1QD0AAI29xl49UA8AQMOqsVcP1AMA0Nhr7NUD9QAANPaoBwCAxh71AAA09hp79UA9AACNvWtSD1xTY/8H/dGC23MlczoAAAFcdEVYdE1hdGhNTAA8bWF0aCB4bWxucz0iaHR0cDovL3d3dy53My5vcmcvMTk5OC9NYXRoL01hdGhNTCI+PG1zdHlsZSBtYXRoc2l6ZT0iMTZweCI+PG1zdWI+PG1pPnc8L21pPjxtcm93PjxtaT5uPC9taT48bWk+bzwvbWk+PG1pPnI8L21pPjxtaT5tPC9taT48L21yb3c+PC9tc3ViPjxtbz4mI3hBMDs8L21vPjxtbz49PC9tbz48bW8+JiN4MjAwOTs8L21vPjxtZnJhYz48bXN1cD48bWk+aDwvbWk+PG1pPkg8L21pPjwvbXN1cD48bWZlbmNlZCBjbG9zZT0ifCIgb3Blbj0ifCI+PG1mZW5jZWQgY2xvc2U9InwiIG9wZW49InwiPjxtaT5oPC9taT48L21mZW5jZWQ+PC9tZmVuY2VkPjwvbWZyYWM+PC9tc3R5bGU+PC9tYXRoPm13wXoAAAAASUVORK5CYII=\&quot;,\&quot;slideId\&quot;:263,\&quot;accessibleText\&quot;:\&quot;w subscript n o r m end subscript space equals thin space fraction numerator h to the power of H over denominator open vertical bar open vertical bar h close vertical bar close vertical bar end fraction\&quot;,\&quot;imageHeight\&quot;:26.37837837837838},{\&quot;mathml\&quot;:\&quot;&lt;math style=\\\&quot;font-family:stix;font-size:16px;\\\&quot; xmlns=\\\&quot;http://www.w3.org/1998/Math/MathML\\\&quot;&gt;&lt;mstyle mathsize=\\\&quot;16px\\\&quot;&gt;&lt;msub&gt;&lt;mi&gt;w&lt;/mi&gt;&lt;mrow&gt;&lt;mi&gt;Z&lt;/mi&gt;&lt;mi&gt;F&lt;/mi&gt;&lt;/mrow&gt;&lt;/msub&gt;&lt;mo&gt;=&lt;/mo&gt;&lt;mfrac&gt;&lt;mrow&gt;&lt;mo&gt;&amp;#xA0;&lt;/mo&gt;&lt;msup&gt;&lt;mi&gt;h&lt;/mi&gt;&lt;mi&gt;H&lt;/mi&gt;&lt;/msup&gt;&lt;/mrow&gt;&lt;mfenced&gt;&lt;mrow&gt;&lt;msup&gt;&lt;mi&gt;h&lt;/mi&gt;&lt;mi&gt;H&lt;/mi&gt;&lt;/msup&gt;&lt;mo&gt;&amp;#xB7;&lt;/mo&gt;&lt;mi&gt;h&lt;/mi&gt;&lt;/mrow&gt;&lt;/mfenced&gt;&lt;/mfrac&gt;&lt;/mstyle&gt;&lt;/math&gt;\&quot;,\&quot;base64Image\&quot;:\&quot;iVBORw0KGgoAAAANSUhEUgAAAqgAAAEACAYAAAB/H4RCAAAACXBIWXMAAA7EAAAOxAGVKw4bAAAABGJhU0UAAACXrk+UeQAAIcVJREFUeNrt3Q+EVen/wPGPZCQjkpGRRDKSrEiSJJEkyRgyVpLEGFlJIisrSSQrWSsyMkYyJElGliQrSawkWYmMJEkkGUmG/Z3P9577m9Pt3s9z7rnnOff8eb94fL+7e+95znPOc8/5zDnP83lEAABAEW0Jyn8plyUx6v2cUl2TnEIAAIByGQjK9aD8E5SvHQSKs0F5HG6rN0a9V4Jyt8M6nwflKKcQAACg3NYF5WIbQeKToOwNyvyE9c0LyragPIxZ35ugHA7KYk4VAABAtVyKESyeT7E+DXCfOup7GZQ+Tg0AAEA17XcEi9e7EBTv4LQAAABU1xGxx5uu8FDnuNhPTwEAAFBhV41g8Z6nOh8YdZ7hlAAAAFTbv0aw6GPmvM78nzXq3MQpAQAAqK4+sceCrvZQ57BR3wynBAAAoH1LStQWK1ic9lTnpJCMHwAAILGeoOyS2qtuDZ7ehIHUsZK0zwoWL3mq85NR5366HAAAwFwgullqiejPSi210msjkNpdkna/N9o46KG+zWIPKVhGVwQAAFX1S1CuSW0JznbXiv8myVdTypP1XWjjGaPOZ3RLAABQZVOSfF34eyU5BieNNt7xVOcTo84LdEsAAIAaXSNe16XX5Ty/xQhQT5Sk3fcl2/RS/cLqUQAAAG0bihGgbihBOxeKnYvUR3qpEbGHFMyj+wEAADRnBacfKxCIv/JU5y2jztt0OwAAgOZ6HAFqWfJ0jkm26aV0wpU1fGKUrgcAANDcdkeAeqAk7Xwj2aaX2uU4rgN0PQAAgOaOS/nzdK6W7NNL/SHZDykAAAAoBWuc5IuStPGI0cYpT3W+kuxXrAIAACg8nUX+1Qik/ihJO29L8hywPsogXQ8AAKC5LRUIpFyTlbIuZVmVCwAAwItTRiClOUN7StDGnZKvp6d36XYAAACt/W0EUvdL0saLRhsveqivV+wFAY7T7QAAAJqb7wikfitJO18YbdzloT7Xylxr6XoAAADNDToCqU0laOMyyX4sqLUgwHu6HQAAQGvWq++ZkrTxkGQ/FtRKLzVBtwMAAGjtqZR/edMbRhtPeKhvQOyn0kN0OwAAgOaWOAKpkRK0UXO8zhht3OChzhGxsyIsousBAAA0N+wIUJeXoI1bjfZ99FSn9cT2Ad0OAACgtXEp/zrxZyXbIQz6xPaLUecpuh0AAEBrr6X868T/Y7TxoIf6XKtybaLbAQAANLdKyr+8aZ9kP4ThtFHfZ7odAABAa1bqpaTLm64LyoWgPJbaa+6vYVB2JyijUnv9nSVrjO1LT3U+lPJnRQAAAPBi0gik/m5zWxvFXi61Xp4FpT8nbfQxhMG1vOk+uh0AAEBrn6Xz5U01XdKVGIFpY5Ca1ZPUD5LtEAbX8qb9dDsAAIDm1knnE3n0qenrNoPTehnNoI0bxB7CsMBDnVaw/pRuBwAA0NoxI5D6EuP7+qr6a8LgVMtfGbTxpKQ3hCGuaaPOc3Q7AACA1qYk+USeEw2ffxsGvMvC/66v/cccAWoWs9nvG/Wf9lCfa3nT7XQ7AACA5nT85zdJtrzpqYbPng/KwiafW+AI1r55bqPukzVZaauHOg+L/VR6Hl0PAACgue2O4HFli+/9FvmMTj7a5qjHqmPGcxuHuhAs3jTqvEm3AwAAaO2MtL+86aGGz6xw1DHPEaA+9tzGiYyDxfliP5U+TLcDAABo7YERSI01+fwu+X4mel+MOlY4AtQJj+3TBQZmJNv8pwcd7d1NtwMAAGjONTazMTfoWpnLl/pvzOBUufKBHvLYxqOOutMOUHW87StHnbvoegAAAM0Nip0btDfy2cWRwEvTJy1to54/HQHbek/tWxWUj5Ld8AIN+KfEnVbrLF0PAACguT+MIOphw2fvyNyEqJVt1vNCOsuz2i4dA6pPZd9L/DysOyT5ZClNpTUi7ien0aJJ/LcKs/kBAAC+81zi5Qb9Veaeqm5rs45+R6B2I8X2aFB6T+wJSq50V/pE9XiMunTlrOvhMZyV5IsUaJ1PpJZvdhVdEgAAVNlSR+C0NRKI1QOwJLPPXROGjqbYJteCAHHLVIy6hlOqK1q20C0BAECVWQFWPTeojkGtv7a+nrCeSUdQtoZTAQAAAHVV3K/d608kNUhdlLAea5LSO04DAAAA6t4ZgeOozK0wpa/3NyasY73YT0/HOQ0AAABQA47AcUNQ3oT//0wH9Rx31DPIqQAAAIAaMYJGzXFaTz+lyfjnd1DPX2LPXu/hVAAAAEDdMALHaOqpDR3U4VqP/g6nAQAAAHXW2vT1MtZhHTsd2x/lNAAAAEBtiBGcfgrKkg7rueCoYxmnAgAAAOpEjAD1RAr1PDW2/4jTAAAAgLq/HMGppp9a0GEdSzIIgAEAAFACrolLaQWPrmVAWXMeAAAA/7PDETjqEqeLUqhnwqjjKacBAAAAdWcdAeqllOqxVqk6zWkAAABA3SNHgLo+hTpWi3uVKgAAAEB6gzJrBI7PUqrnF6OO95wGAAAA1A2J/WTzZEr13DLquMppAAAAQN0lR4A6kEId88TOEvAzpwEAAAB1L8T/zPot0tnqURpEb+RUAQAAlF+/I3BMa2b9b0Ydrx3fra9wxSpTAAAAFbBPsplZf8+o45rxvV3hZ75KOkMNAAAAkHOT4n9mvWv86eEW31sblM/hZ0Y5VQAAANVgJc6fSKmObWI/pd3W5Ds69OCNuJ+wAgAAoERcifOHU6rnV0c9PQ2fXxyUJ+F/ey61PK0AAACoACtx/mwYKKbhhiNAnRf57BKZW9XqY1BWcpoAAACqwwoc05wxP+0IUA+En9NX/S9lblLUFk4RAABAdehTyy9G0Hg2xbpmHQFqs7KHUwQAAFAtmxwB4o4U6/rcRmCqs/0HOT0AAADVc9IRJM5Lsa7xmMGpprXitT4AAEBFWYnzp1Kua0UYfFrB6dWg9HFaAAAAkJXlQRkLygepTYCaCcqDoJyRWrorAAAAAAAAAAAAAAAAAAAAAAAAAAAAAAAAAAAAAAAAAAAAAAAAAAAAAAAAAAAAAAAAAAAAAAAAAAAAAAAAAAAAAAAAAAAAAAAAAAAAAAAAAAAAAAAAAAAAAAAAAAAAAAAAAAAAAAAAAAAAAAAAAAAAoLTWBGUkKDeDMhOU6aAs8FjfYFBeBWUghW0dD8rLoHwLyqegTITtAQAAQAHMD8rmoAwH5UIkIP2vSRnytA99QfkY1rG7w21db7HvGqzu5XQDAADk0/ag3IoEhXHLZU/7cy1Sx3AH21nn2P+vks4TWgAAAKRsp9SelNbLHWn91DRaHnval2gdRzrY1q4YbRjj9AMAABTDvKD87gjuvoWfS8tCqY1tTesp7eKgzDra8JZTDQAAUCxPHAHeuhTrOt9k+9c63OaYuF/zoxq2S3tDWIpcbnK6AQBldshxIxxOqZ6fpPnTztsdbrfXEWR/4RQToBKgAgBQLEsdN8LzKdXTKoh8lsK2+4ztP+IUE6ASoAIAUDwvjRvhZArbP2Zs/3NKbdDxqK+abP8PTi8BKgEqAADFc824EXb6hHNZGIS22v6s5wBlB6eXAJUAFQCA4jki/iYZ3Ypxs12YUjvmNWz3g6SbhQAEqASoAABkxJVPtC/hdvfK3FNSaxjBFk8B6jlOLQEqASoAAMXU57gZ7kywTZ1d/zb8vuZbvWFsf3dK7YiuLKVB8QpOLdCx/ygUCoVCiVG8+Crpppq6FH73XVAWBWVc/KeyOirp5VcFQIBKoVAolC4HqE+NCk+3ua0Nke+OhP/utLH9Iym14Unk6elq4gqAAJVCoVAoxQ5QbxoVTrSxHR0H+jz83tPIv99vbP9yCvu/OeXtASBApVAoFEqXA1RrydBbbWznZOR7GyL/ftDYfhqv4++F25oJSj8xBUCASqFQKJTiB6i/GBVOx9zGSpkby3q14b/tMLbf6XKn0SwEJ4knAAJUCoVCoZQjQB2WznOh3jWeYlpLqnayGECPzK0g9SIo84knAAAAymGnIyrucXw/Osb0RJP/Pk/8LHcanXzFqlEAAAAlsswRoK4xvrtEaqs26ec0IX+rp5hfJN3lTteG3213IhcAAAAKYL4kT9YfzXG6x/jctKS33Kk+kX0Wfvd9GCQDAACgZL4YAeTeFt/ZFvnMHcf2b0t6y52ei3x3kFMHAABQTm+MAPJAk89HJyjpq/ZVju1fl3SWO90a+d5VThsAAEB53TECyItNPh+doHQ+xvavSOfLnfZJbfnU/8KAehGnDQAAoLxuGAHkeMNndSnR+gQlDRh7Y2z/uHS+3Gl0mMBWThkitkt1cs3d5HQDAKriqnFDvN7w2Ydiv/5vZp90ttzpscjnz3K6QIAKAED5XZZ4qz2NRv79P21sf48kX+50s8w9sX3EqQIBKgAA1fCrcUOsB6K6QtSnyL9f38b2t0qy5U6j404/BmU5pwoEqAAAVMMB44b4MfxMdCb+eJvb75Vky53ek3h5VkGASoAKAEDJ/GzcEGeklgqq/s+aM3VZm9tPstzpGbEzCQAEqAAAlNiQcUPU8Z/RPKmnE9YxI/GXO40GxI+l9RKqAAEqAAAltTvmzVGXFu1NWMczibfcqSb9/xipbxmnBwAAoHp2xgxQj3ZQR5zlThc2BLLbOTUAAADVtC1GcDottbGkSV0T93Knk5F/9yunBQAAoLqWxghQ93VYh5VrVZc7PRr55xucEgAAgGrrdQSnz1KoY8TYfvTJ6QtJPs4VAAAAJdHjCFB3p1DHsLif0upCAKsKcswGJH8zvA869vlzDvd5Bz8/AADQSqsAIq3lReNkCthZoON1PGeB3nP5PhtCK/qZTVJLLTYmc8vIdqNo3aQQAwAALX1rEURsSmn76xzBStEmRT1s0Q5dmlUnhI2GQfnaMChMOsFMhzu8dBw7Tcu1MuH2D8cIJDUX7aDYQy96wnZqWrAd4eePhMfinfgbOgIAAEqsWSL9Wyluf4ERAF0r2LHqb9IGDVi3eajrZowAspMhGK4k92+k8zHBGpzrcrofGrY9zs8OAABYPjYED/pENe3xoM1eJz8Jg9ciGW1owxFP9RyNEZye7rCOHY7tp7nM7AZJNzMEAAAouWcpBz7NfJIfV6Yq4kpRdyNtGPRUx5YYwendFOoZkmwnMU1Ftr2Wnx0AALBEV3rSMY8+nmo+itTxVdIb35qlRTL3JPi0pzo0L+07R+D4OihLUqjrlFGHPkWfl3Lbfg23/YWfHAAAcJmIBCUbPdVxPRL87Cnocdof7v+/HoI3Cbf5wBGcanC/LqX67hj13PbQvp/Dbd/hJwcAAFx0oo2+gt/rsQ7N0/m+wMGpqk9a2u1p+xfE/Wp/f0p1zZfW2Ru0HPbQvno+3LP85AAAANIL6B572n6cxQwup1jfTkddAx7aeECK/QQdAAAgV/S1uibE97H60Wpxr/T0WNJNbG89rX3l6RieC7e/mO4EAACQX5pn9IUjONWhEf0p1/vMqO+Sx/bO45QDAADk2w1xv9pPexGAfkd9g5wWAACAaoqTjP+4h3oPip1eaj6nBgAAoHo0Gf+sIzi94anuSUl/AYC+oJyQWh5XAAAAFIwGc65k/DoutddT/daErKRPbH8PA24CVAAAgILRSUL3HcGpBpADnurf6Kh7TYJt6phWXUDgb04vAIc4Szm3W+KsrPc5pbomOYUAyihOMn6fk5Ss5U1fJ9zmtfD7Rzm9ABz0j29dWfCf8A/bpIGivrF5HG4rztumK1IbwtRJnc+5zgEoo6EYF8DznvfBWkp1PMH2BiPfX84pBtAmzTF9sY0g8YnUVj1MOplT32JpZpSHMet7I7WV9cjfDKCUVon7FdN9z/vQK/bErHaf3OpqVDORmwYAJHUp4z/gNcB96qjvpdTmDABAKcVJxv8mgwvhXrFfly2IsY0FYSB7q+H7JzjNADqw33GNvN6FoHgHpwVAmU06LoI6JmpjBvtxReyJWWNh0c9NSG1s6fUwGH0o9hPgAU4zgA4ccfwBvcJDneNiPz0FgEpedOtlJKN9eSvpz57V8ozTDKBDV41rzD1PdVpj8s9wSgCUVZxk/Fcy2pfVjv3QsaTfEgaopznVADr0r3GN8TFz3jUmfxOnBEAZxUnGr2lWFmS0P0cdwWlUT7hfvWFZJLUhCJqFoNlwhbWcbgAdXi+ta+VqD3UOt3FNBIBSiJOM/4Nkm5bpjqSXePqsME4L6LYlJWqLFSxOe6pzUkjGT98GKuZ3cb8W357h/mg6Fev1/aE2t9cf+e45TjdyRp/47ylZm/Stxi6pvQnR4OlN+Ps7VpL2WcHiJU91fjLq3M/PiL4ttdy3ezhFKIvBGMHpyYz3aadjf5Yl2Gb9uxs55cgRHYbyLvyDbGVBb9abpZYSTt9UaBaN18Zvd3dJztt7yXZlvc0erokoX9+up1O8TZ9A0cVJxn+7C/tlLa/6PMH2FoTffcspR07oK8Eb8v2s7yKs/POL1NK53ZX214rXIHx+Cc7d+i608YyQlYS+7XY8sk/6xP1nTiuKaKHYs1Dr4zUXdWHfrP26mGB7azr4LpA2HS4TfQJ3rUCB25QkT+92ryTn76TRxjue6nxi1HmBnxR9O2JnQ4A9LtlNbgZScU3caZzWdGG/+h37tSvBNofC727jtKPLzjb05z8L3BadXKnr0utynnFSvpVl9TZrQqmP9FKuayKrR9G3G61r+CNYn7Iv57SiCOIk4x/u0r4dlPRfo5wJf6xAt+gr/XtS3idfQzGuKRtK0E5982TlIvWRXmrEcU2cx8+Lvt2EBqTRMbN6D9zM6USebRJ3Mv5uvgq3ZsdOJdymBrXrOfXoEp38NN3Ql38vYTuta8rHCgQrrzzVeUvyNUegiorat/sbglRdppxZ/silOMn4/+7iX+Ra74xk+/oM8Gmj/Djje6yE7exxXFfKkqdzTLJNL+VKuTfKT4y+HSNIbVw2nMlTyB1XMn69kS7t4v5tcezfGk4hCkTHPDfOBr5Z0rZud/x2D5SknW8k2/RSuxzHdYCfGX07Bh168kHyMYwP+IErGb++9u/2Ws6njP17xylEgWyVH98GPJbyzqY9LuXP07lask8z9IdkP6QA5ezbm+XH4X27Ob3otjjJ+A97qrsn3HacGYQPjf2b4DSiIPS1fuOT026/nfDNGif5oiRttCaXTnmq85Vkv2IVytu3Rxv2/4swPwNdFCcZ/1WP9R8L61jn+NwisSdv7eVUogBWyI9jTrVfbylxm3Xs+Ffjt/tHSdp5W5LnyfRRBvm50bcTaJyIrG8n+znVyJqmRHnuuMjpf/f12rE3vFnHeRU1LPbwg8WcTuSc9tGXTfrv6ZK32zV2vAyBlGuyUtalLKty0be7c51qnDT1mP6ErLmS8Wt6DJ/rf58L6zkX47Pjxn4+4lSiAJo9YXtSgXafcvxx2VOCNu6UfD09vcvPjb7dgd2Sr/SSqJjDMS5yPgdIr5W5V/Zxkhhb6a/OcDqRcyda3MCqkHnib+O3e78kbbwo2eaN7hV7yNNxfnL07Q41G1vLqmTwTidpuF5H+XztqH9VPgvrmY7x+TWOfd3IKUWO/dQimKjCE4n5jkDqt5K084Wku/yyi2v1orX87OjbHVrVpH366n8Rpx6+xEnGf8fzPkxIeyvmWGk8vnBKkWM6iaLZOG9NMbWkAu13ZQjZVII2LpPsx4JaCwKwbDN9Oy2Xm7TrMqcevtxz/KimPd84z0v7Tz+fGvt7k1OKHGs1Ru1sRdpvvfqeKUkbD0n2Y0Gt9FKk3KNvp2WgRfs2cPqRtnOO4FTTZfzkqW7NGNA40el1jO9tkmoskYjyWS7NU9DoU7WlFTkGTyvw271htPFEhkFDvQzx06Nvp+gvqebkTmRoj7gnRe33UK++3tLkv9NN6rvg+K5OBHjm2GcNchdwepFDEy367LWKtH+J47c7UoI26hCOGaONPp40jYg9c5wxgvTtNO1r0cZ9dAOkQQc7f3L8oDodV6ITnzR/mq4vrmNzdNyovn63khhbY3Q0v5wrR2u9PA3rJE8b8sKa2LezIsdg2PG7XV6CNm4VO02fD9YT2wf89OjbKdN7e7NJ1a/CP9CAxPTpouspZDfK2yb7ujkMat8n3OZsGKxeD7cFdMuktB6bVpWLupW7uCzrxJ+VbF/zat/5YtR5ip8efduDVsu5jtAV0IkDOQxOW6XY2Z/i9vdz6tElK4Ux0+q1lH+d+H+MNh70UJ9r5aJN/Pzo2x60mgj4kq4AAMXxu3HzOlCRY7BKyr+8aZ9k/5r3tFHfZ3569O0u/NE9SJcAgPzTcdAfjIv5yoocByv1UtIlINdJbWKlrguur7m/hkGZ5m3WiZhZD52wxiH6erL0UHg6T9/ujlb50/+mSwBA/lkr/Hyo0HGYNI5Duze0jWIvKVkvOta+Pydt9PGa17W8KbOq6ds+XTf2b4BuAQD5dtO4iN+o0HH4LJ0vAanpkq5Ie2PP9Uae1dMm60m5j9eeruVN+/n50bc9Omns21m6BQDkl77e/2ZcxM9V5Disk84n8uiTpdeSbILkaAZt3CD2a14fuZmtgOYpPz/6tmfW0q7TdA0AyC/XYhjDFTkOx4xj8CXG9/VV9VdJnsHjrwzaaD1N8jUmb5o/fujbXWz7Mse+sfwpAOTUH44L+JaKHIcpST6R54T8mC/5WHhzVPpqdMxxnLOYzX7fqP+0h/pcy5tu5+dH387AbMb9HgCQgqeOm0tPBY6BjpGzhjlYib1PNXz2fFAWNvncAsdx/ua5jQsdN+qtHuo8LPaTO1b0oW9n4ZWxb//QRQAgf3ocQcvXihyH7Y4bbKs0W7/J99kOtjnqseqY8dzGoS4Ei9bku5v8/OjbGbkl2Y+9BgB4vHm9qchxOCPtLwF5qOEzKxx1zHMc68ee2ziRcbDomnx3mJ8ffTsjE4792003AYB8OeS4cN+uyHF4YByDsSaf3yXfz0Tvi1HHCsexnvDYPn1SPiPZ5j89SFBA386gb8dxzrF/p+gmAJAvricL1ytwDFxjMxtzg66VuZyS/8a8gStXPtBDHtt41FF32gGqvjJ95ahzFz8/+nZGDjj27wZdBQDy5bbjwj1egWNg5UnUm3tv5LOLI4GXpk9a2kY9fzqO9XpP7dM12D9Kdq9gNSiaEnfqIZKk07ezslcYygQAheJKvH2pAsfASrP1sOGzd2Ru0sjKNut5IZ3lomyXjgHVJ1fvJX6uyh2SfLKUphsaEfeT02jRJP5bhdn89G2/djv64Sx9EADyxZV8+0IFjsFziZcj8dfIzWxbm3X0S3avGDUovSf2BCVXSiB9ono8Rl26utD18BjOSvJE7lrnE6nl5FzVpX6geT3/DP9o+xoGapcTBGv07fy9Pt8Zow+uEgBALrhm3uZh7JhvSx3t3xoJxOoBWJLZ564JQ0dTbNOYJA8Uo2UqRl3DKdXV7YUhNkvrYRA6JnM7fTsXfTupbTH63U5uCQCQDwtjXLQPlPwYWAFWPTeojtOrv7ZOOmls0nGc19Adu6Zf3GN0NUhdSd8ubN92PeXVMsRPAQDyYXGMi/b+kh+Dq+J+NVl/Iqk38kUJ67ECoHd0xa76U+I92Z2gbxe2b/fGOL/7+CkAQD5sIUD93w20VdtHZW4hA30FujFhHeuFTAl59jZmgPqFvl3Yvh0nQD3ITwEA8sG1ilTZA9QBR9s3SC39jP7/Mx3Uc9xRzyBdsavamUzWQ98uZN+OM5zpED8FAMiHOBMHyhygjhjt1jyQ9RQ9mrB8fgf1/CX27PUeumJXfZR4wWmRUhHRt7/XE+P8nuGnAAD5sKbiAeoNo93R9DwbOqjDtR79Hbph143HDFDv0rcL27cXCE9QAaAw4ozLKvMs/pkY7R/rsA5X/sVRumHXaf7LL+J+erqOvl3Yvs0YVAAokPkVfqqwIUbbPwVlSYf1XHDUsYxumAs7jaBOg9ch+nah+zaz+AGgYFyr//xZ0nafiHHDOpFCPU+N7T+i++WK5jnVpVd1Balv4f/qPw/Qtwvft+Ok1CMPKgDkiGud9sslbfdfjnZrip4FHdaxJIMgAaBvu8VJqcdKUgCQI1NSvRydrskdad1gXcuAsvY36NvZ2BEjQOX3CAA5MuG4aF8vYZtdNysdc7jI87F9StcDfTszu6U8KcQAoBKOOC7cZUyDdNbR5ksp1WOt5HOargf6dmb2Oo7Le7oOAOTLLseF+20J2/zI0eb1KdSxWtwr+QD07WwccOzzTboOAOSLawnAryVrr6absTIXPEupnl+EpzWgb+fFacd17gLdBwDy518px/rjcQw52noypXpuGXVcpcuBvp0p11j7vXQfAMify46L97YStfWSo61p5LzUyRbWTOqf6XKgb2fqluPY9NN9ACB/XE9ehkvU1hfif/axK+eia4UdDTQ20i1B307NtLHPr+g6AJBPmrTbeipyriTt7HfcXNOaffybUcdrx3frqwCxyhTo2+nQp77W2NxLdB8AyC8rYX9ZZrjuk2xmH98z6rhmfK+eUUEnpg3QJUHfTsUqx7HZQfcBgPyy0rB8KEkbJ8X/7GPXGL3DLb63Niifw8+M0h1B306NNYTps5CgHwBybaHj5rOsBG20kotPpFTHNml/wpm+nn0j7qdQAH27fdbiBWN0HQDIvytS3olSruTiabXvV2kvZdfioDwJ/9tzqeWyBOjb6bGGL22i+wBA/q03LuTjBW+blVx8NryZpuGG4yYefZ24ROZW/vkYlJV0QdC3U6X79FX8ZjYAAGSg1VKJ7wreLuvmmuas4mnHTfxA+Dl9HfpS5iaObKHrgb6dus3G/h6k6wBAcewxLujrCtomfYryxWjX2RTrmnXcxJuVPXQ70Le9aLXE6RthchQAFM6zDG52Wdok2aWZ+dzGzVsnpQ3S3UDfzvxadoSuAwDFM2g8dSiik44baZpPUsZj3sA19Q+v9UHf9uenFvs3LTw9BYDCetzi4r67gG2xkotPpVzXivAGbd3Arwaljy4G+rZXF1vs4xDdBgCKa12Li/t9Do3TcqnlV9QFDnSSyExQHgTljNRSAgH0bb8WhfvWeP26xykEgOIbaxGkbuTQAMixU02uWxqwksoNAEpAcxk2e6X3N4cGQE71SfOnp4c5NABQHq3STpEaCUAeNXvzM8VhAYBqXPB1JizLcgLIk2aJ+V9L7W0QAKBkFkrzfIJ/cmgA5ESv/LjalS5i8BOHBgDKSycXfGgSpG7n0ADIgWtSjrR4AIA2bZVa8u/GpNxLOTQAuuhwk+D0EIcFAKpjuMmN4FFQ5nNoAHTBtqDMNlyTjnNYAKB6RpsEqZMcFgAZWxOUjw3XomMcFgCorpEmQepZDguAjOjSq++E1/oAgAY/C6/WAGRPl1x9K9/P1ic3MwDg/+n4r8ZXbEc5LAA8BqdvItcbfYq6nsMCAGg0EJQXDUHqCQ4LgJStke9f6+uyy30cFgBAK5oke6IhSP2dwwIgJZrmLvq25jSHBAAQ13DDTURn9/dwWAB0YL/M5WB+HQarAAC0ZWkYmOrN5HNQVnFIACQ0Lyj/hteTS1J7WwMAQGI6gYqlBgF0SpdU3sxhSM//ATqrSvPChu1qAAABSHRFWHRNYXRoTUwAPG1hdGggeG1sbnM9Imh0dHA6Ly93d3cudzMub3JnLzE5OTgvTWF0aC9NYXRoTUwiPjxtc3R5bGUgbWF0aHNpemU9IjE2cHgiPjxtc3ViPjxtaT53PC9taT48bXJvdz48bWk+WjwvbWk+PG1pPkY8L21pPjwvbXJvdz48L21zdWI+PG1vPj08L21vPjxtZnJhYz48bXJvdz48bW8+JiN4QTA7PC9tbz48bXN1cD48bWk+aDwvbWk+PG1pPkg8L21pPjwvbXN1cD48L21yb3c+PG1mZW5jZWQ+PG1yb3c+PG1zdXA+PG1pPmg8L21pPjxtaT5IPC9taT48L21zdXA+PG1vPiYjeEI3OzwvbW8+PG1pPmg8L21pPjwvbXJvdz48L21mZW5jZWQ+PC9tZnJhYz48L21zdHlsZT48L21hdGg+WPqG6gAAAABJRU5ErkJggg==\&quot;,\&quot;slideId\&quot;:263,\&quot;accessibleText\&quot;:\&quot;w subscript Z F end subscript equals fraction numerator space h to the power of H over denominator open parentheses h to the power of H times h close parentheses end fraction\&quot;,\&quot;imageHeight\&quot;:27.675675675675677},{\&quot;mathml\&quot;:\&quot;&lt;math xmlns=\\\&quot;http://www.w3.org/1998/Math/MathML\\\&quot; style=\\\&quot;font-family:stix;font-size:16px;\\\&quot;&gt;&lt;msub&gt;&lt;mi&gt;w&lt;/mi&gt;&lt;mrow&gt;&lt;mi&gt;M&lt;/mi&gt;&lt;mi&gt;M&lt;/mi&gt;&lt;mi&gt;S&lt;/mi&gt;&lt;mi&gt;E&lt;/mi&gt;&lt;/mrow&gt;&lt;/msub&gt;&lt;mo&gt;&amp;#xA0;&lt;/mo&gt;&lt;mo&gt;=&lt;/mo&gt;&lt;mo&gt;&amp;#x2009;&lt;/mo&gt;&lt;mfrac&gt;&lt;msup&gt;&lt;mi&gt;h&lt;/mi&gt;&lt;mi&gt;H&lt;/mi&gt;&lt;/msup&gt;&lt;mfenced&gt;&lt;mrow&gt;&lt;msup&gt;&lt;mi&gt;h&lt;/mi&gt;&lt;mi&gt;H&lt;/mi&gt;&lt;/msup&gt;&lt;mo&gt;&amp;#xB7;&lt;/mo&gt;&lt;mi&gt;h&lt;/mi&gt;&lt;mo&gt;&amp;#xA0;&lt;/mo&gt;&lt;mo&gt;+&lt;/mo&gt;&lt;mo&gt;&amp;#xA0;&lt;/mo&gt;&lt;msup&gt;&lt;msub&gt;&lt;mi&gt;&amp;#x3C3;&lt;/mi&gt;&lt;mi&gt;n&lt;/mi&gt;&lt;/msub&gt;&lt;mn&gt;2&lt;/mn&gt;&lt;/msup&gt;&lt;mi&gt;I&lt;/mi&gt;&lt;/mrow&gt;&lt;/mfenced&gt;&lt;/mfrac&gt;&lt;/math&gt;\&quot;,\&quot;base64Image\&quot;:\&quot;iVBORw0KGgoAAAANSUhEUgAABKUAAAEnCAYAAAB4/fA/AAAACXBIWXMAAA7EAAAOxAGVKw4bAAAABGJhU0UAAACVQEH1VQAAOdZJREFUeNrt3Q/kldf/APAjSSaRZJIZM8nMjCSZJJIkk0hmZmYkk5lEJkkSM5PM15hMkkSSTGYkMzMzZjIzM5JJksgkSeL3e87u/Xy7fb73Oc9z7+d57p/neb04fr/vuvec55zn3Ps5z/uePyEAAABMt/VZ+r+K09IS5d6vqKxzbiEAAADA9FmZpfNZ+iVLj8LwwaEnWfq5m9eiEuV+laUrcyzz9yx95BYCAAAATL/Xs3QilA8M/ZqlnVmaP2R587K0MUs/lizvZpY+yNIStwoAAACgeb4IxQGiTyssLwa1rhWU91eWlrk1AAAAAM31TkgHiM7XUGZRIGyz2wIAAADQbB+G9P5RL9ZQ5qmQniUFAAAAQMOdCfkBoqs1lflDosyjbgkAAABA8/0R8gNEdZx4F0/se5Ioc51bAgAAANBscTPx1N5Oq2ooc1eivAduCQAAAEB/SxtUl1SA6EZNZZ5LlHlO9wIAAAAIYUGWtobOMrYYMLkZOsGTfQ2pXypA9EVNZf6TKPMdXQ4AAABokxh8eiNLO7N0LEvns/R3yA+ebGtIve8k6ri9hvLeCOnlgit0RQAAAKDJ9mbpbJauZOl+SAdKZqfHWZrfgDZYPYY6Hk2U+ZtuCQAAADTd5TBYIKo3XW1IGxxM1PGbmsr8NVHmcd0SAAAAaJN5WXo9S5+GzgyhoqDUgYbU+7tEHT+qobzlBe26WVcEAAAA2mpHKA5KrWlAPZ/L0pNEHVfVUObukF4uOE/3AwAAANosFZC615A6poJv12sq81KizK91OwAAAKDN4il8qaDUuYbU82Sijl/UUF7cND21NHKPrgcAAAC02aaQDkq925B63kzUcXsN5W0taNeVuh4AAADQZvtDOniyogF1XBXSezvNr6HMz8PolwsCAAAATI3Uvkd/NqSOHybqeLmmMq+H0S4XBAAAAJga8fS3RyE/ePJ5Q+r5dSg+YXCUabuuBwAAALTZ+tD84EnRhuOjTnUtFwQAAACYGodDfvDkSeiczDfttoTJmiV1RbcDAAAA2u77kB88+a4hdTyRqOOJGspbFDoBvbwy9+t2AAAAQJvFJWSp4MmhhtTzz0Qdt9ZQ3o6Qnin1qq4HAAAAtFncLyoVPFnXgDquCKPf2+lkosw7uh0AAADQdqllbQ8aUsf3w+j3drqeKPO0bgcAAAC03bWQHzw515A6XkjU8UAN5a0M6dlnO3Q7AAAAoM2WhnTwZHcD6jgvdGZ85dVxTQ1l7g7p0wwX63oAAABAm+0K6aDUCw2o44ZE/e7VVGZqZtYPuh0AAADQdqdCfvDkekPqeCyMdnlinJn1MFHmYd0OAAAAaLu/Q37w5IuG1PGXRB3fq6G89aH5pxkCAAAADO3lkA6ebG9AHZeF0S9PPJIo775uBwAAALTd+yG9GfeCIfJ8PUvHs/Rz6CxhexQ6gZhvsrQndJa2jVJqz6y/airzx9D80wwBAAAAhhYDJHnBk+8HzGtt9z3/V5B+y9LyCaljHcsTF4VOQC+vzLd1OwAAAKDt4gymvODJoZJ5LM7SV6E4GDU7MDWqGVN3w2iXJ+4oqPty3Q4AAABos7jMbq6bccfZUX+HwQJSM2nPCOq4JqSXJy6socxUgO6abgcAAAC03b6QHzx5WOL9cRnaozBcQCqmb0dQx4OhuuWJZd1IlPmJbgcAAAC03eUw/GbcB2a9/lboBLlWdP89Luk7GdJBqVGcQvddovwjNZS3sqDOm3Q7AAAAoM3ifk6PQ37wZHfivYdnvfbTLD3X53ULQzpA87jmOsZrSm04vqGGMj8I6dln83Q9AAAAoM3ijJ1UwOilnPcd6nlN3EB8Y0E5qTIe1FzH1IbjdQWILibKvKjbAQAAAG13NOQHT67nvOf9Wa95saCMeSEdlPq55jqeDqMNEM0P6dlnH+h2AAAAQNv9EPKDJyf7vH5rePYEuWUlyngxpINSp2us34LQmYmVV/YXNZT5XkF9t+l2AAAAQJsV7bW0fdbrXw2dTcnjv/0RygWkotTyuZjer7GOHxWUXXVQKu6fdb2gzK26HgAAANBmMeiUFziJwapFPa9dEp4GW25k6fkByvlPSAdpVtdUv5ezdC+MbulgDPJdLigvpmO6HgAAANBmn4f8wMmPs177TXi6qflLA5bzZ0hvNF61uKdTnH11JxQHiGL6Nkubw/Abni8OnVMKr5csL6avQufUP6fwAQAAAK3ze8gPmhzped3H4ensqY0DlrE8pIMzFyqsTwxEXQ3pTcZTKb4vzpzaX6KstVk6323DJ0OWN1Pmr1k6FzozuwAAAAAaLS6/SwVLNnRfF4MvM0GXYU6NK9r0+6MK63QyDB8c6k2XS5S1q6KyetN63RIAAABoulRQJS6pi8vK4p5SM0vSzg9ZzrmQDsS84lYAAAAAtMeZULykbmbmUQxMLR6ynNRG47fdBgAAAIB2iQGhvGDRnixtCk/3kVo7ZBmrQ3qW1Cm3AQAAAKA9VoZ0sGhNlm52//+jcyhnf0E5290KAAAAgPbYHfIDRTey9Hn3//8jS/PnUM63IX3q3AK3AgAAAKA94p5RecGi38OzM6aGFYNZjxPlfOM2AAAAALTLg5BeVhfTyTmWsaUg/z1uAwAAAEB7xNlPRQGpf7K0dI7lHC8oY4VbAQAAANAeB0JxUOpABeVcS+T/k9sAAAAA0C6pzcdjup2lhXMsY2moP+gFAAAAwJQo2ny8qoDRroIyXnYrAAAAANpjc0gHix5maXEF5ZxOlHHNbQAAAABol2MhHZT6oqJybifKOOI2AAAAALRL3GA8FZRaXUEZqwrKWOM2AAAAALTHoiw9CfnBot8qKmdvoow7bgMAAABAu+wI6RlMBysq51KijDNuAwAAAEC7xP2iUkGplRWUMS+kT/d7y20AAAAAaJc/Q/0n4q0P6cDXioL3x8DZWrcKAAAAoBmWh3SwqKoT8Q4lyvi74L0Huq/7ye0CAAAAaIa3w2hOxLuaKONs4n1bu695FKpZRggAAADABDgX6j8Rr2g/qQ9y3vdqlu53X7PHrQIAAABojtshP1h0uqIyNob0bKyNfd4TlxXeDMUzqQAAAACYMqtCOli0q6JyPi4oZ8Gs1y/J0q/df/s9S4vcKgAAAIDm2BvyA0VPQic4VIULIR2Umtfz2qWhs6F5/O/3svSS2wQAAADQLKlgUZUn3d0I6aDUu93XxWV8f4WnG5uvd4sAAAAAmiXOTnoY8gNFxyos60lIB6X6pTfdIgAAAIDmWRfSQaHNFZZ1P5QPRsVT+ra7PQAAAADNdDCkA0PzKizrVCgXkLoTLNkDAAAAaLSrIT84dLnisl4MnYBTKiB1JkvL3BYAAAAAqvRClk5m6W7obGL+IEs/ZOlollZpHgAAAAAAAAAAAAAAAAAAAAAAAAAAAAAAAAAAAAAAAAAAAAAAAAAAAAAAAAAAAAAAAAAAAAAAAAAAAAAAAAAAAAAAAAAAAAAAAAAAAAAAAAAAAAAAAAAAAAAAAAAAAAAAAAAAAAAAAAAAAAAAAAAAAAAAAAAAAAAAAIAmeSVLu7N0MUsPsnQjSwtrLG97lq5naWUFee3P0l9Zepylf7J0ulsfAAAAACbE/Cy9kaVdWToengah/q9P2lHTNSzL0r1uGdvmmNf5nGuPAaqdbjcAAADA+GzK0qXwNBBUNn1Z0/Wc7Slj1xzyeb3g+h+FamZiAQAAADCELaEzI2omfRPyZ0f1pp9rupbeMj6cQ15bS9ThpNsPAAAAMDnmZemzkA7oPO6+rirPhc5eVVXNxlqSpScFdbjlVgMAAABMnl9DOqjzeoVlfdon/7NzzPNkKF7CB1DGpjDYEudpThfdbgAAYNzeL3hw2VVROa+F/rOavp5jvotCOrD20C0GShKUAgAAGKHnCx5cPq2onLzA0W8V5L0skf9PbjFQkqAUAADAiP2VeHA5V0H++xL536+oDnF/qet98v/c7QVKEpQCAAAYsbOJB5e5zmRaETqBp7z8n9T8QLnZ7QXm8B0iKAUAAFCjD0N9G4VfKvFw9FxF9Zg3K9+7odrTA4FmE5QCAAAYsa0FDy/Lhsx3Z3g6Gyq1RHB9RfWYHZT6xK0FBiAoBQAAMGLLCh5etgyRZzwV71b3/Z9l6UIi/20V1eP18OyywBfdWoDG+j9JkiRJkiRJkkaeavEoUeCuIfL7ovve21lanKVTFeffz0c9eZ71vAYgKCVJkiRJkiRJ0uQHpa4lCjwyYF5ret67u/vfjiTy/7CiOvwans6SWuV5DUBQSpIkSZIkSZKkyQ9KXUwUeHqAfOK+Tr9333et57+/k8j/ywqu/42K8wNAUEqSJEmSJEmSpBEEpU4mCrw0QD4He963pue/b0/kX8VSu6vdvB5kablnNQBBKUmSJEmSJEmSpiMotTdR4I2SebwUnu5NdWbWv21O5P/1HK+99/TAg57TAASlJEmSJEmSJEmanqDUrkSBj0rmcSXkz1Z6PpH/b3O47gVZut7N588szfecBgAAADA9toR0JGxBwft794w60Off5yXyvj+H6+7dQH2z2wgAAAAwXVaEdFDqlcR7l2bpbvd1f4X82UoPc/J+MuQ1v9p976CbsQMAAAAwIWIgKRWU2pJ476me172ZeN2NRP7PDXi9cebVb9333gmdwBgAAAAAUyhvJlNMO3Pes7HnNd8U5P91Iv/1A17rJz3v3e7WAQAAAEyvmyE/aPRun9f3bjIel9G9XJD/+UT+2wa4zg097zvjtgEAAABMtzjTKS9odKLP63s3Gf+0RP5fJfLfVfIal2Xpdvc9MYi22G0DAAAAmG4XQn7Q6NSs164KTzcZj0GiRSXy35/I/8OS19i7BHCDWwZUaFNI763XpHTR7QYAACbJmcQDzPlZr/0xpJf29fN2Iv8vS7x/X8/rj7ldQMUEpQAAAMbky8QDzNc9r9vT899/GSD/NxP5ny147xvh6cysn9wqoAaCUgAAAGPyceIBZib4tDxL//T899UD5L8hlAt6zda7j9S9LL3gVgE1EJQCAAAYk3cTDzD3uq/pPUHv1ID5L0rk/1vifVd7Xvem2wTURFAKAABgTN5KPMA8yNK2nv/9MEsrBsx/XiL/+znvORrSJwACVEVQCgAAYEx2JB5g4n5ON3v+95Ehy3iQyH+23iDYz1ma7xYBNRKUAgAAGJNtJR9m7oTOUrxh/JbI97me170cOksGZ8pb4fYAAAAANNOWUC4o9dEcyvg6ke/67mticKo3eLXJrQEAAABoro2hOCB1I3T2hhrW2UTe27qvOdfz3z52WwAAAACa7flQHJR6e45lfJnIe1fozMKa+d8X3BIAAACA5ov7RKUCUr9VUMbuRP69M6T+DMPvWwUAAADAFFkQ0kGpbRWUsSsUz8b6J3Q2Op8mj8Lgp1+dG8N1vjvEdb6j3gOL+6B9mqVLobNRf2ynJ93/Gzfwv5Kl4+HpPmp5Xutey/mS5V4Mk3fK2x5frQAAAJSR92D5U0X5lznhb8sUttvpLF3O0sMBHta/G/E1vhA6Ab+y1xeDKN+HdOCkrfXuJ87sO5SlW2GwoM0vWdrcJ7/FWboWBj9cYGGW1oVOAPhUtz7jDEqt97UKAABAGY9zHizXVZT/6wUPsE3Y2Hx1ls6UeFi/P+LruloyiHAzdGa3LFDv0mKw9XZOXU90/713Oer8LL0aOrOxvum+9m7ozIg6GTrBvps9+WyeQ/3LnKoZg85vdq8x7yCDeM0x4PV893q2Z+mD7j3PC8Q9CXM7GAEAAIAWedDnwfJShfkvTDwYn21YW34ZimfkjOqB/cNQLjDzV5aWqfdAPs7JM27Uv7RkHq93ryGvvebPsR0eF9yP5RW0dQx+XZ+V96++UuFfhxKfwf2aBwBgrPYnxmqHNM9o3Zt1A+LDbNX7O/VbThQfXhc2rC3L7GO0fATXsTKUX163Qb0Hkhf0GmbfrCWhf2Dq95o+czPp+wrbPAb27vTkfcpXKoRjic/fXs0DADARUhMajmqe0fltVuMfqaGM2fv7xIfYFQ1sy1Nh/PtnxRlJP4dygZnf1XsgeUtR4zK+YU+OfK1Pfmfm2BaLC+p/uOK275059q6vVFouNUPqgOYBAJgoBxNjt4OaZzS+Ds8uaapj9tJPPWXE08jWNbQt/wzFAZFdY/xQzU5H1Hvoflzl9M7ZJ+jtnmN+WwvqX/Xnr7e8tb5SabG9ic/dJ5oHAGAifRacLD5Wp8PTZXt1PVCe77mpbza0HV8I5QIide4lEmfd9C7bullwLWvVu7R1ifzWzPH6t1d8X1IPxg9qaP9NPd8hNjmnrbYnPndnNA8AwERLHeC1XfPUK54SFpfX7ayxjPdCZ8nemw1uxz3h2RPY8jr0VzWVH0+Q+yM8u0Ty88R13FXvgRxP5Dmvgjr07uk21/wuJK71XA33YCYo9aOvU1oqBqbz9rOLe7jN10QAABMtjtd+yBnPxXHeak3EpOtdBnk0ERS4WFP5n8wqZ0fiQ1VlcKIt9f4+kWcV/g7VBHZiQOtB4lrfr+EezCzf+8rXAC0UN/u/nfN5i7M2l2oiAICpGdflrbq5HeZ+aj3UJkZVH/d02OcTQYFfayj/jVllnA2djbdTJ7C9pd4DSQV6qnCpm9fJOeazPqSXLr5Qw33YWWGfgmkSg8B5QfC4f6Jf1AAApsua7jgubwa87UqYSG+G/w2+5C3lqHpPnxiEud6T/60sLQmdjcXzAhMxaLNUvQeSCnQ9X0F9zoZqAjuHE9f5V039f3noLAN+3lcBLWNTTACA5vkgMcb7VPMwib7s6aTHuv/t11DfHkR5Zce0pfvfTyXK/0m9B1b3rLOvunm9Osd8UksXP/dRhcpsSnzWLmkeAICpdikx1tukeZg0vTN2NnT/28VEJ36lonK3hPzNxG8nyj+i3gP7J5FvFRt8x2V7D+eYR9HSxW0+qlCJJYnvmnjYgn2kAACm27LuuK7feG9mlQ5MhFXh2V35Z2YDnao5ODD7oShulL24+2+vhfS+QuvUe2BfF+S9Y471igG7uUbcdySuL+79NewJYNu69xvoOBccGQwA0HTbwmhPNYeh7MvpmPtDvcu9zs/Kc2PONc1O99V7KAdCOih1N9SzifggTiau7+qQec4EH9/xUQeDEwCAlkn9GGklChPhak+n3N3z31Mbbh+dY5k7Z+X3n8Q11fXQ1LZ6rwjppXEx/ZKlhWPsi9cT13ZgyDxn9u5y/CmE8FzIPyY4LvG12T8AQLM8H/K3cvm7Oz6EsYkBiN5AxYqef9uSCBCcnuOH4m549kS13g/C/JAOnryt3kM7HtJBqZi+HlNfXFlwXcMcTf9Ct01/9lGHfx1LfMb2aR4AYArElRDxB+sL3WequBVL3OrjUeisLon75cYtWeIql0Wa61+pFTlHNQ/j1LuHz++z/m15qOdkpsuz8npj1r9vLwhOLFXvocUv5b9DcWDq1Bj64u6QXlo4jLOh2o3xYZq9FPID339oHgBgwm0OnYDT/w2QYrDqi/DsJIQ2mtd97s1ro5d1L8blq57OeKJPx837cN8Ysrw9s/L5rM9rvkyU+6t6z9na7hdP0Rf48RH3xQuh2qWLvfvmrPVRh+RnbIvmAQAmVDwo6nwYLBg1Oz3oPpO1WWpf0fO6GeNyu+Ch5H5Op300RFkvzsrvz9B//6K/Qv1TC9ta7xlvlfzyPjyifhgDgQ9DdRvMb+1p8zs+5vBvYDbv8/W95gEAJtTy7vPT/1WUvmx5e/4Qqt0uBeZkdXh2yt68Pq/5LtFpF8zhA/Akp9MX7Su0Qb0rs6/kF/fBEfTF9QXXULRJebwnr4dO8OrbMP6liDBpUocorNM8AMAEis8A10N1Aam8w6baZF2o/rRzGNrBULy59fmKHmT2z3rvsZzX7QnpKZfz1LtSh0t+cR+quS8eqeGPzUza7qNOyxl8NF9RYH+YVGYfw/sVlXXOLQSgj6s1PiO8q139WMn49c7g+SDnNScreNiPpyM8Cs9uLD4/57WXRjBobWu985QNCNU5Y2rQDQsH2dhwgY86LXcl8Rl5Q/M0QpxtG39M+WXW351B08xppTGvMqcVfdXtX3MpM/5t/MgtBGCWj/r8zfil+9/Xzhrjx61R4g80+7qvKfP3559QzUFS0+iNRLtc0fUYlcXh2VOYVuW8LjWD550S5cQZPtdmDXhfS7z28RzLU+/hHC/55f1hDWUvCvkngv1f92ErZeaP0N4s/Tbrvd/4qNNyqxOfrR80T2PF5cwnQvnAUDxMY2fI/+GkzN+8jaH8Dww3Q+dHoSVuFQB9PB+enY0b94h9c4D3x79JZfahOtriNra3FGO3q6fTXU+8bkeis35eopzZs3BSy8A2FXxpLFfvWl0M41kOl2rrYU477P115EMfdVrubOLz9abmabwvSnynf1pheTGoda2gvHioxzK3BoCE3h/Mb4XOwVGDij98f1PwN+luqG+blEn3ZqJdzuqCjMK5nk73ReJ1qYBJ0bKyNbNef63gQ5+arXNNvWsXp8B+X+IBJp6SV2X0/KtEWcNsUv5pz/tf9lGnxVaE/FmINzRPK7xT8H1ex/HPRYGwzW4LAAkxmDSzLDz+39fnkFdcUVG0nG9Di9s6bxP5OH58QVekbv+EcjNfFiU+wJcLvgB6p0zG5WmvFFzTb4myPlHvkYhLKX4PxYGpv0N1a7D/TpSzY4j83g9Pf42HNksdZHBA87TChyG9f9SLNZR5KqRnSQFA2b9dVYxXVoX0ViH7W9zWBxLtclhXpE69G5vFoEnRHhJ5H+K7iffM3svi44Iylod0EGSTeo9MvKZbYTSnJa0seGBaPESeMycenvBRp8Xi7MybIf8AAMun2uFMGP3Ji6k9Ko66JQAUmFm58Ueobmld6geT0y1u62Uhf2/jm6G9SxsZgd79jsrsrn87ETToZ8Os1/1cooz3Qnq52Dz1Hqk4u+teKA5MzXUZxgeJvH8aMs+Z5YCbfNRpsW1hfCd6Mjn+SPSDOk68Kzq4wjHTAKQsDvXsY5vamuVCy9v8QqJttuiS1KV3XW2Z6YqXEx11SZ8Bae9yrLgOeGWJMs6N4AGqrfUe1sZQHJSa655Xqc3Vjw2ZZ7xv4wzowSS4FOzp03bLCr6/V9VQ5q5EeQ/cEgAK7Aj17KsbnwvyfjRpe1BqS+Jv90Vdkjo8P6ujvVLiPanAyezZKKfD4L/Exi+J+4kydqv32HwcigNTb8zhj8OjUP3Sxd+CmSC025LEwOu25kla2qC6pAJEdW10P8k/tOjbAJNvZiuUd2vIO2/2cNtPmpsX8lcIPQ7/OxkD5uy9IR5OUqfD9W5EPftYye9L5r++IOixQr3H6seC6xx276bUTKzHYW4zneb7qNNi7yc+W59rnv+KJ45uDZ0fEWLAZGYPrn0NqV8qQPRFTWX+kyjzHV1O3wYoEP9WXAj1rHj4Oufv06ea/d/x4SRPlKBhzvd0sFMDfDnkddK93dfEZQJ3wrPT9Mue6nMkkf/v6j2wbaHaE5VeC+mg1HdD5nsskefXPqowtO+CPX1mP6DHGZ07u9878e9B6tTPbQ2p951EHbfXUN4bYTp+aNG3Adopb9uQnZrm3/HhqA9GoaVixPlh6D/bJ2V7opOe7L5m9gZpewe4rp8T+R9X74EsDfX8Iv1t4lrvD5lnqv4f+bjCUCzd63wPx6n4V0J6iXTeLM0mzLRcPYY6Hk2U+ZuPpr4NMGZ5+wX70aQjdciXJXxUZuOszrWo5PvWJgY558P/zii6MsA1LQ71nu7Wtnpv7b5/V8V95+2Cge6giur/qo8rDCV1oud/Wj7oLJOa8mvgwUQdv6mpzF9DvT8woW8DzEW/H8Sv1VDO1jl8V5dNdSyJ/zJR3ru6D1Xp3SPp+wHetyDRQeMg9F7P/477SQwSbU5txFrVCWptqvdMoOytivvOy6HaoFSq/ndH+JmI+2G95quBBkkd67u1he0Rv0tfD539Ih6XGOQdaEi9U0s465iJujzU/wMT+jbAXPQ7YKmOvfbis0Wc1Xo5pPdaHCbFPQLjMsQ3arjuN4PDShiB3hMHPq7gQ9wvvTdgvqmNWC+q98BO1vTQMS9Uu3zvqwn40tsfrCOneQ+peQ+ncz08oAl2lPguX9OAej4X8pdwxrSqhjJ3h/oOrkDfBpirpTl/n5aNoOwV3eeOO2G4QNT1LH0QOqfJ12l+YhxZ1WQRWu6lWR1r9YDv/6vEB2aYzalTH8496j2wmVMlTtfQh/Ku9/sh8roVxnvCw+rul+5dX7A0yKbg8IBhv8diuteCAMX1msq8pO/p2wBT9rdx1CcSxwDYn2GwgFTc1/e5EV7j14lr2aQbMVf7wtyWR31dYsAzaPR2dUGeL6j3wGaWFP5ecf9JzZQa9GjxVQX1X1XzZyFu1HejW9YJXw00SOpES4cHpJdkN2lq+skKv6/LSP2yWtUPTOjbAFX+bYx/t8axwfnOUD4gFTceXzri6/swcT2f6EbM1Q9zHJycLvjQDLOH0f5Efn+q95wHpS9W2H9eCdXtFbI3kdc/I/gsfBNsqE4zpU601NfTM8matInnzUQdt9dQXtGGrit1PX0bYIzij+uzV6kcGdO1LArlg1Lj2Avw1cT1/KwrMRcvzupQHw6Rx+FEB70w5HWlNmI9od4DW1fjl23efiE3h8grtczjfM2fhd69rH7x1UCDxKB03j5C9zXPv/YXDP6acCR0aiZq/FV4fg1lfh5Gv1yQ9vVtgGHN3sA7rphYOKZrWRLKBaTimG7pmK7xQeKa5utODGt2YGWYE5jezumcd4b8wBSd1LNNvQe2q8+DaFVfZt+HapYEpTZirvMXgVju7M3VP/DVQINsC9UH0JsmFRD/syF1TE27v1xTmdfDaJcL0s6+DVDVc8yGMV5L0eziuv9ml3Gh5md0Wij+en6ngg9i3gPPjiGv63DBB3GJeg+s334yZyroQ+tzrvXaEHltLKh/HUfWv5yln8L/zhhY7OuBBrGfVFoMTKdOU/28IfUs2gdx1Gm7rqdvA4zR7JUkn435evaW/Ps5zv0Y9yWu66guxTAOhrnvART1WxJwdshriht53y/4IC5Q74Gdz8lzLjOC4rrnficQxg3VXx4iv88L6r+5wr4fT178MvRf0nTWVwMNczk4LSVlfQuCJ0Ubjo861bVckPb1bYBh/drzffjTBPxdulDyb+gLY7zG1CSCy7oUg4qR4X6/ng2zb8/8UM1pAPGkumslPojvqvfA/kjku2+I/GJA6mrovz/N+iHzKwrKHZtjn4+zn97J0pWCcjyk0zQPg/X/KalZqrGNFjSgjlvCZM2SuqLb6dv8dyz5n5y0U/NAbXr3xL0TBj8xvWpxZuuDEn8/fx/zdc4P+fuUPtStGKTD7y0IAMQo5+sD5tv7IRp0mVWM9sbZS/dKDmZjh48bdy5R79J1f1KQd1zWUXZ2Uwzs9ZshFYNya4bsl+dLtsHF0Fkeubxbr9niAHtZ6ASW4i/AcQ+VeEribyXzv+krgoZZmejv1zTPv75PtNF3DanjiVDv4SGzLSr4u7Nft9O3+e+4Je8e/UfzQC16V6g8nMPzS5WKZrbW+Td7UKnnKqfqkrS6+0D/MJT/JfNu9z1vlMj/l+57TpW8nte6ed8Kw//S+qQbHIn5nAn9f/Fra717vTxAvjE49VboLE2cCfrE/xuPAN2dGODG+g8SLJvfbd+9AwSMRpEO+6qgYXYm+vsZzZP8xS+mQw2p559htPv17Sj4rn1V19O3EZSCMYjPNb37yb45Idd1pOSzypYJuNYzieszw5Ok7XN4UH+nRP4xQBJnmZTdIHprqD6gMF+9k/c+fgGv634ZxxQj2e9l6Vz4343fy+4JEr+UXqtwADbu9KKvChomNUNmj+Yp/BuxrgF1XBFGv7fTyUSZd3Q7fRtBKRiT46GarVGq9mPJZ695E3CtHySu8TNdDOgnBp7ir+RFgbO4+XeMbsdjumeCbXGG2aNuissMvw2dDcLjr+ALNS1MvIthtDNkpk0qaPegIXV8P4x+b6friTJP63b6Nv8lKAWj83aY2566dSla8t673cokSE2yuKibAQC9UrMgF2me5CET5xpSx9RpPgdqKG9lwaB6h26nb/NfglIwGnHbkJntXI5M2LUVLXmv4tT0Ki1OXONtXQ0AKPOwc1/z/Htaamrwt7sBdSw6zaeOzV13h/TehYt1PX2bUt/TglJQjbhX7t0J/lx9FcoFpVZN0DWnDg9zsisA8K91iQHDVc0TdhUM/l5oQB03JOp3r6YyUzOzftDt9G2eISgF9Yr7Ks4cMDWpB7z8HYoDUjcm7JqvJK71Dd0OACh6MLWvT+fU0Lz2ud6QOh4Lo13CFWdmpU67dcKpvs2zBKWgPs+HTjBnkvZjmq1oyftM+mLCrvt04lp36XoAQHQoMWA4qHmSv0x+0ZA6/pKo43s1lLc+OPFN32YQglJQj7iM+bfwdHb4/Am9zg9CuaDU9gm77o+DH6AAgAJ+xcr38pQN/oaxLIx+CdeRYB8zfZtBCEpB9eLehT93P0c/hsk+2OViKA5IPQ6Tt0+T2fgAQKHLiQHDppa3zfshvRn3MIO/17N0vDsQjkvYHoVOIOabLO0JnaVtkzJg/KumMn8MTnzTtxmEoBRUa2GWvu9+huIppEsm+Frndb9Pi4JSk7gP6KbE9V7WDQGA6FZiwLCk5W1zLtE23w+Y19qeAXAqxWUEyyekjnUs4Yq/RD9JlPm2j6S+zf8QlGqeuGwszkg82v08fhc6B0s8LBmAKJuehMmeATQOcYnet+HpxuDLavh+3VhhfhtL3usDE9jWixLXe0dXBABCIkDwRNMkjzI+VDKPuDyg7DHOvQ/vo5pVcjeMdgnXjoK6C1ro2/wvQalmWJ2lT7P0e6gu6FSUftHs/+NSt23ij3IrKs57ZhbqygrzPFbyXr86ZePMx7oiAPBcYnBzr+Vt83qY+2bccQZJmSOc+6U9I6jjmpD+dX1hDWWmghjXfCT1bfoSlJpe8Xt0bxhtIKo3feYWPONseDpLZ2XFecegUJzp9kPF+f5c4j5P8qyjfxLXvVCXBIB2Wxema2+CUdqXaJuHJd4fl6HNZQnGtyOo48FQ3RKusm4kyvzER1Lfpi9Bqem8Z3E51d0wnmDUTNrmVvzXl902iUGS1RXn/UqWbnfzf7/CfBeXvM+TvGn4d4nrXqtbAkC7bUsMFC60vG1SG8AXbcZ9YNbrb3UDASt6BpknCwaYoziFLjVQPFJDeSsL6rzJR1LfJjfAISg1PeLS52FnElaZ4ozX+W7Hvz4LTwPv6yv8XG4InSWZj3ryr3L2z66S93qST0tOnRwoaAoALfdWYqBwqsXtEve8eZxom92J9x6e9do4WH2uz+sWhuKjnev0XEhvOL6hhjI/COkZOvYa0rfJf/gVlJp8cfPy82H8waiZ9KNb0ve7q870ZcXXfiqUCz4unuD2Px2mM5gGAIzAe2G0J69Ni00FA8CXct53qOc1cclG0ek7qTIe1FzH1IbjdQWIUr+WXvRx1LfJJSg1+eIypJthcgJSMR1zW8KHI27zdRVf/60w/cHHLxLX/p4uCgDtdiIMN2Oi6Y4m2uV6znven/WaFwvKmFcwyPy55jqmfrmsI0AUl5CkZuh84OOob5NLUGqy7QyD77MWAwlx0/9Xup+ZzaFzwEjvMtcXNO2cvBtGG5D6veLrX1Wy3CMTfh/2JK79hG4KAO2Wmhb+Vovb5YdEu5zs8/qt4dkT5JaVKOPFML5NS+MD7oMw2lly7wWb8erbk78h76QSlJpcH4TBg1FrE0GIO+HZAycsax7OjjD6mWn7Kq7D3jCe2VlVeztx7V/pqgDQbucSA4XtLW2Tor2WZrdLPAL6fvff/ij50F5mwPx+jXX8qKDsqoNScY+h6wVlbvVx1LfJJSg1mQYJSMXPUpmlShtCcbCYtPj35HEY/abyyyqux6WS/WrSpf4mnNVdAaDdLgkS/I/tBYPORT2vXdITbLmRpecHKOc/BQPN1TXV7+Xw7BKRupdXxUDI5WDvE327/r7dZIJSk6fsqWgzy7peHiDvz2a9/6jmHsiVMPpZUpcqrkPRoRRlT0ydBFuD/SQBgBypYMGmlrbJ56H8ZqLfhKcbP780YDl/hvRG41WLezrFGSp3Sg6wvw2dPU6GXToSTwLaHYpnSM2exr8hWK6ibzOboNRkWdPty2W/SxcN8f15f1Y+xzV7q2wq2b/enoK6bE5c/2W3GgDaLfVr4vqWtsnvodxmoh+HpzNMNg5YxvKCQeaFCusTA1FXw/BLGeL74syp/SXKivuknO+24ZMw/C/OscxfQ+cX4JfH1A9WdB/2/w6dDYxjcCYe9f2Svj0xfbtNBKUmx5Lu90KZ77LL3Xs3jE9D/1kx892CVjhWso8tn4K6rE1c/3duNQC0W2rWzOIWtsfzBYO/DT0DrJmgyzCnxhVt+v1RhXU6GapZmlDm18xdofolEeMIjr4R8pc4xtkLm/TtiejbbSIoNTkulPzuij8GzCWAtDKR7yK3ofF+KdHHrk1JXZYk6nDbrQaAdvsnMVBY2ML2SAVV4lKNed2HgZklaeeHLOdcwUDzFV1zbOKvzkV7bsXA1Ev6tr4dyi+xaUKy4XYIO0u2VVzCWsUPO9dCfmDKMufmWlKyn30yJfVZlKjDXbcbANrtfmKgsKCF7XEmFC87mpl5dH0ODx2poIdfDceraJPumXRa39a3g6BUm8RDG26GcqehvTyC7yOHQzRX2VnH0zJrd0GY7tMDAYAapTZqbeOvsLcT7bGn5wE0Lm9aO2QZqwsGmad0y7G6VfJh4KG+rW8HQak2ORxGv/F0KjgRP6sv+spupFMl/wZNyzhNUAoAyPUoMVBom5UFA8B42tLMr+RzOZ57f0E523XLsRpkQ/gF+nbr+7agVDssCumZxTPpUsXlvlFQ3iFf2Y10u0Rfm7ZDI/Lq8cjtBoB2E5R6aneiLW5k6fPu//9HmNvmtd+G9KlzC3TLsSraT6p3lsI8fbv1fVtQqh0OhHIzV1ZUXO7CgjK/8ZXdOKtKfh53T1m9BKUAgL6eBEGpGakTlX4Pz84qGdb8kJ6J4wFj/Mosm4jpir6tbwdBqbb4u0T7HB7xw7ylT830YcnP4wtTVi9BKQBg4MFu2zwYwUPZloL89+iSYxc3KH4YimdJva5v69tBUKoNNpdomzjDctEY/k57oG+er0v0t78aNN584pYDQLsJSnWsKTEI/CdLS+dYzvGCMlbokhMhBljyAjkxYLVD39a3Ryy1UfB/NE+tvgrjmyU1LwhKtUm832X2NTzRoPGmoBQAtJzlex1l9gs5UEE51xL5/6Q7TpSXug+jd7sPCXe7/3ulvq1vj4Gg1PjcCcUzJ5+vqeyloTigTHOUnXm5dQrrJrAKAPRlo/OObwsGgPEknIU1P1wc0B3Rt8khKDUer5cIEHxdY/lbC8q+6hY1yqcl+lv8kWT+FNZNUAoA6EtQqniD5qoeqncVlPGy7oi+TQ5BqfHYXSJI8FaN5e8vKPtLt6hRfi3R3y5Pad0EpQCAvlIbOs9rSRsUbWIb22hxBeWcTpRxTVdE3yZBUGo8TofipXsLayz/UkH5292ixiiacTqTPmrY95cTJAGg5e4nBgoLWtIGxwoGgF9UVM7tRBlHdEX0bYZ8qBOUqs/lgs/Q9zWWXTTTMf7bQreoMYpmnM6kVQ37/hKUAoCW+ycxUGjLYPenggHg6grKWFVQxhpdEX2bIR/qBKXqc6+gfx+vsewdBWWfdnsa5WwoDkjdmNK6LUrU6a5bDwDtljpVaHEL6h8HSqkTCH+rqJy9iTLu6Ibo2xQQlBqPhwVBgl01lv1NqD+ozOS4HYqDUl9Nad2WhPRhGwBAi11JDBTWt6D+Rb9EH6yonNS+IGd0Q/RtCghKjceTgs/RxprKfbGg3G/cmkZ5LZRbujete4itTdTpO7cfANottV/GphbU/4uCAeDKCsqIG8an9gV5SzdE36aAoNR4FAWlnqup3BMhvbn6K25No+wLxQGpujfVr1Pq0I3Lbj8AtFtqlsPWFtT/z1D/qWHrCwaaK0oEF9bqqujbrSYoNR4PCvp4HafUvhDSwd5jbkvjFC3VnPYZRVsT9bro9gNAu50L7T1qennBALCqU8MOJcr4u+C9B7qv+0lXRd9uNUGp8fi14LNUh9SG17+Ezql8NEfRKYsz6fAU1zG1nPysLgAA7XYqtHfpzdthNKeGXR1yMDbzy+KjUM1SK9pD324eQanxOBdGG5TaFNIHB7zoljTOllBuP6nNDf2b9JUuAADtltq3YneLHzaqOjWsaM+dD3Le92qW7ndfs0c3Rd9uPUGp8dhbEChYUGFZ8cTbv3PKiacAvuF2NNLxUG4/qWmeIbcnUbcTugAAtNt7iYHCFw2ve+r45dMVlbExDH5yU1x6dTOY1o6+zVOCUuPxckE/31BhWXl7PMYZhZvdisb6MxQHpW5NeR1TB2+8pwsAQLvtGsHD6yRaVTAA3FVROR+HwX5lXxKe7mHye5YW6aLo2wRBqXH6MdH2+ysq42hO/nFW4Ua3oLHWhHJL976e8nqeHsHfJABgSm1LDBQuNLjeqSUZT7oP0FW4EMqf3LQ0dDZ9jv/9XpZe0j3Rt+kSlBqf1J4/v1aQ/0ch/7CAVzV/oxXtWdaUE+ouJuq2TTcAgHZblxgoXG1wvVMP1FWeBnajYKD5bvd18Zfwv8LTpRrrdU30bXoISo3X14n2f3MO+R7JyTMu5Vui2Rut7AbnMX035XX9LlG3tboCALTbc4mBwr2G1jnO4HiYqPexCst6MsCgs4oHHNpN324uQanxWhae7oc2O8U93JYPmF+cPXi5T153s/SO5m68eALp/QG+O+P37TTPmvsnUbeFugMA8CQxCGqidWF0xy4PMuiMJ5lt1x3Rt+lDUGr84qbneYGpOHNwdcn7GJfr3evzGfk0mB3VZPF0xbezdCUMHtCf2V8s/rAQZ5/Oa8g487FuAQBEtxKDoCYOkA8WPDxXOdg7VXKweSdY1oS+TTqYISg1fnHGVGopX9wjKAZgl/a8J/4djfvmnAidmVCzAw0xGLVc0zbWgdA53GGY2aWpmVMxQBr3apr00+sWFfx9AADou4RgJm1qYH2vJup7ueKyXuwOulKDyzPdBx3Qt8kjKDVZ4n5APwwZUIgB4hjYisv05mvKVo+xqkgnJ7z+m0NzTxUEACriqN56vdAdNMZfyONGzw+6DzPxCPBVmgd9mxIEpSb3M7A7dAKw34fO3jmPuinu7xaX6cVNns9maV/o/NAzT7PRIrsS312nNQ8AEB1KDBgOaR6AsROUAqbRx4nvrsOaBwCI/IoFMNkEpYBpZDY+AFAodWLXVc0DMHYxKPUoJ53QPMCE+jYxxnQIBgDw34ed1BHEAAAwqPuJMeYCzQMAzEidorVI8wAAMIDFibHlbc0DAPS6mBg4bNU8AAAMYGtibHlR8wAAvU4kBg57NA8AAAP4IDG2/EzzAAC9diYGDmc0DwAAAzibGFvu0DwAQK+XEwOH3zQPADBr3BADC3HGSzxh7UqJ9zyfpUNZ+jFLD7P0OEt/ZelosH9lE/2WGFuu1DwAwGwPcwYOT7I0X/MAQCu9Ejozqr8InQBUv/HCwcT754VOMCpvnBHT70Fgqknmd8eP/e71Q80DAPRzOTFY3KR5AKA13s7S1Sw9SowNetMrOfmsyNLPJfP4RLM3xsbEfb6seQCAfo4lBhAfaR4AaI33s3QpdJblPQjpYNL1nDxezdLtUC4glcqH6fNR4j4f0zwAQD/bEgOIC5oHAForzny5nzNGONHn9a9l6W733+O+Ue9l6bnQWdb1eU4+jzVzY1xIjCm3aR4AoJ8FIX/9/33NAwCtdj5njLBx1utezNKd7r992R1f9FoU7DXUdHmz6+xTCgAk/RTyf9l6TfMAQGtdCv1/tJrX85plWbrR/bd9OfnMyxln/KWJG+G1xFjyJ80DAKR8khhIfKh5AKCVYiCp3/K9M7Ne831IB6SiZTnjjLOauRE+DDazBwCGtDkxkLikeQCgldbmjA2297zmRPe/HS/IK28Pyw80cyNcSowlN2seACAl/sr5OORvQDpPEwFA6xzOGRfM7Be1s/vfLpfIa3/OOGOVZp568xPjyIfGkQBAGakTU7ZqHgBonR/6jAlmAlAvZOlelq5nafGQ44wbmrgR3kyMIc9pHgCgjPcSA4r/aB4AaJV4Wl6/03n3dP89BqwehfIHotztk9dXmrkRvkyMId/VPABAGUtyBp8x3dY8ANAqO3LGBMuzdCA8G6Aqkncy23bN3Ai3c+7vk+74EgCglKsh/5eudZoHAFrjqz5jgZ9DZw+ouH/Q5QHy6refVAxYLNTMU++NxNjxquYBAAaxOzGw+FzzAEBr3OozFjiYpV+ydCdLywbIq9+PXt9p4kY4kRg77tY8AMAgLOEDAFbljAVOd//vjgHymp8ztjigmafevJC/dO9xsHQPABjCpZD/i9dmzQMAjbc39F9u9zB0TtEbxPacMcVqzTz1tiTGjBc1DwAwjNSxvmc1DwA0Xt4PVPG0vRUD5tXvZLa7mrgRzifGjFs1DwAwjDgV+2bIn4q9TBMBQGPN7/697zcOODZEftdD/2WATLdliX5yszueBAAYyuGQ/8uXPSAAoLk2hep+mFqZk9dbmnnqHUiMFQ9rHgBgLuLU/LwNz29oHgBorM9y/v5/OURee3PyWqqZp96NnHv7JAy+xBMA4H+cDvm/gO3QPADQSNdCdRuT99ub6hdNPPV2JMaIZzQPAFCF1xMDjh81DwA0zvM5f/d/HyKvvL2pjmrmqfdTYoz4muYBAKrybWLQ8YbmAYBGeSvnb/6hIfLakpPXBs081dYnxobfah4AoErrEgOPq5oHABrlXM7f/FVD5PVVn3wehv6nsi0Knb2snnMLJt53ibHhOs0DAFTtqsEHALTCP33+1v8xRD5x6d6DPnmdy3n9xW7ZL7gFEy31Y+UVzQMA1GFNYgDyveYBgEb/vT82RF5v5uS1p89rj3b/7S23YOL9mBgTvq55AIC6nE8MQrZpHgCYegdDdbOi807wfXXW697p/vfTmn/ibUuMBc9rHgCgTi+F/ifozEzrn6eJAGCq9dsr6O6Qed3KGTP0mplNFU/2W6T5J9q87niv3z193B0nAgDU6nDI/4XsgOYBgKm1MEtP+vx9PzVkfnk/ZG3M0oLwdFZW3EdqpeafePsSY8AjmgcAGNWA9e+cAcn9LD2viQBgKm3P+fu+fcj8/gn5QYyZFINgmzX9xFveHef1u4c3uuNDAICR2JIYXF7QPAAwlU6G/suyhg04nAvFQamdmn0qpPYV3ap5AIBRO50YnOzQPAAwda73+Zt+ZQ75xZPY8pbwxX2qNmnyqbAjMeY7o3kAgHFYEvI3ML2TpaWaCABaL57a90OWHnbTL1k61B1HMPmWdcd1/cZ7t9xHAGCcNoX8X84uaR4AgKl2KTHWM9MNABi7TxODlQ80DwDAVNqbGON9onkAgEkwL0vf5QxYHmVprSYCAJgqa0L+fmDfax4AYJLE/QZu5wxcbnb/HQCA6RjX5e0besu4DgCYRKtDZwPTfgOYH7M0XxMBAEy0BaGzMX2/8dyD7ngPAGAibQv5ew+c0zwAABPtbGIs96bmAQAm3fuJwcxxzQMAMJGOJ8Zw72seAGBafJwY1BzUPAAAE+VQYuz2seYBAKbNkcTg5iPNAwAwEfYlxmyHNQ8AMK3ir26PctJ+zQMAMFYHEmM1s9vn4P8BvbHfG17oZ/AAAAHQdEVYdE1hdGhNTAA8bWF0aCB4bWxucz0iaHR0cDovL3d3dy53My5vcmcvMTk5OC9NYXRoL01hdGhNTCI+PG1zdHlsZSBtYXRoc2l6ZT0iMTZweCI+PG1zdWI+PG1pPnc8L21pPjxtcm93PjxtaT5NPC9taT48bWk+TTwvbWk+PG1pPlM8L21pPjxtaT5FPC9taT48L21yb3c+PC9tc3ViPjxtbz4mI3hBMDs8L21vPjxtbz49PC9tbz48bW8+JiN4MjAwOTs8L21vPjxtZnJhYz48bXN1cD48bWk+aDwvbWk+PG1pPkg8L21pPjwvbXN1cD48bWZlbmNlZD48bXJvdz48bXN1cD48bWk+aDwvbWk+PG1pPkg8L21pPjwvbXN1cD48bW8+JiN4Qjc7PC9tbz48bWk+aDwvbWk+PG1vPiYjeEEwOzwvbW8+PG1vPis8L21vPjxtbz4mI3hBMDs8L21vPjxtc3VwPjxtc3ViPjxtaT4mI3gzQzM7PC9taT48bWk+bjwvbWk+PC9tc3ViPjxtbj4yPC9tbj48L21zdXA+PG1pPkk8L21pPjwvbXJvdz48L21mZW5jZWQ+PC9tZnJhYz48L21zdHlsZT48L21hdGg+q7ka1QAAAABJRU5ErkJggg==\&quot;,\&quot;slideId\&quot;:263,\&quot;accessibleText\&quot;:\&quot;w subscript M M S E end subscript space equals thin space fraction numerator h to the power of H over denominator open parentheses h to the power of H times h space plus space sigma subscript n squared I close parentheses end fraction\&quot;,\&quot;imageHeight\&quot;:31.89189189189189},{\&quot;mathml\&quot;:\&quot;&lt;math style=\\\&quot;font-family:stix;font-size:16px;\\\&quot; xmlns=\\\&quot;http://www.w3.org/1998/Math/MathML\\\&quot;&gt;&lt;mstyle mathsize=\\\&quot;16px\\\&quot;&gt;&lt;msub&gt;&lt;mi&gt;w&lt;/mi&gt;&lt;mrow&gt;&lt;mi&gt;s&lt;/mi&gt;&lt;mo&gt;,&lt;/mo&gt;&lt;mi&gt;n&lt;/mi&gt;&lt;mi&gt;o&lt;/mi&gt;&lt;mi&gt;r&lt;/mi&gt;&lt;mi&gt;m&lt;/mi&gt;&lt;/mrow&gt;&lt;/msub&gt;&lt;mo&gt;&amp;#xA0;&lt;/mo&gt;&lt;mo&gt;=&lt;/mo&gt;&lt;mo&gt;&amp;#x2009;&lt;/mo&gt;&lt;mfrac&gt;&lt;msup&gt;&lt;mi&gt;h&lt;/mi&gt;&lt;mi&gt;H&lt;/mi&gt;&lt;/msup&gt;&lt;mfenced open=\\\&quot;|\\\&quot; close=\\\&quot;|\\\&quot;&gt;&lt;mfenced open=\\\&quot;|\\\&quot; close=\\\&quot;|\\\&quot;&gt;&lt;mi&gt;h&lt;/mi&gt;&lt;/mfenced&gt;&lt;/mfenced&gt;&lt;/mfrac&gt;&lt;/mstyle&gt;&lt;/math&gt;\&quot;,\&quot;base64Image\&quot;:\&quot;iVBORw0KGgoAAAANSUhEUgAAAr8AAAD0CAYAAACSGU5oAAAACXBIWXMAAA7EAAAOxAGVKw4bAAAABGJhU0UAAACVQEH1VQAAIgVJREFUeNrt3QHkVdcDB/DjJ8kkkiRJTDIzE0kymcgkmcRkMjMjmUwmMpm/JCYzMxMzk2QimUwyZmZmEpMkk0iSmYxMkiT2v8fvPr+3t3vPvfe9e9+v3+vz4fj/V++dc++753f7/s4795wQAAAosykr/7RcltRo935LbZ12CQEAqGtNVs5k5besPBohhD7JyqW8roU12v06Kz+M2Oa1rOx3CQEAGNbarHzWIIBezsobWZk3ZHtTWdmclV9rtncnK+9lZbFLBQBAW47XCKLHWmwvhucrFe3dyMpSlwYAgLa9VRFEz8xC4H7NZQEAoAvvh/T83lUdtHkipEd9AQCgE6cSQfTHjtr8JdHmEZcEAICu/J4Iol2ssBBXiHiSaHOjSwIAQBeWhvTc2xc6aHNXor0HLgkAwNNlyQSdSyqI3uqozdPBRhYAAE+l+VnZFqa//o/B7E4e0j6YkPNLBdHjHbX5d6LNt3Q5AIDxhNxXwvQmDkfD9PJetxMhbfuEnPfdxDnu6KC9V0J6msUKXREAoH37svJNmN52935ottXu4zD8LmdPk3WzcI5HEm1e1S0BALpxvmHgHcfyX+N2KHGOFzpq83KizU91SwCA7k1lZW2Y3sL3cY3we3BCzvunMN4lzpYHu7oBADxVdtYIv+sn4DyfC+m1drtY4mxPSE+zmNL9AADGLxV87z0DIf9mR22eS7T5nW4HADB+8yvC76SsQ/tVGO8SZ/HhudSUkr26HgDA+G2pCL9vT8h53gnjXeJsW8XnukbXAwAYvwNh8tehfSGMf4mzz8P4p1kAAFAhNS/1+oSc4/uJczzfUZs3w/h3kgMAICGuNvAoEdI+n5Dz/C4Mv8ZxF2WHrgcAMH6bnoGQVvXg2bjLpOyWBwAw5/wvEdLimrjzJ+Act4ana9T3B90OAGB2/JwIaT9NyDl+ljjHzzpob2FIb6ZxQLcDABi/eRUh7aMJOc/riXPc1kF7VTvmvaTrAQCM346KkLZxAs5xRRj/3NvUZhp3dTsAgNmRmg7wYELO8d0w/rm3qSXOTup2AACz40qY/C2NzybO8WAH7a0J6dH0nbodAMD4LakIaXsm4BzjGsYPEue4voM294T06hmLdD0AgPHbVRF+V07AOb6aOL97HbWZGmn+RbcDAJgdJxIh7eaEnOPRMN5pHXGk+WGizf/pdgAAs+N2IqQdn5Bz/C1xju900F7VbnkbdTsAgPFbHSZ/S+OlYfzTOg4n2ruv2wEAzI7U8l/Dbmm8NiufZuVSmP7q/1Ee+C5kZW+YnhIwTqk5zTc6avPXMPmrZwAAzDmnEyHt54Z1bQjpLZJ75WpWlj8l59jFtI6qLY1363YAALPjfhh9S+O4ZNfXNULvYAAe1wjwX2G80zqqtjRertsBAIzf2jD6Q1lxtPd2w+DbK3vHcI7rQ3pax4IO2kz9InBFtwMAmB0fJELawxrvj1/fPxoy+Mby/RjO8VBob1pHXbcSbX6s2wEAzI7zYfiHsg4OvP6PPEyvyP8+ToX4qiL8jmPVg58S7R/uoL2qLY236HYAAOMX59s+DsNtafy/gdcey8pzBa9bUBEEH3d8jvGYUg+evdpBm++F9Gj6lK4HADB+WyqC6fMl7/uo7zXxQbLNFe2k2njQ8TnunIUg+m2izW91OwCA2XEkNN/S+N2B16yqaGOqIvxe6vgcT445iM4L6dH093Q7AIDZ8UsipH1V8Ppt4d8rFiyt0caqivB7ssPzi5tzPAjjXd/3nYrz3a7bAQCMX9Vc2MG1b18KM+sB/14z+EZV692+2+E57q9ou+3wG+c336xoc5uuBwAwfjtCeu3bhX2vXdwX6uISXssatPNFRRhc19H5rc7KvTC+KRfxl4nzoXppt6O6HgDA+H2eCGi/Drz2Qph5uO35hu1cD6OtI9xUnHMbR5PvhvrrDL8Whn/wLS7ntidUj/j2l7gBxqvBqg8AAGNzLdRb+/bDMDMavLlhG8srQuDZFs8nBt4fQ/phs6ol1+JI8IEabcUd7c7kn+GTMPwGH7HNy2F6PeXVuiQAQDeWVYSyV/tCXi/cDbNKQdXDX/tbPKeqzTTqlvM12trVUlv9ZZNuCQDQjVR46619G+f89r7KPzNkO6crAt+LLgUAAF07FaqnIvRGUmMAXjRkO6kHzv50GQAAGIc/E6F0b5jZ+S1OedgwZBvrQnrU94TLAABA19ZUhNL1WbmT//8jI7RzoKKdHS4FAABd25MIpHEN394SaHEji3kjtPN9SK9yMN+lAACga2cTobR/+bP1I7QxL6SXHLvgMgAAMA4PQvWyW1+N2MbWivr3ugwAAHRtfY3g+3dWlozYzqcVbaxwKQAA6NrBGuH3YAvtXEnUf9FlAABgHL6vCL5xCbQFI7axZAzhGgAAkqoeQmsrmFZt/bvapQAAoGuvVYTSuK3xohbaOZlo44rLAADAOBytCL/HW2ontXvcYZcBAIBxuFgRfte10MYLoXr3OAAA6NTCrDxJhNKrLbWzL9HGXZcBAIBx2BnSI7KHWmrnXKKNUy4DAADjcLwi/K5poY2pkF5N4k2XAQCAcbgeul+BYVMYbVe3GNA3uFQAAIxieUUobWsFho8SbdyueG9v5zm7vwEAMJLdYTwrMPyYaOObxPu25a95FNqZfgEAwDPsdOh+BYaq+b7vlbzvpazcz1+z16UCAGBUqU0nTrbUxuaQHl3eXPCeOB3jTqgeGQYAgFqqNp3Y1VI7H1a0M3/g9Yuzcjn/u2theh1iAAAYSWrTiSd5CG3D2YrwO9X32iVhZre5e1l53mUCAKDrUNrmygq3KsLv2/nr4vSHG2HmAbdNLhEAAG2Io60PE4H0aIttPakIv0XldZcIAIC2bKwIn6+12Nb9BqE3rgqxw+UBAKBNhyoC6FSLbZ2oGXzj0mqmOgAA0LrUphPnW25rVR5sU8H3VFaWuiwAAEyClVn5Kit/hemH2R5k5ZesHAnTS64BAAAAAAAAAAAAAAAAAAAAAAAAAAAAAAAAAAAAAAAAAAAAAAAAAAAAAAAAAAAAAAAAAAAAAAAAAAAAAAAAAAAAAAAAAAAAAPBMezEre7LybVYeZOVWVhZ02N6OrNzMypoW6jqQlRtZeZyVv7NyMj8fAACecfOy8kpWdmXl076w+09B2dnRMSzNyr28je0j1nWm5NhjEH7D5QYAePZsycq5vsBZt3zZ0fF809fGrhHqWVtx/I9COyPLAADMIVvD9Ahvr1wI5aO9/eVSR8fS38b7I9S1rcY5fOXyAwAwlZVPKoLj4/x1bXkuTM8lbmt0eXFWnlScwx8uNQAAPZcrwuPaFts6VlD/NyPW+VWonvoA0LUtodm0srlcvnW5gbns3Yqb3K6W2nk5FI/SfjdivQsrAvxDlxgQfoVfgJ5lFTe5Yy21UxZQr7ZQ99JE/RddYkD4FX4B+t1I3OROt1D/B4n677d0DnH+782C+j93eQHhV/gF6PdN4iY36sjsijzgltX/pON/fF5zeQHhV/gF6Pd+6O6BsXM1bqTPtXQeUwP1/hXaXa0CQPgVfoEJULVe7tIh630jzIzupqZWbOoo/H7s0gLCr/ALMGhpxY1u6xB1xlUY/sjfH9cTPpuof3tL59G/41sM3KtcWgAK/KMoypwqnXgU2l3u7Hj+3j+zsigrJ0L3y6ntD+2tHwyA8KsoygSH3yuJBg83rGt933v35H92OFH/+y2dw+W+Ud8X3NsBEH4VRfgt822iwZMN6onzbq/l77vS9+dvJer/soXjf6Xl+gAQfhVFmeDwm9om+FyDeg71vW9935/vSNTfxhSFH/O6HmRlufs6AMKvogi/KfsSDd6qWcfzYWbu8KmBv3stUf+oWxz3r1ZxyD0dAOFXUYTfKrvC6Gv9/pAYfU1tozzKRhrzw8zObtezMs89HQCAKlsrEvf8ivf3z+k9WPD3U6GbLY77H6SzmxsAALWsqAi/LybeuyRM76YWXxc3sygbfX0Y2t3i+KX8vU0fygMA4Bk3Lwy/0UX/Gr6vJ153K7S3xXEcSb6av/duHsABAKC2h4lw+kbJezb3veZCRf3fhfa2OP647707XDoAAJq6kwinbxe8vv9hszj9YHVF/WdCO1scv9r3vlMuGwAAw7iQCKefFby+/2GzYzXq/zqMvsXx0jC9ZfI/eVhf5LIBADCMs4lwemLgtXH74N7DZjGMLqxR/4Ew+hbH/VMnXnXJgKfElvDsrLf5rcsNTIpTiZvdmYHX/hrSUyKK7A6jbXH8Qd/rj7pcgPAr/AKM4stQbxe2vX1//luD+l8Pw29x/EqYGWm+6FIBwq/wCzCqDxM3u17IjTu3/d335+sa1P9qGG6L4/55vveystKlAoRf4RdgVG8nbnb38tf0r9hwomH9C8NwWxz/GOqtIwwg/Aq/ALW9mbjZPQjTy5H1/juuCbyiYf3DbHF8JKRXnAAQfoVfgKHsTNzs4nzb/nWADw/ZxoNQf4vj/rB9KZRvmwwg/Aq/AI1tr3nji9sJLxyyjauh3hbHccOMe33trXB5AABo09aa4Xf/CG3U2eL4uYGQvMWlAQCgbZtrBN9bYXru7rC+CdVbHJ/u+7MPXRYAALqwrEb43T1iG6m1hOMWx/v7/vusSwIAQFcWVgTfqy20sSdRf/+I7/Uw/LxiAACoNL8i/G5voY1doXp0OW6isdrlAACga2WBtK0theusKLHVZQAAYBwelwTSjS3Vv7Yi+HrADYBJVzUI5Jj0A/1gjIo2oTjXYv0LEh/oN34OABB6HJN+oB+M072Bk4wjwW3Pv31S8GFezoMxAAg9jkk/cExjM7gD2+EO2vg7/HfHODu4ASD0CD36gX4wdv07sN0I3YzGXuxr41Fobz4xAAg9Qo9+oB80cjLMTHfY0FEbZ/o+xNf1fQCEHqFHP9APZktciixOS3ijwzbeCdNTHQRfAIQeoUc/0A8AAKFH6NEPHBMAIPQIPf+1RD/QDwAAoWcSQ8/8rGzLyv6snM7KnfwYP9APhF8AQOiZq8cUQ+4rYfo5pKNh+oH524lj3K4fCL8AgNAzV45pX5je7fWHrNyvcUyDm3LN0w+EXwBA6Jkrx3S+YeDtLz/qB8IvACD0zNVjmsrK2qwcC9OjulXHd1A/EH6ZHcvzH8Bvs3IvTO9gF39o42T8+FXOtvwHetDXWflqQj6D1VnZmZVPsvJ9mP76qsqyrHyUlV+z8jD/zOIOg0eysnAMx7wub/9smJ5P1juG+L/XsnIqKztKrt2oN/e4mczevH/cDNPz21LiAx7X8771c1ZeatA34zkczftnXGt7Xo3j25OVC2H6K8heX/4iv2ZNxLl4p/vquZvXs8RtA+FX6Kmws8bxrdcPhF/GK4aIj2v+dnonf20Mwq9m5cP8z9+Zg+f9Yph+EOF4HnQfFpzvoYpw9VHJ+3rlWkcBOG7d/X5Wfg/1v1a7nd+Eh7Uyf//nWfmloL88SgTsVVm5XHBMf2VlRcFrd+YjJjHoPih4X9UvJbF/3kp8Fn/UDMAx3F9J1BM//0VuIQi/Qs8Ix3dPPxB+Ga8Yon4c6BxxVCsuufJ8X5iJwWdfKH9Sda48pbo7P99HNQPjiyX1xMB2qWYdH7d8DvEXjT8HQueXeeCbn78m/u+ukuD2WYO24mjr2TykVp3ndyV1bMz7VNn7Ps3Ky2F6hPZhzc/0QOKYP6tZxxcV5/6/mvUccRtB+BV6EuZXHNtp/UD4ZbxOhv+ODi5PvH5hQViOZc0cOd93s3IuTI8cPqj4IblZUsdLA+HznyHraWpTVq4O1H2m4nrNy0Pp4DEdq9nm3ryPxNHxOLXl19BsztrmGp/ztTz8nsxL/IfgesV7iqZLPJcH6LrX5W7iMzvXoJ4bbiMIv0JPwpaKY3tbPxB+GZ+1BR1jV433LQ4zi3LH8iS0P590XGI4K1uSpmiENIa0v/pCzzt56IqB6fNQvoTNKBbk4XOw3vdqvn9xKB653Tbk8RwvOc+NA6/bGOot91P2ld+nDUJr/Ix+7uuPcW7w6rxfHmlwXeIIzfd9rzmZ/5xEezq6viD0THboOVBxbCv0A+GX8SkKMXXXGXw7/Hse8Fx2puSHZPPA61aFma/vvwwzUwx6FpbU83CEY4s3xaKpCzsa1lMUAIcdsXyjxjmu7gvc8YG718P0POGiz+d8STtlD4mcHHjdVF9gjef0YsHfF9Vzv6DNc30Be0vNG+tDtxKEX6EnIfVN0nX9QPhlvH4foWNM9YWbb+f453CuJBj1j2YvDTMPUH2Q+Eza/Fr85VA8V3b3EHVtrhnw63izoJ6zfX+/OD/nwbm5z4fikeDXS9p5r+SYB7+dOJH/+U9524PK5tsNzlE+1veP0coG1/eKWwnCr9CT+Hch9YzJ5/qB8Mt4Ff1Avtzg/b35wnN5mbOpkkB2auA1P4fqvdeXlvywfTPEccWv2u8V1PXJkOe5oOTYjg9R18cF9ewv+GWiaF7x9r7PO84F3pdo51RBO08GAu7+/M8vhP+OxPdsKzn3jwoC/bX8OhbZ0OJnCMLvsxF6NlUc1w79QPhlvB6PGK56geHdOfwZbKhxQ+qtHvBpRV3bS+p6r+Ex9U+v6C+XOrgpDFPnzwX1rMv/7v0wMwpbJk6tWRSq54kXTfe4WPCPyq95uC9zKKRHvdfkgTyO7KeWP3t/Av/xAqGnW6lVY54kfmnXD4RfOlK0bFkcDX6+5vvXh7m1zFndG9PjvhtSb37r+Rp1lT3U8EKD44kPz/1ecl1Wd3BTuN+wjnn5DbuojjX5ccYR61Ef4Chqp39ZsTg6G1fciFMUFlfUdTYUz9Odyq/zlfyYq67TuZK+Ms+tBOFX6GkwWPBPjUEC/UD4pSOnSzrHxVBv9YYYHL5oIZTNpqKHsHpBd2UeiuJSZXU2MigKWbcaHs/JUP0V/bBhso2VCnaE8jUqezf5t1q4LltLjvfV/O/P59emzi9qDxLH/En+31sr6pgKxd+U/Og2gvAr9DT8Jb6t+7p+IPwyhNcTHeSrZ+D8F5bcmPb2BeM4kll3HnTRcmJfNziesmkTN8Poo4srS+p+1LCeL0o+rzdbDoMfhfLR2r35f79Wo561JecdHxp8Jf//R2vUU7ZO50G3EYRfoafBYEFqeUj9QPhlDGKQuBOG20VrEpQtpbU8DzX9QbjKy2G0+aALEtdidwvnWvbQV9NtNW+E4ock47HHkdG2vgUo2qwijtbG+dBxmkXdXfP2heLR7mX5LxW/hXrfcnxS8vmtcxtB+BV6SqR2m3ygHwi/zJ4PKjrKngk+969D8QNgL+QB6XyDuorm+z4J6Qex+pU9lNXWGpBlGzRcaFDH6oL3x9Hu3ooLbW3zWzbFIJ5D3Jnvcqi/qUrRVJTv8n+UHuRhuo4rJecOwq/Q0+S+Mde3NNYPmAjx6/SbYXKXYkn5o+BcYwiNo4FxtYWlDeoq2vK57sMM80Px6g7DrBRR5lQYfXrL3oL3xw1C4oOT8eGzhS0da9nSQIfzUFx3K+2pUDzft7e5S91VSpaFepttgPAr9PQseQYGlvQD5rTtFZ0lzrXcMGHn/EIi0MT/3dnwF4iiucN154OWjcreD+0tg3O9pI0m51m02sGl/H/fb/HaFK3A8XeYnqLR5AGRomXsnuS/7P3SoJ43Q73NNkD4FXp6dlUcz0r9QPhl9n1T0WHiyN6yCTrffSXBKAb9sw3rKnuooe580LJtf9vaPGF5KF9jcnHNOsqmIsQ/ux3qT0Ooo2xpoKYP/h1KnPeLDeopWxVlidsGwq/QU+JE4lhu6gfCL0+HxaF43d/+8sMEnW/ZXutx9YOma9R+GYafD7os8Xlvbulc95bU32RO85bEce5r8bo8F8qXBmr64N+PoZ2VTIpW8bjsloHwK/QkpP49Pa4fCL88PV4KxVv99pe3JuA84+jh45LzOzpEfUVzpuvOBy37aqy3rFcbykZSm8zlLlvtIAbDNncoeqOknRtDXOOiEB3/bFWDeta12E9A+H02jml1eDaeo9EPmBjbKjrOndDuV9yzoWwUMwbipQ3rWlNS15s13/91yfvPtnSuz5fUf7thPVfHFALLPo+mo8tlU1GaPmH9YUhvtgHCr9Az6N3Q/pbGcc3yT8P0cxZxcCR+SxkHq+KKPXtn6d9l/YCJ8r+KzvP2HD+/slHML4eoa18YbT7o+dDt5gnHwuirSCxP9IXnW742f4biqSgLGtbzRcnxvtKwnqKpE22OyoPwO3nHdDpxHD83rGtDSG+R3CtX83u1fiD8MoJLic5zdo6fW9nai8NsWFA0d/i3Bu//O3T3tdjCUDyN5XrD8PZOGM++9OtL2vl6iLqKNuNoa+rEWbcHhF+hJyE1fbDuijWLQvk3YakAPKUfCL9MO9YwkEUvJTrPvTn8WZQ9YHZtiLrK5g432eyhbO7xiy2ca9kI/paWRjHaXqfycGjnwb81I/6j01M2dWKvWwrCr9BTYm0YfUvjONp7OzQLvrNxf9IPeKqdzkNW098Iz4TyFRHmqjdbCkbR1jD6fNCylQ3mjXie8euvog0emq50MFUyihH708KWr83lgnbuDlHP/pLPdE3DesqmTqxyS0H4FXpKpHZNfVjj/bvzf2P/GbJ8rx8Iv0y7kF/09Q3ft22EH+Cn+ReBonN6YYi6vg7154PGoBjnGj838OcPO/oBLdrW93pB+1XKdls73/J1KZtX/MUQdRXN070yRD1FUyfK1ueMD0p+HprPTQbhd7KO6XwYfkvjgwOv/yMP073lNxflAxip87yvHwi/TOuN3B1o+L75oXxe0ajiA2HxydU7Yeap1RjYut5JrmiO7e9D1BNHZh80uLl9m7c9uKvPlQ5+QHeH4qkqq4eoq2wqQtsPPZbtcrdliOtSNJp+pGE9K0L99Tnjz8mvYXqUepnbDcLvM3tMZZsB1ZkqNjhN7VjJYMWCivN8rB8Iv0z/MPYu+q8tdaQTIx5T3FDjRqJzftjRZ1H2QNUwy3W9HurPtzoSypc/K9tZb9hpDy+E/05TiKPLm4asr+jBxyf5CESbzpWMYDSdqlM2T3djw3reCvW3gz6V/912txuE32c69GypOIay1XE+Cv9eO33zCOf6QD8QfvnvOq9Nvt5fFNoZjRt0rEYH3d3BZ3GopWAUnSyp66WSEFW26UXZJhfDhNX41fvNghvhsNer7PpfaPm6lD04eGqIur5s6R+DU6HevOGj+Z9/4laD8PvMh54jofmWxu8OvKbqmYKpivO8pB8Iv0yPRg27yH/R6Fcb27peqtFB74bRH/oa9FMYfhviQX/U+MHqjQ7HlSQWJoLf3TD61/RxGsmVgs9wlGkkZcG87aeJy0bRh1nuregbhdND1HO95Jj6R6J7X1P+4DaD8Cv0ZH5JtF/0sHH/czVXQr1NllZVnOdJ/UD4pTjAvlbjfVN5aBv8untdC8d0J9R7arXNLSAXhOK5oMNO4Sib1xW/ropzQHujzHGeb9UqA0XzXe+F+rvNrSy4VhfDzEMSwzpRco4rWu6jRaO1j0PzXZDKthR9Z4hjKluFY1n+j8/pvl8GF7nNIPw+86HnucR9o+jfs/gtYW+K2u8N7vc7K87zXf1A+KV4ikEMVhsrgmLRqghvtnRMZ2uG3za/St7RcsD+u8bxP6n5i0ZUNOc1jiIsrnjfm/n17G/zcGhnofOi3dYud9BHi0bRh5laUfbQ3Moh6qqz1NDV0Hw7bBB+J/OYdlT8W9D/7V+8r/emqN0KzR6U/aLiPNfpB8Iv5Ut7xR/Gj8O/5wDHkbO47e3gV8f3Q7ujsBtrht8TLbZZtDzM4zD80lSnaxz/Gw3qi8fxbUEdMRi+H/49D2xV/tv95YLA+EJLn1fZQu1HWu6fL4f2plYUfX63hjyu3yqubfzFZInbC8Kv0JP7PNH24MPmveVH47S7plvEXw+jrSOsH/BMuNAXdu+H9DIsRQE5hsYu9guPAfi7kN4G8ssW27tZUP8oczXXJj7LeEMb9iGzGGr/bHCN4jGc6uC3/QMl7bW9FF3ZQ4hNR2unQvGaycPOf9uf+Jloa2QdhN/JOaZribYP973uw757SdPdK5dXnONZ/UD4ZVoMYnE5rf6vXOKIVZw3FEdWr+ahIX7N+yD/rTLu7BZH3mbjK93+0LHvKf9sY4D/Jf/8YomjhXHJmsUj1huDVXwI7Ot8xOB+fn1iidMtvs9/MYjXcL4u3pm4ksO9/HOPPxdxCpHd3UDoGbSsou3erp8bwsy84PeGaOedinb26wfCL3NT/2T+DT4OAOH3KT+mXSE9FSEOaMQBqN43kGeGbKdqut2L+oHwy9z0cd5Bb/soAITfOXBMp0L1VITecycxAA+7Qsy9RDt/6gfCL3NT/Aq/twzaAR8HgPA7B44p9ZxGnELY2/ktTnkY9hvNdWF8D4jrBzBGvd1x4hP6C3wcAMLvU35MayraXR9mBnVGWS3nQBjfuvj6AYzJ1tBsEw4ABIzZPqY9iTbjQE5vCbS4kcUou5Z+H9Kr/szXD4Rf5pa43EtvmarDPg4A4XeOHFNq06b+5c/Wj9DGvJBepvSCfiD8Mre81fdD/YWPA0D4nUPH9KBG21+N2MbWivr36gfCL3PDgvDvXdcO+UgAhN85dEzra7Qb12YfdTfITyvaWKEfCL/MDdvDzDyoV3wcAMLvHDumgzXaPdhCO1cS9V/UD4Rf5pa4MLhtYgGE37l4TN9XtBmXQBt15aIlYwjX+gEAgNCTVPUQWlvBdFdFG6v1A+EXABB6uj6m1yraiysYLWqhnZOJNq7oB8IvACD0jOOYjla0d7yldlK7xx3WD4RfAEDoGccxXaxob10LbbwQqneP0w+EXwBA6On0mBZm5UmirasttbMv0cZd/UD4BQCEnnEc086Kttpat/5coo1T+oHwCwAIPeM4puMVba1poY24DGhqNYk39QPhFwAQesZxTNdD9yswbAqj7eoWA/oG/UD4BQCEnlEsr2inrRUYPkq0cbvivb2d5y7qB8IvACD0jGJ3GM8KDD8m2vgm8b5t+WsehXamX+gHAIDw+wyHntOh+xUYqub7vlfyvpeycj9/zV79QPgFAISeUaU2nTjZUhubK85lc8F74nSMO6F6ZFg/AAAQemqp2nRiV0vtfFjRzvyB1y/OyuX8766F6XWI9QPhFwAQekaS2nTiSR5C23C24lym+l67JMzsNncvK8/rB8IvACD0dB1K21xZ4VbFubydvy5Of7gRZh5w26QfCL8AgNDTxjHF0daHifqPtnguT2qcz2B5XT8QfgEAoaetY9pYUf9rLZ7L/QahN64KsUM/EH4BAKGnzWM6VBFAp1o8lxM1g29cWm2TfiD8AgBCT9vHlNp04nzL57IqD7ap8zmVlaX6gfALAAg9kxB6Vmblq6z8FaYfZnuQlV+yciRML7mmHwi/AIDQI/ToB/oBACD0oB/oBwCA0IN+AAAg9KAfAAAIPegHAIDQI/ToB/oBACD0CD36gX4AAAg9Qo9+oB8AAEKP0KMf6AcAgNAj9OgH+gEAIGAIPT5z/QAAEHqEHv1APwAAhB70AwAAoQf9AABA6EE/AACEHqFHP9APAAChR+jRDxwTACD0CD36gX4AAAg9Qo9+oB8AAEKP0KMf6AcAgIAh9OgH+gEAIPQIPfrBnOwH/wcvGw3lbEG3VAAAAXB0RVh0TWF0aE1MADxtYXRoIHhtbG5zPSJodHRwOi8vd3d3LnczLm9yZy8xOTk4L01hdGgvTWF0aE1MIj48bXN0eWxlIG1hdGhzaXplPSIxNnB4Ij48bXN1Yj48bWk+dzwvbWk+PG1yb3c+PG1pPnM8L21pPjxtbz4sPC9tbz48bWk+bjwvbWk+PG1pPm88L21pPjxtaT5yPC9taT48bWk+bTwvbWk+PC9tcm93PjwvbXN1Yj48bW8+JiN4QTA7PC9tbz48bW8+PTwvbW8+PG1vPiYjeDIwMDk7PC9tbz48bWZyYWM+PG1zdXA+PG1pPmg8L21pPjxtaT5IPC9taT48L21zdXA+PG1mZW5jZWQgY2xvc2U9InwiIG9wZW49InwiPjxtZmVuY2VkIGNsb3NlPSJ8IiBvcGVuPSJ8Ij48bWk+aDwvbWk+PC9tZmVuY2VkPjwvbWZlbmNlZD48L21mcmFjPjwvbXN0eWxlPjwvbWF0aD6zyRypAAAAAElFTkSuQmCC\&quot;,\&quot;slideId\&quot;:263,\&quot;accessibleText\&quot;:\&quot;w subscript s comma n o r m end subscript space equals thin space fraction numerator h to the power of H over denominator open vertical bar open vertical bar h close vertical bar close vertical bar end fraction\&quot;,\&quot;imageHeight\&quot;:26.37837837837838},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2009;&lt;/mo&gt;&lt;munder&gt;&lt;mrow&gt;&lt;mo&gt;&amp;#x2211;&lt;/mo&gt;&lt;msub&gt;&lt;mi&gt;w&lt;/mi&gt;&lt;mi&gt;i&lt;/mi&gt;&lt;/msub&gt;&lt;mo&gt;&amp;#xB7;&lt;/mo&gt;&lt;msup&gt;&lt;msub&gt;&lt;mi&gt;w&lt;/mi&gt;&lt;mi&gt;i&lt;/mi&gt;&lt;/msub&gt;&lt;mi&gt;H&lt;/mi&gt;&lt;/msup&gt;&lt;/mrow&gt;&lt;mrow&gt;&lt;mi&gt;i&lt;/mi&gt;&lt;mo&gt;&amp;#x2208;&lt;/mo&gt;&lt;mi&gt;K&lt;/mi&gt;&lt;/mrow&gt;&lt;/munder&gt;&lt;/mstyle&gt;&lt;/math&gt;\&quot;,\&quot;base64Image\&quot;:\&quot;iVBORw0KGgoAAAANSUhEUgAAAwMAAAEBCAYAAAAkdXkBAAAACXBIWXMAAA7EAAAOxAGVKw4bAAAABGJhU0UAAABzCSiyGAAAI+ZJREFUeNrt3Q/IVFXeOPCDhEhIFCUWbRgRIREhtFHRhhtIiIiIbLjhRkZLyBIRIVS0URGx0Rv9oo0WkZCQEFrxFZMKJGQRkWXDlTYqDJGQCBEsTFwxYd97fjPPOj3O/Tdz78yduZ8PHHarmXPmOec7c8+59/wJAaA+i5P0gjSx6ddCGACAYexL0n+kiUwvCF8AAIYRnw78qGNtMAAAQDut17E2GAAAoL226FwbDAAA0E7zk/SlDrbBAAAA7XRLsH7AYAAAgNZ6QSfbYAAAgHa6JNhu1GAAAIDW+kUwXchgAACA1vp9zR3ZPWF6TgL+S+jsxvRRkv6VpBMGAwAATLqtNXZkY4f56imuu6uStCxJG5P0QZK+NxgAAGCSxO1Gvw71Ph24pCV1Gf/O5d0B1r8NBgAAmAS/rLDz2i893cI6jU9E/hSGf1pgMAAAQO2eCPXOfV/W0nqNg4IPDAYAAGiyOMXlQI2DgWNhutcP5HksST8ZDAAA0FRxu9E6d8lp0/qBfn43wIDAYAAAgJF2WOucLvR0y+u37HQsgwEAAEbqf2scDMQ7479sef1uMxgAAKCp6t5utO3rBy5P0ncGAwAANFW8ez/IgteiKT59aPP6gd8aDAAA0GQbQ73rBx5ref3uMxgAAKDJPqpxMBAP5Lq+xXW72mAAAIAmuzEMf4puVvpHaPd0oX8ZDAAA0GS/CfVOF/pTi+t2vcEAAABNV2Y7zEHSypbWa9y56UeDAQAAmixuh3msxsFAPPn4+pbW7VaDAQAAmu7OUO92o21dP7DaYAAAgEnwx1DvdKGXWlinV2UMsgwGAABolD01Dwh+3cI6/afBAAAAk+DqUO92o3H9wC9aVqcvGAwAADAp1od6nw7Epw9tWj+w2mAAAIBJsqXmAcEfW1SX8w0GAACYtA7s1zUOBuKi2uUtqs+jBgMAAEySX4Z6txuN6weuakldbjUYAABg0tS93WhcPzCvBfX4tMEAAACTaF/NA4I2dIpXGgwAADCJ4lagdW43Gqci/aoFdWgwAFDOPTVcc64sUO6pisrapgmBafHbUO/Tge9C54yDafbrWel6YQWQ6aYkvZ+kT5N0dohrzPkk/b2b1/wC5b4TOtNYhynz8yQ9oQmBabIt1L9+AADSLEnSGyWuKweTdH8Y/GybOUm6N0n7C5Z3LEl/SNIVmgqYRpd3f+isHwBgnN4ucD15tcLy4mDiUE55h5O0QNMA025ZqHe70Zh+rZoByPBgznXk/TEMQO7TLEBb1L3daHz6cJVqBiDF4yF7fcCiGsrcErKfCgC0RnxceqDmAcFHYfA5ngBMt60Z149Paioza5vtlzQJ0DY3JunHmgcEG1UzAH18kXHtqGMHn7gD0fmMMu/SJEAb/abmwcC/Q2fnCACYsSDn2rG4hjLXZpR3WpMAbbYl1H/+gPUDABTpmB+tqcysrbUdLAa02uXdH986BwR/DdYPAJDfMX+7pjJ/yCjzQU0CtF2cyvPv4PwBAOp3PONasbqG8u7OuT5dq0kAQni65sFAPNvgTtUM0Gq3ZVwnzoV6niK/lFHmZ3X/wbtrvrjO7MV6NklnknQySXtD5/FLPLUtHt98o7gDCtpX8+/V16EzLQmAdno24xrxYU1lHswo8/W6/+Bnup3zMyMYFOQdALQpSfeIQSDD1aGz4LfO36MPVDNAa+0No91S9JrQoFOHrwydO/V133nLS/FxiIUSQJrfjuB3aL1qBmidS0P2Xv91bCn6aMieljRnXJXx1gAXz/3dTvying8+pzvIWJGkp7qvKZrfoSTdIi6BPv5a82Dgx5p+9AForjUZ14UjNZW5M6PMXeMeGZ0qceF8rkTei7t/XJF841qDh8QmMMsothv9V7B+AKBNNofRbikaFyOfyyhzw7grZGco/kRgEA/kVEBvelx8ArPE7UZ/qnlA8GfVDNAax8JotxRdkXMNumlSBgPDLKZYXuKivEqMArP8KdS/fmCDagaYeovD6LcUfTOMflpSKV8UvFAOO6/2+YLlnAid9QcAvere9OD7YP0SwLR7POM6sLumMo+E0Z90XFgc/ZwvcJH8pqKyvil4UX5NrAKzXN29WVDngOBAkuaraoCpVXQ966jS6nFXyL0FP+g7FZX3TMHyTidprngFZvndCH6YN6tmgKmUt5B31KmuaUmlPDviUctNkzRSAhpp8wh+oFeqZoCpU2YN6yjSniZUyp4CHzROI7q0wjJPF6ygN8Qs0Me8JP0z1L9+4CpVDTBV3hhxv3N+yJ6Ov3HcFVL0UcnfxjAAiWm7mAVS3Bnq3270QGjA41sAKvNVxm/+ihrKW5NznRn7phWrQvUHjRWxo2C5u8UskGFjqP8R7kuqGWAqXBtGP3c/a1rr8SZUypsFL4Z3GAwADbU3WD8AQL5Hwujn7mdtKfpuEyrlqwIXwZM1lLu74AV4h7gFcsTtRr+reTDwYxj+nBUAxmt7xu/8UzWUl7dpzppxV8i1BS+C22oo+2jBst8Wt0ABvw31Px34h2oGmFhzQvYGNrfXUOajIXtznsvGXSmPFLwArqu43KKHnMV0v9gFCtoyggHB06oZYCItDaOdBRNlPYnY14RK2V7w4ndlxeUW3d/1fA1lA9Mr3mj41wgGBMtVNcDEeTmMdhZMfBJxJqPM58ddIXmPSmbSoRrKLnpY0MfiFigpbtH2Y82DgY2qGWDifJrxu/5wDeXdk3MtuWvcFZL3AWfSKxWXe0XOKKk3LRO3wAA2hHpPinTuAMBkWZDz235dDWW+mFHeqSZUyotj6pC/VrDc/eIWGELRgw3LpLjxweWqtnY3h86iu7ib3Oluvc+rsbzVobP1300V5BWfGh0Onf3KfwidbQNv1qTiU3yO3dqM3/bDNZW5P4x2WlJpBwpc+OId/DkVlhnPKiiycPi8H09gSHG70e8rHAj8O0m/Uq2Vik9Y7u5epF/v6VyNcvu9eLfwZKjmLIn3Q/pBRjbDEJ/ic7y2hdHuXDk/p8+7btwVclnBTnmVe/xfk6Rvg/m4wOgU3aygSFqvOisRnzbv7OngFE2bavo87/WUsXaIfJbkfP6zoZo7u4hP8TmYExl//+oayluTU+fXjLtC1hYM7g0VlbcoFD9X4D2/RUCFXqhgILA1WCdQ5QBtR0/6MBTbzOLvIxgsPj5EXisK/A2bNb/4FJ9jcXvIno1SxzSvd8JoN+cprehe3DdUUNaqnNFYb9rudwioWOzEfznEQCDuAz1fNdYqTkfNW092LlQ7bfXScPFNqmHu7l4R8p+4f6upxaf4HItnM/7uv9VUZtZN8FeaUCnfFbgAHhmyjJu6o+qiF9yX/N5MjWWh/n3em5J2aO6JsDh05vyXbd+45uBG1TcyB3PaY0mFZb0aqn8ynbdt9llNLD7F51jszfi7X6yhvJtCw3fLXFzwIjjIYoo4Ko4LXHaXuNgeC7YQNRgwGKB+HwzQvitV20g9ktMeaysq59bQ/y7priHznZ/TYTyjicWn+By5S0P2U5GlNZT5hzC6zXkG8kTBi+Dr3Qqam5JPfPQed/yJiy6e63aKip4fMLO/6vPdRsJgwGCAOq0foG3/qNpGbmFOm7xaUTlpHaLPKsh7QUb+BzSx+BSfI7dmDB3zHU3vN3w8wEXxXLfzHtPp7j8P2nn6rDsgMQfXYMBggFGI03zKbjG6N1gwPC6HQ737cj8Z6j8EKM7PPtIn/zc1r/gUnyP37oiv4Zfk9JP/MO4KyfuAdaT4aCYuwHsmdKYoYTBgMMCoxAPCvi7ZpnGx8VWqbmzey7mZNIxrux2qrOtVnb+D92le8Sk+RyrObsnaDaqO8wUeDg2fflpka6kq0idJejl0dhJyd81gwGCAcdlWsj1/StKdqm2sHg/1LXDcWSAGqpq6OmdWvidCA+YJIz5bFp95U+OrHgzELUqP5JS5YtyV8kYoNiUojloe6I5u4tqBuBVpPLmuyKnFdZ7Eh8GAwQBFPTZAe25QbWOXd9NqwYD53h8u3F3NmupxT02drVc0rfgUnyMVp4jmHR5X5fkQcaBWZAOdl8ddMV+EYnf1s/7QIouEd/u9AMY8IC27lehW1dYIC3LaafkAecY1at923x/3i98e6n+E33via+zgLdK04lN8jkSckRJ3fjpe8Lc/rqW9Lwz+ZOSyJD0a8p8I9KZ4INnSMIanMdcU/IBP5eTzTii2TmCh3wxgDOJ8/2MlBwL/DDY1aJKzodrtG9/uvve77oV7S6h/e8je6Qnvtbgt4zz4t5L0Tbdd43SUeHjWDeJTfFYsDgDiDe1B18bG98UnBRsLlHVH6MyY+TzkH+aWV2bc3SlOaR3JmTYPF/xgt+fkc3dFgwqAOuwp+WP8Y5J+odoa5VCo7oCg23ve+2j3372Ykf/jFf0NM9s3xo5CWzfPiP2FtGkacaHsMvEpPiuUd6ha0VRkdsvaUP2043tGUUlFFtKdLJhXkUchX7ieASP29AA/wA4Wa56sPbrfLZFPfAT/efd9h3r+/YMZ+W+qqBNcZX6T6JqQP187DghuEJ/ik9GYE7K3qyq7R+6zBS+yd6l6YETiAYg/lRwIvKDaGinrDt/OEvn0XqtunxUraflXMWXik25ep7ud4jZ6q+B38F3xKT4ZjbsKfinXFczvulBsjtRmVQ+MQHzMXfZgsY+CrY+bKmsnqKMF84h3nGfmds9eHH5fRv67hvzsvbvNPNviNvy24PfwjPgUn4zG8wW/lNeWyPPjgl/yuaofqFHc17notsczKS7Us06gubLm4xbdy31m7Ui/u58LQz0HR8Xr3cw02q9aPtgss4hzrvgUn9RvX4Ev4+cl87y/4Jf8YdUP1GhrKH+w2DLV1mjLh+w89s657reZxZyQPY99UL0LP9t+2vDJgt/H82HyDrsSn0yc+aHYlJ43S+Ybg/VEgXz3agKgJr8P5RcM/1G1Nd61OW14c8Z7r+y5NsXDm9Lufp7J6JwO4paea+27mjBze8zetEd8ik/qtybUt6PGGwXzvkEzABWL6wTKHiz2/4JH45PgkjD4wU69ndBVGa87mpH/pSU/b7w59ln3vce7Hb62uzHkH1IaO6dLxKf4pH5FDgk7N+AF8taCF+AXNQNQoXiw2NclBwJ7DQQmSlZH8v6U99zb85oPc/LfFarb7/uVnveu1nT/FTvFp0P6msI14lN8MhpFVvR/MkT+hwrkf0wzABX631B+wfDVqm2iZJ0i/VCf1/cujox3nPNO83w/VPOkfGnP+7ZqtovEmQHxpmScGnOu+7/xn28Sn+KT0Vgc6j8t+LGCZViwB1RhkIPFlqu2ifNhRnu+0ef1vYsjXy2Qf9ZT87UFP+OC7kBz5qbXZZpNfIpPmubxghfK24co44pQbAux9zRHaywL1R/T3dS0Q3OP1K+Dg8XaYntGm26Z9dp442tmcWTs/MwvkP/GjPwfL/gZe6dyLNVk4lN80kS7ClwoT1ZQzrZQbF2CUanBgMEAg4rTfI4F6wTaImvL2PdnvXZ/yJ6i0c+6jPw3FXj/kz2vf1lziU/xSRNdEordsd82ws7fHzSLwYDBAAP+nu0t2TZHg3UCk2xTKHYK64aef/9pifxXhcGfZN8dLtzpPaCpxKf4pKnyDsUoO0rNU+SO3aeaxWDAYIAB/E/Jdolbji5RbRPtmQLXknhy6w89//62EvkvLdiZm613HnZ8sn6dphKf4pOmer3gRfPaisp7qWB5t2gagwGDAUqIW+GVXSewXrVNvIdC/vTW3h1XtpTMf35G/p9lvO+TUGyfeMSn+GTsPitwwfy8wvJuLHiRfl3TGAwYDFDid+X7km2yRbVNhQcy2jjuXb8y/HzP+rI3tuZk5H8q5T29N73e0ETiU3zSZNcUvGi+WXG5fytQ5olukGMwYDBAlnlJ+kfJ9vgySZeruqmwJmSfXNs7NXXQgy1PZ+Q/W2/n7u/BwnTxKT5puIcLXjhXjqncNZoIyLElWCfQZisLtvvxUGyrxn6ynqBf2vO6+ITqZE9512oe8Sk+aboiW32er2HkGE/YO1Og7N2aCMiwOpR/SrNatU2VoptgPDFEGVnbb9/Tfc2lszplDtBEfDIRThUI0P01lb254EBkoWYC+oibDPwYHCzWdveGYtvHDjPt9L2Q/+S89+baM5oF8ckkWFrw4vlWTeXfVbD8pzQVMEt8nP5lcLAYnRtGeW2/bsgysvaKXxs6d3Vn/nm7JkF8MineKHgBXVvjZ/iiQPnfBAuJgZ/7a8mBQNxP28Fi0zswzGr7zyoo49GQfSDnzP//Kgw+7xvxKT4ZqXh37EQYz+LhXk8V/AyPajKg64lQfp3ActU2teaO4Bq2tkCMxUOjbpzwuowHUcU97+OaviOh3puB4lN8is8JupjWudguPj47X+AzfGs0CyTuDJ3dgMoMBDaotp/5ZRjtTZ9RSGv7AxXlX2RHmEkfcMYn8Af7/F0P+MqIT/E5fRaFC1tLFUnP1/x5dhX8HJs0HbRanOZzLDhYbFhP96mnqyb8bzqX0v53VZT/kpw4m4YFmWlbfsf+wjxfG/EpPqdHfER0tOTFtO69aMtsDWgxMbTXR8HBYlX4IFx87sKk63fo0s4K85+XEWfvTUlcZG01fr+vjfgUn5NvcZJeSdLZMNjpqXHk9Vw3n6rFRz8nSnyWOF/sBk0KrfJScLBYVWZvx3pgCv6m2U+7453YqudH95vSejBMz13J3Rnfp8d8bcSn+JxMtyZpR+jsovGfClNcuLGn4tHm6wN8jkPdzyAIYLrF+bA/lfx9WK/a+rqzT139eQr+rtknsL5YQxk/hNE+NR+1rL3q3XkVn+JzQq2oeBDQL1Xl5iE+ww5NDVPr+iR9X/I34S+qLVW/9QK/n4K/q3ft2eFQz93QAz1lxKfsd01ZbNyX8n06FszJFp/iE4AxiFsg7w0OFqvSP/rU2bIp+LveDRemX9xRUxnv99TZqimNj7jQtHe6Sdy+8WZfG/EpPgEYhz8HB4tV6Reh/3Srq6bgb4tTyeI0iTqnC8TdTI5PcUdrxsLu37g0OPBTfIpPAMbkd8HBYlXrd77Ml6oFAIAmuT6U22EsphdUW64v+9TbHtUCAEBTzE/ptFonMJzlKXX3Z1UDAEBTlF0nEAcOV6m2XB+k1N9vVQ0AAE2wPjhYrA7xsMi0cxpuVD0AAIzbnd3OvYPFqvdBRh2aXgUAwFjFA2OOlhwIbFFthfwqpD8VsJMQABR0WZIeCp2FivHQkCpO9rsidI4oX1jyfQtC53CRM0n6PEl3ax4m3F9D+XUCl6u2Qv5hQEVBc0PnALpHurHxjCpBfNJmscMdDwl5pTsAOD/rIvpaBWW80c3rvpLvOzDrs5xK0g2ajAn1dCh/sNj1qq2Q/8mpy8dUUevEQ5oWJWlFkh5M0ptJ2tH9Xs2OD50txCettL3buc7rkOwYspwlYbBjw29J+TxvaTom0C9D+hQWB4sN51cF6vY3qqlVPi75XbtNlSE+aaNl3RFpTPHY8H0pQXhqyJHv5z15rSvx3kUpn+cbTceEuTpJXwcHi9XhFwXr9npV1Sq3dQfTK7vXna0ZsXFCdSE+oSPutHE4JRgXDpjns7Pyea7k+/f2+SznNBUT9r3aV3IgcCDY+aboQKDIYmwXU9KuJzFtUzWIT0jvvA8yvWdGnNt/dlY+m0vmcU3oPAnozeOMZmKC/Ck4WKwOt4TipzcfUF0kdqfExwOqBvEJF9yeEoyPD5DXnopGuHFA0Hv3b59mYkKsDuXWCcTX3qnacv0+Sd8HW7NSzpmU+LhS1SA+4YI4x/9cn2B8t2Q+D6UE9a4BP9cdPXm8opmYAPG02xOh3FOBJ1RbpiUpNxnykp2EuDUlNg6qGsQnXOxAn4DcXeL9CzI6QceG+FwzedyuiWi4ON//nyU7rH9RbX3FQ9rWdwcBZXdjmklLVGPrbUyJjZdVDeITLvZuGG5Hofe673mnTz6Dzvef333/F5qHCbC5ZGf1X90Yp1MPcapUfEryQZL+PeAAoDepW9IWZ96rahCfcLEnU4JyToH3Luu+Nu6he8cQ+cy2Nnjcz2RYP0Bn9cvuxaCtKa4DituD/lhBx7/Kp5FMh8vCxYdpztycmqN6EJ9wsdUpF9XFOe+Lj/OPdIM6zpe+NFS3TWkcXMRT+eZqHhosTkep4k62VF3aIyxbb22o50BNEJ9MrbtTAnNlzvteDRfPces32r2v5OeZWVjzpKahwS4Pxbe6lEaX/iw0W29bSmxsUDWIT+hvXii/1+2t3Y7/t+Hn83NPheHPLIjTCOLWog5hosn+V8e7kcnUwnabk3IdimmR6kF8Qrp+24s+n/H6gykDhn47E60r8Tke6L5ntSahwZ7W6W5sWiw8W21pSlwcVjWIT8j2XSh+cM/MguN+h4Ht7JPPiwU/w8wWpeb80mS/CtYJNDXFdvFEsd1eS4mNN1UN4hOyfdgnOLf3eV18jHU6dKYI3dznv2/tk887BT9DHEicDZ3FyNBEcUrcMZ3uxqYvhWjrfZ4SG6tUDeITsr3fJzg/yRg0vJaSz+t98nm/QPmPdF/7rKagwbbpcDc6/VWIttp1KXERp8F6YoT4hBxb+gToyVmvmZnPH6cUXZaSz0N98vkwp+z4hCHur+sYbprMOoHmp5eEaattCLabRXzCwF4N2acHX5Gk491//2BGPmv65HM84/XxbIKvQmd60E2agYayTmAy0u+EaqvtSomLjaoG8Qn5Hg7Zpwe/0/3n/Tn5LO+Tx9mM178XbAdIs10drBOwkxBNF6dZnEuJi1tUD+IT8j2QEqTxzn3vVli35uSzKGdQ0evx7n/brfpp8A/4Pp3siUgnhGurrU6Ji+OqBvEJxaxKCdQ7Qmf/2/j/NxXsPPXL57pZr4unHscdieL6gytVPw31J53siUkHhGurbU6Ji3dVDeITilmRcYGN/xu3E11QMK+zffK5r+e/LwwXzjVYqupp8J2cn3SyJyZtEbKtdjglLtaqGsQnFLMs50L7XIm8+h1gNnOicJwuNDPtwjaiNFU86+KEDvZEpaeFbWulbdkYnz5f0ef18Tr0lGpDfMLP3ZBxkf02SfNK5NXvALOZHYg2df95lyqnoeJUt3/qXE9cWi10WyttzVva1LF4HYpbZy9UdYhPuGB+xkX24ZJ59TvA7OVw4WCxIymjYWiCzTrWdhJiomxJiYl+d1c3hPwtskF80kpzU4L1iwHyeqdPPodCZ1utuPbgZtVNQ63XqZ7IFKcmOsGzvdJ2/Lpt1utWdv/9TlWG+IT++gXrygHyeSbjor1GNdNQS4KDxSY1OcGz3U6H/C2tV3VvSNnBDvEJGc7PCtR9A+azLiXwn1fFNFRcE/NRko5KE5leEsJuZPVJ8Vycy7rxMbNg8x7VhfiEdGfCz1e5Dzqdp9+ZBdtVLwA1OBWKPUF6RFUhPiHbyZ6gfHWIfJbOCvD9oXOSMQBUbWeBjtaTqgnxCfn2doPy81BuK9HZencmOhjsHARAfZZmdLJ+SNL9qgjxCcW80R0IXFNBXvG0vfe7AwMAqNOK0HkKfaabPg2ddWoWYyI+AQAAAAAAAAAAAAAAAAAAAAAAAAAAAAAAAAAAAAAAAAAAAAAAAAAAAAAAAAAAAAAAAAAAAAAAAAAAAAAAAAAAAAAAAAAAAAAAAAAAAAAAAAAAAAAAAAAAAAAAAAAAAAAAAAAAAAAAAAAAAAAAAAAAAAAAAAAAAAAAAAAAAAAAAAAAAAAAAAAAAAAAAAAAAAAAAJg6C5L0fpLOJOlIktaqkkY5m6T/VJhWpJTzYAV5X6m5AAAmx5wkHezTqXtA1TTGu0namaRjQ3bUv0rSjiTdmlLOPUnanaRTA+T9bZK2JWm+5gIAmBwPp3TuTiZpnuppnIVJeiZ0nuIU6aQfT9KT3feVcWW3nLz8jxg4AgBMrm0ZHb37Vc/EDeJ604HQmQI2jKwpSpuSdKmmAACYXLszOnuPqZ7GmpczEPguDD9/f01If2q0RhMAAEy+94InA9M4GBh2IHdd6Ewx6ve04TrVDwAwHe5L6UweC9YMNNnKjIHAuTDcQt64vuBwn3xfC50F5wAATJG4UPR8+Pmi0JtVS6O9nDEY+HCIfONd/6Ph4kXIK1Q5AMD0ineDVyVpaXD3dxIczBgMbBwwz7vCxVOD9obyOxEBAEAlrgidtQtvJ2lXt7Mat9U8F6o9iGsmnZiQgVvW3zDIU52HwsU7Bz0v/AAAGIe4liHudHS+pk7/JA8GsrYV/a5kXnFdyOY+eSwVggAAjFo8BffTEQ8AJm0wkHU2xJYS+dyUpM9mvf/jMPzZBAAAUEq8Q/32GAcBkzIYiOs5Tmd8/qL7/2+YlU98AvOkMAQAYNTiHPiDDRgITMJgYGnGZ48d+sty3h8PIts5633fJOkOYQgAwKhd1+2M5nXS94XOnetlod3nH2RtKbo/573xbILZuwXFgcEVwhAAgFGLc9OP5QwC4gnJi1XVf2U9QXkx5T3xALJNs14bdw76g+oEAGi3uaFzt/2R0Fl8+swIy/17Rsc2Pi24W/P8TN6Wonf1eU+c/jP7NOGvknSL6gQAaIe46HRR6Jwi+2CS3kzSjtDZQnJ2h3JUg4G3Mjq1nwRTV/p5KKPOTvdp8/ikYPbWrPFJy3xVCQDQDh+HcgtobxvBZ8paBBvnsF+i2frK2lJ0W8/r4pahs7dnPdUdCAIA0CKxc788dBaPrkvS1jDenXTiHevPU8rfayCQWW+nMtru4e7r4jqA2VuPxrMEblSFAACEbqc77+5yXdJOz41rBK7UNKnuCflPdD7s8+/j2Q1zVR8AADN2p3QoHxhB2V+E4otfueCljIHAudB5qtPvv92v6gAA6HUmpeNY9535O1LK3axJcn0aBjtE7Who97kMAAD0uDWl03hwBGW/FvqfmnutZsmUt6XoUzn//XlVCABAtDGlw/jyCMr+LIxnncKkeyCjox+f8sTFxe9lvCYeMLZINQIAkLZ4+N6ay52bUu4KTZKryJai14SLdxHqTdtVIwBAu10WLj6Eqvfucp3uC/0Xvs7RLJnythR9tOe1z4Ts6UJLVScAQHutTekk7hhT2Z9oklx5W4pe1/PaeEbDkYzXfmHwBQDQXmnTTTaMoOyHw2C74Yw6nWhYm72Y8Vm/6vP6lTl/3xO+BgAA7ZM13WQUi0s3GAwMJGtL0TdS3vNhxntOBoe7AQC0ztKUzuHhEZVvMFBe3paiaYuvbwr914bMpE2+DgAA7fJaSsfwzRGVb5pQeVlbisbF15dkvPfVnL9zia8EAEB7fJ7SKVw1ovLXGgyUlrWl6O6c985P0ncZ79/vKwEA0A7XhcHuLlep3zQle9+ny9tStMhC4IdyBj7rVDMAwPRLm6+/Z4SfIR46Nnse+2lNk+runI784oL5HMzI49vQeYIAAMAU25XSGdw44s9xqM9nWKZ5+sraUvSbEvksyRlUvKyqAQCmV5wGdC6lI3jLiD9Lv0XMuzRRX1lbir5TMq93QvZC5BtVNwDAdFqd0gk8PobPknaX+lbN9DNXhuy7+atL5ndNyF5/sFuVAwBMp80pHcB3x/R5+s1h/7tm+pmsLUXjuot5A+T5VM4AY6VqBwCYPodTOn9rG9bRfV5T/VfWlqJ/GzDPuDvRFxn5Hu6+BgCAKZG2pWi8u3xFSofxqRF8rkMpn2uNJvv/fsjotD87RL7LQ/bTgadUPQDA9Ei7C38g5fWbknQySQtr/ly3hfTFrKta3mZ35HTY7xgy/48z8o5bvV7jawMAMB22hOJ3gGfOInhwRJ8ta+vMx1vcZln1cqbGgdhM2uprAwAwHfaldPhum/W6ld1/v3PEn29PRqc0nk68sIVtdiijTj6sqIxPcwYE9/jqAABMvtMpnb3ehaJxWk6cnvNd6GxpOUpx3cJnGZ3SuB1mXFi8oCXtlXdAWFWDtS055RwJTiYGAJh4aZ29uK//ZUl6KVxYUDyuu8ELcgYEM2sJdiTpkSTdnaS5U9pee3Pq4YeKOun7csqJKa4tmOcrBAAwuU4V6PT9p9vJHqf4hGBPwc9adzoxhr//rtDZMrTI54vnNCwLg20DGgeB75eoi7gV6bopHnwBAEy1nQU6fE826PM+FzpPKdowGFgaOk87Tg/4Oc+Gzq5Q2zLKWNz97we7rx+0TmKbHO5+3rt9rQAAJsPSkD3l5P4Gfuabk/RJCwYDj1T4mdMsq6F+HvS1AgCYHCuStD90tqWMKe4kExflXtnwz3176Cx0HeaO9qRMEwIAAPq4JHS2Pn0ldKapfBU6U2vO1pS+VeXQDv8HCmcldGNVR8IAAAF0dEVYdE1hdGhNTAA8bWF0aCB4bWxucz0iaHR0cDovL3d3dy53My5vcmcvMTk5OC9NYXRoL01hdGhNTCI+PG1zdHlsZSBtYXRoc2l6ZT0iMTZweCI+PG1zdWI+PG1pPlI8L21pPjxtaT53PC9taT48L21zdWI+PG1vPiYjeEEwOzwvbW8+PG1vPj08L21vPjxtbz4mI3gyMDA5OzwvbW8+PG11bmRlcj48bXJvdz48bW8+JiN4MjIxMTs8L21vPjxtc3ViPjxtaT53PC9taT48bWk+aTwvbWk+PC9tc3ViPjxtbz4mI3hCNzs8L21vPjxtc3VwPjxtc3ViPjxtaT53PC9taT48bWk+aTwvbWk+PC9tc3ViPjxtaT5IPC9taT48L21zdXA+PC9tcm93Pjxtcm93PjxtaT5pPC9taT48bW8+JiN4MjIwODs8L21vPjxtaT5LPC9taT48L21yb3c+PC9tdW5kZXI+PC9tc3R5bGU+PC9tYXRoPvMcRUoAAAAASUVORK5CYII=\&quot;,\&quot;slideId\&quot;:267,\&quot;accessibleText\&quot;:\&quot;R subscript w space equals thin space stack sum w subscript i times w subscript i to the power of H with i element of K below\&quot;,\&quot;imageHeight\&quot;:27.783783783783782},{\&quot;mathml\&quot;:\&quot;&lt;math xmlns=\\\&quot;http://www.w3.org/1998/Math/MathML\\\&quot; style=\\\&quot;font-family:stix;font-size:16px;\\\&quot;&gt;&lt;mi&gt;P&lt;/mi&gt;&lt;mfenced&gt;&lt;mi&gt;&amp;#x3B8;&lt;/mi&gt;&lt;/mfenced&gt;&lt;mo&gt;&amp;#xA0;&lt;/mo&gt;&lt;mo&gt;=&lt;/mo&gt;&lt;mo&gt;&amp;#x2009;&lt;/mo&gt;&lt;msup&gt;&lt;mi&gt;a&lt;/mi&gt;&lt;mi&gt;H&lt;/mi&gt;&lt;/msup&gt;&lt;mfenced&gt;&lt;msub&gt;&lt;mi&gt;&amp;#x3B8;&lt;/mi&gt;&lt;mi&gt;m&lt;/mi&gt;&lt;/msub&gt;&lt;/mfenced&gt;&lt;mo&gt;&amp;#xB7;&lt;/mo&gt;&lt;msub&gt;&lt;mi&gt;R&lt;/mi&gt;&lt;mi&gt;w&lt;/mi&gt;&lt;/msub&gt;&lt;mo&gt;&amp;#xB7;&lt;/mo&gt;&lt;mi&gt;a&lt;/mi&gt;&lt;mfenced&gt;&lt;msub&gt;&lt;mi&gt;&amp;#x3B8;&lt;/mi&gt;&lt;mi&gt;m&lt;/mi&gt;&lt;/msub&gt;&lt;/mfenced&gt;&lt;/math&gt;\&quot;,\&quot;base64Image\&quot;:\&quot;iVBORw0KGgoAAAANSUhEUgAABQEAAACACAYAAAC7rq+2AAAACXBIWXMAAA7EAAAOxAGVKw4bAAAABGJhU0UAAABOUUD+CQAALRZJREFUeNrtnQ+EVc3/xz9WVpJYSZJEspJHIkmSxEqSZEmSJJEkySPySJJEkiSJJFnJkiRJIkmSRJIkiSRJEnmsZGV5fvfzu+d+u93OzJlz7/k783oxvt9nt5055zNzZt7z7/MRAQAAgE5WNtJ/GafpDuWOZVTWKFUIAAAAAAAAAABgZ7CRrjXSs0Yal+4X4yYa6WmU11SHci810r0ey3zVSPupQgAAAAAAAAAAgHQsbqQz4r4Q97yRNjXSpC7L62uk1Y302LG8j420p5EGqCoAAAAAAAAAAIDeOC/JC3InMyxPFxFfJJT3tpFmFGyHc4Zn+dlI22kmkCHbo3YV197OYR4AgCBAdwC6AwAAAApnm9gX5K7lUGbSwuOaAt9frzTfMzzHt0ZaQROBHFgZta+4dndX3K7aAwBA/UB3ALoDAAAASmOf2P3/zc2hzMtiPwVYFBrY5LnhOT430gKaB+TIwkb6Ymh/6rtzBiYCAPAKdAegOwAAAKBUroh5Qe5+TmU+spR5rKD3VqHz2vAMnySfxU+ATuZH7S2uHb5EkAMAeAO6A9AdAAAAUDomQaopj4i8et1gwlLm8gLeWYONmPwS6g7pIM0CCmRQzDvzL4TgOAAAdQfdAegOAAAAKJ0ZYvfNl8e1lM2W8r4X8M79jfTQUv5SmgWUgC5+/zC0ywfSfVRuAAAoF3QHoDsAAACgEtgW5N7nVOaopczRAt7ZVv56mgSUyEZL27yCeQAAagm6A9AdEATTGmkDZsidAewMADkJ0/M5lfmvpcxtOb/vAUvZR2kOUAGOSrHX8wEAAN0B6A50B/TEsDSjG/1spHmBvXtfI61ppBONdKORPkjzmO3PKI1J83jtGcnm6PfN6AO91UizaXoAkJIvloF/Yw7lrRD79eM8+7GVUnwAFMYw6IZ7Yo7WvQrzAADUAnQHugPdAd6jIc+vd3RuoTiV1GhOpxvpW8IEtzM9aaS/eii3fXdJT9dsoRkCgCNLLH2TCq88fIEcs5T5Msd3HYiEpckh98zA20JZYxjEM0PMC/QfBYfdAABVB92B7kB31IRtKRthN0knVuPSXNVWQ9+V5nUsvXalCzi6wt1XQ9sNdTScqxKGM0ld+Dwrf0a6fNdI+xppTvTvpkX/PWZoE1t7eIa1HflebqTJ9GUAkMAhy1h1J6cyn1vKPJ3ju45Yyh0OuA1UYQyDeIYtbfYq5vGK2wXMPyai+cePaNL9IJp/nGykTY00n2oAQHegO9AdIeoOvabUOoY6UcCAbFsoVEGwW5qrslXneMfznwvoQ4lbMT8i5oXc5Za2tamHZ1nc8Swv2zpRAIA4HkixPkBmJYx9a3J6z/VSbiASxjDolmuWtrsO83jDP1F//KPEuUfrtMcFaV5hBAB0B7oD3RGc7pgUvaiuVI9LuQuCuvK6oII20pX8+1LcSY4qtY0LMXWlO6tDDn9vug6nIeIHe3guXfRrP3aunewK+jIAiGGK2De78hhzdiWMdX05vedHQ5nqQiHE6zhVHcPgT3ThfMxgbx3vOfXvH9Ojie0jKXdBUDeTt1EdAOgOdAe6I1TdoXfWP6ccPF810vbIkJ0dgy7M6NXfS430KUWeuiA5tSI20YAf7zue71QAbWGGQZhpJ7Y4RR4/JR8nsbPk94VAXcAmejAAdGI78v8upzJvWsq8lVOZxy1l/h1gvVd9DIM/IbJkuJyT9It3j6W5eKdzl9bGiv6vLi7q4YaD0b9xze+F4H8LAN2B7kB3BKo7/k4xYGpDT7NKqhEYXznm/VbK99uxTP48ynsxgDagJ+3ex9SJXt9YnjKvW5Y67jXykS4Edi4uEzAEANq5aOmDzudQ3iSLgNO0O6c+e9wylvYFVud1GcPgd/qi9mo6QYvrD3/RgwNjKeYfh1PkvSDhO25P2o9upzoA0B3oDnRHaLpjQ4pBeFGXxj7tmL8uwC0syQ6rYwTJjQDqX48am05tduPcdb+lfi9l8Lwq7r525LuZPg0AIj5a+qCNOZS3LmFcy+M6x2VLeaH5kanbGAa/sxl7B8tNcT8B2A1bxL5B0572UR0A6A50B7ojJEMMOw6Q73ss56hjOXrlc3rBNlglzbv37c/xVPy/G64nL00hs4/nMCFWG2exU6TXzjt9fq2nTwMIngVi982XR2T3s1Ls9eNBsfu6Com6jmHwOy/FHPV1AebxFtdFwF6COa0V94MOuJgBQHegO9AdweiOHY6DYxbXqO45llVkqGa9Atx5AlA/bt+dm+rVWtOJmac95DsnoW5XZfT8u+XP49dL6NMAgmafpe+5nVOZ76TY68dXLOUNB1TXdR/D4Be2zegrmMdbXjvOCXqdkB1xLEdvmUynWgDQHegOdEcIjDgOjllco9KdhAnH8oq4FqzOhTtX8/X5Vnpe5wNi9tWoOw7zesh7kuS3o9vJaEfen+XPgDUAEA6ufqCKSllfP55rGUPfBFTPvoxh8Is3Yt6Vn4t5vGOS43zgQ0ZlfXDss09RNQDoDnQHuiMEA7xwGBT1GlV/wZO0CwV8zHGOIX2PDKNHiu9Lvn5RbPU6knEddvpkeCr5XPkDgOpPKl39PxWR8rh+fMpS3p5A6tmnMQx+sYeFmaBY7diPZuWf6R/H8r5nON8B8AF0B7oD3eEhOtC57MTdy7DMrY4D8bec3z1uMfJ5AA3eFqTlWUZl2Oo16yt562PKOEO/BhAcaXw/FZHuZfx+Ol6bomnqzycHUs++jWGQ3L6/B9S+Q+GQFHuaelDKO8EN4GO/jO5Ad6A7aoxrZOADGZY5W/KNRuzCQYk/+rnQ88a+qSB728r4nMN7xTmXXkPfBhAUZyz9Th4bA1PFvol2IOPydlnKOhtIHfs6hkHyN7wL83iFi49w7V+nZFjmd8e5BxvJAOgOdAe6Y1eoL56nf75xx3LzcDa6yDBx833QV6ej/0r+Duz7JPmqRdbMj6lTvSY8jb4NIBjeWPqddTmUN5zQ1/2VcXlPCyyLMazYMQx+6TOT3Z9gHm9wdd3wMONyXYMTXqeKANAd6A50h88v/tJhMMxj9fmz40C8I+Ny9SN7Zfi4fI8I9iShc5mRUTn9CXU6ntP7XZDi/UoCQDWwnTDPwzefctFS5peMy5pvKetlIHXs+xgGTWx+qgcxjxe43kI6nHG5NxzL5eodALoD3YHu8FZ3zHIcDC/nULbrblzW16mOGMo57nnjPlig0JrmUK95YPL3spS+DcB7dkpxvvlavJPinDgfLXCcZAwrZwyDJgcsdj+KebzgrOMcYFnG5bIICIDuQHdA8Lpjh5R3Jdd1EXBnhmXqkd64a8h6SmSmxw17ntivX+upzKkZlrdCytvNuCthBnsBCJ3rlj7nYA7lJTmZz3rctF11nut53YY0hkGzPZts/wbzeMEbKSc44G3HuccNqggA3YHuQHf4qjtGxc0pbx6RUV44DsRbMixzxFDGVc8b9gMp9rTl+hI7MlPk6a30bwDeom4ebA7f8zgNvCth3MzSH+lflrKeBlC/IY1h0CR0P1Q+4xoccDSHst87ln2eaoLAQXegO9AdnuqOpElTXk55W4w5DsRZOXNfaCljrccNerMk+3ucXHCZYzm+r/pUiHM2/S5q8wDgH6uk2NMkiu3k4aOMyzpsKeuQ53Ub2hgGtHnf2emo/7PevFW/sBOOZW+imoA+GN2B7qDN+9jmVzoOhP/kUPYkx7L/y/AjM5161IVQXxeHdEHsQ4J987gmtz+hzK85v/dNCTDMN0DAHJdiT5PomPHDUuaRjMsL9VRUqGMYECXYZ6476v+sg/WtdSx3QvwPFAiA7kB3QKC646jjYLgkh7JXOZadlS+3eQVPEKvCAUkONz41h3JHEsrN+xi5aZf5Lf0bgJc8k+IizCtJm2jLMyxrmphPr3zxvF5DHcOgyRcp5ro9FIfrLaQXOZR90XHucZdqgsBBd6A70B0e646nDgNhXqvOhxwH4qyi7pyylLHd00Y8Nao/m31P5lT2rYRyb+X87rZF3430bwBeMSOhv5mTQ5m2TbSsr2xsspR1xeN6DXkMgyY2v9XDmKeWuN5COpFxuQNiP73dnoaoJggcdAe6A93hqe4YcBwIR3Iq3zUoSBaRhyYlfNDzPG3ESQutE5JfZKfPCWUXMYCYnuGhAICJxdK85nBNmtGwdNL0M/rfl9J0lr4s5u/U56puqJyLvm8VKx+iv8vb56rNj0pep38fS3Gny22nV3wOeBT6GAYi2yx1cAHz1BLXW0hZL8Sdciz3MVUEaC90B7oD3eGr7khyPtlKm3Moe4lj2dczKm9Ywrtfr/4MvhRk37iyk+r2TAE2uGYpf5A+DuB/TI+Ezztx99Wq39dAWx43Jd/NHBu2Xbs8IjxOFbtz+awF8isJbxOLMQxE7Kf6X2GeWvLE4fvSBYwsfXUvE7eAIBPRogpA6NoL3YHuQHd4qjtGHQfDgRzKvuvY0WXldPRGCR9z2exxsO+qnMp2ueqxrQAb2HZzjtPHAfy/AD0hf16Rmoj6Rt0Emt02GdNrteorpXWyWk9MTIp+Z7pm9aKA97Cd9M7j+v9wQv82K8OypkiYTqIZw8Dl+56KeWqFzc9Ye7qRYZnaH39ynHccoIoA7YXuQHegO3zWHV+knCPxricQz2VUnnaSP6U4nyNV4U2CffMMkLHToX7XFWCDjZby39O/QeDsbqRvMd/GxUh82lBB+lF+RcG1ne4+mfN7LBX7RtbkHMq8JMU5s98g9hMBvsIYBi1skWTXY55a4ToH2J1ReXMjvedS5lWqB9Be6A50B/isO1yv4x7NuNwFjfSvQ7l6LDqrVdYNUvx157JZ7WDjgzmWf8Wh/FkF2GF2wjMspY+DANFv737M96DCcmWKfFoR3lXM7rN8Z2tyfh/bid+8/H/aJpVZbywdKakfZwwrfwyDJv9Y6uEI5qkVlx3nH1lcN1T9/1WKdT8E4IP2QnegO9AdnuoO18i8yzMsc764HcfXY82LMyz3bEJ5Kz1suDck+Zr3zBzLf+lQx0Vhu3ZyVMCVIXH3V1L3dMPjelRRGHcK/JE0I+ympRXgyTTR0lPYfTm/04OCv/FBKdaZva0/93VXmDEM2lnP4o03JDm+bx0E6LWPviHuY/4xqgXQXugOdAeEoDseOAyK3zIsb63EH32O+8Cy7lySohD3e9Zop0uyv5V7OZY/zaGe7xdoD5uz3Wf0cc6wCFh/9ln6g26vzF5KsOXtnN9pSkJ/l4fvlj1SnDN7EbvrDh/9oTGGQdx3HqJ/Kt9Y4DgGdxPMqS+atN1OMdZ/lOw3bQB80F7oDnQHusND3TFF3JzyjmZQlu5uXHQcjHXylPUCYH/Cu4572Gj3Oth6R47lD0s+Aq9bbFGz8vIX5iMsAtabU2K+LtvLN3AwwZb7c36vYSl2QU7EvlucdduxRYsb87SvYQyDOGyuZPoxTy3Y7zgGn5bmBo6pXtXXt0bwVb/Ph6N+90eKMV77ziPRfAgA7YXuQHdAELrDpaFp2tpDGXqd90yKQfmDZHsF2HXh4qOHDfahlBPxucUFh/reVKA9RhKeBafi2XxLLAJWl3OG93yTQV9wJMGWi0r8vvOox6RAU3syLm+tpaybnvY1jGEQh+2E1xrMUwvudjEe/4wWHjR9T+h/k9LLaHGEiNKA9kJ3oDsgON3hejJPB0o9maen+foMkyHdRVNHmhujf69OLT+kHJT1eabl9K5JkXZuedZYZ0r5x4nfOTzD7AJtciLhWXAq7gaLgPXEtAutu1tZOF4/L+Udl++PJoVF7prukGI3FbYljJ2+wRgG3WjXbZin8iRtoOSRdOKuPtfUwfsCqgDQXugOdAeErDtcgnMUkXTVfUnO75p0Csy3MOc7pfoLLO8Ltsl2ISJcFrAIWD9sV682FtDHjpb4fnksAk52EGpZu7SwBbba6WE/wxgGJnYI16TqzLqCvk+drB+XZmTgSZgd0F7oDnQHoDvcnfLmldQH36UCFv9a3Ep4nsueNdbrNejIirb5JgnvSjiLgCwCrivoG7T53Mxzl0yjzScFm3qaYXl66t3F4fzxjN/T5n/QR1cGjGFgggjB9eaMuF391XreEk2+Tkffm27YP3H8PocxNaC90B3oDkB3/M7+Ehruh6jx6mJM0btySVeTfdo91ivb32vQkW2s0Afcui7SRz8HHqELZGOG9v5ZsvVr8l6KvbqgY4ju2n5x7G/UB9WaHr5xdVWxS9yuarSSbnStyqhfeW4px7frbYxhYGPQUicvME/leS29XbnTjRgXP+O3MTWgvdAd6A5Ad/zOHcfGtjqaaOlx41vRBEg7Nj3J1+7TYzwalNXHgfrduBH9zb6owU4v+X3HJTkCmS8sq4A4eiXJu7xFR+Nd62CX+fRz4JGgeSHFnM7TBTlT9PW3Gb/XzmiC2K1PKf07PRl4wLEvvRb1ZxM9iLafkZge7aGPsY1hvm1eMIZBUt9mu2VSd3TiroEEPkTvo3691Fn8PA/ebZZjn3kwIZ9L4uYHcCafC20e7ZXL3Bndge5Ad9RQd7g65X0eQMX56Ntgn8P7bs2xfBeRd6cEu6x2eK619HPgCbZAOE8yLmuVpawLGZflGtAqCzG3WbLfxV3ZxTv3W/Ib87DtMoZBEmOWuumv8XutELN7A33noZrX2w5x6yeXOtgpi8VEoM2jvdAd6A4IRndscBw8T3hSaVMc3nW7R430miTvJOTZWF0cq+4owS4uHSw+ZMAHFie082UFiie+qd5ZVOCkgjGsumMY/OKxpW4W1/SdZkmyf1OdhNT5ROCow7f1zTEvF9cMr/lUaPNoL3QHugPQHU3Oitsi4JAnlTbg8K7bPGqkScIo7+PMSU7ztSOdVoJdpkq5uzwARfGi4O/f5jx6gOromdACITCGQS99Tl0d1p9z1OYjNX2/PrGfpEgb0fSQo72W87nQ5tFe6A50B6A7RN44dLg/xJ/7/islnEXAfod33Ztj+dpBJfnOKiviqssiILssUHf2JLTxrCOy6zhh8huDk/5s2CLhRIpjDAMXRiz1s7mm7/TJcUHkR03fb7nj+7luxs4RN1+tF/lcaPNoL3QHugNC1x2zHTtcnxrbkISzCOjiJ2VRjuW7+Hspy++ey7XwnQJQX7SNf7a07wc5lLnGUt4ZqiQTdgdkY8YwcOGsh+N4mmBHdfR7eMTx3dJENL0rbgtI/XwytHm0F7oD3QEh645djp3tbo8qzSUghC+LgEmO7PPeTbufUP7HEm3jstNzjD4OaswBKd7Fgy1QxwaqJBPOSzinlxnDoNdJ0/mavlOSb7T2qLd1vKnzyOHdXqXMc5OjzbjlQZtHe6E70B0QtO647tjhDnpUaQslnEXAYwnveT/HsudItSO1TRZOAoK/aNT3L5a2/TanMv+1iHZOX2TDZUu9bvHsXRnDwAUfr6pddtTn92r4blPF7eru2ZT56sLQV4d8H/DJ0ObRXugOdAeEqjt0sPzh0NjeeVZpLr7gfIkOPJLwnpdyLDvpqoe2vWkVbwfsFkNdSYosdqDgAfExVZIZtqh1vp22ZAwDFzZY6ulaTd9pvoNG1wl+HaMfDzsu9nTjXP2MY97z+Gxo82gvdAe6A0LUHS7XYut8lcLEJAnnBNjNEt/zQ0LZp0q2DdGBwWceJ4jomTmU+dBS5kmqJDNuSTh+YhjDwIV1lnq6WeP30u/5u2UyOFzT97rkoL9+Rno9LYsc5zZH+Wxo82gvdAe6A0LUHSccB8qNHlZc0jWEc56858OS6na9g7ibXbJtBhza/rAA1I9BKf4qw2LJ/kQHxGNzfr/Ks3dlDAMXbJvad2r+bnpiTRfNvkbt7mv033V20+MSBbaXceqFQ/741aLNo73QHegOCFJ3PBc356s++nH6kvDeFzx5zyQnu0M5lZvUgVYhktRKIfoS+EnSdYI9OZR5JWEcmUS1ZMZri63nevaujGHggs2P0hvMUykWiNsBhF78Xu11LGOI6gC0F7oD3QEh6Y6ZjgOkr85zbye892VP3vN7wntOz6HMvxLKHJdq7GSscWj/8+njEhly7Et8SDdqUifPEt5jTsblJe1+4w8wW2yO76d69q6MYeCCzb3HV8xTKfY5jrdLeyhDb3r8dCjjKtUBaC90B7oDQtIdWyT/nbgqk+T085on7zme8J55nM65IvXww5J07Fp30Pro4xJhEbBaTJPiAz1dE3yYFMmYxda+ndxnDAMX+i31NYZ5KsUth7H2WwbljIqb30Gc7APaC92B7oBgdIfL4KhpiacVl7QTeceT90zyfZg1gwllfpbq7BhtSrDNF/o3J1gErBZJURevZFzeYge7beAzyZTvBYtTxrBqjmHwC1vAt++Yp1L15HJCb7RAbbKHagG0F7oD3QGh6I4xh87D5ysU6xLe/ZMn75lUx1lzOaG8bRWyzXbx4+pn2bAIWC2OSbFRzZJ8y6qwmcJnkinjBfbpjGHVHcPAra2MY5rKsNZxrN2eUXkfHcp6RrUA2gvdge6AEHTHMsdB2GdfGVMk+e6975PFrDuyhVJ8VKxeOJrwvKfp25xgEbBa3JDigt20TlTrqdl/DeW95BMptF8P6V1DH8Og5mI8QE47jrVZ+b465ljeX1QNoL3QHegO8F13JEUvaqUtnlfc64T398HHwb8FdmQ2Py96LHZexWyT5BdyE32bEywCVosXCe8wkFE5GjSndaJ8j/gfab1K/AxIjDOGgbdiPEBeOoyzrzIsb77j2M6mL6C90B3oDvBedzxyHBSne15xFxLef7UH75gUqSqrwBerEsrZW0Hb3Ex45ln0bU6wCFgtvhfwzfe3CV5dTLf512QxvTjR4aMYZwyDXr+LCUxTCWY5jrNnMy73obi5PyIQHKC90B3oDvBWd0yTZIeXmp4HUHFJTlw3e/COScfTJ2dQhnaGtlOVVQ2y8l6KjeIFUARFXGNo+S95K01nxbYNlaRrXTg7RowzhgHfhf/sELdFwPUllTtMFQHai/4V3QG+fhebHQfDEwFUnH7EPz23wcmEel6UQRmHxB5hd0YF7aKdr20x/Dz9Gng4IGUxKP0tv466t/qPl9JdhG11lK1BmAapNsQ4Yxjk9F38xDSVYNRhfFJdlnWkUT099cOh7NtUEaC90B3oDvBVdyRFoGmlNYFU3m3xOzps0mnHdT3mv0DMu1/68+UVtct82j94StJkpxc3D+2bSLuin9mCLF1z6Jv0eZdQbamYCEiMM4ZBr2Icn4DVYMxh7vE4p7IvitsC5EyqCdBe6A50B/ioO744DIS6ehmKb4ztYvcRUncGEup6ew95axuxOcLdWtMOfkzwDQP15aPkc9Vqg/w6OX2+4+emsg4Y8lrblhdXsNITUpQ+xjDwUowHRpLvq1Y6l1P5yx3LP0hVAdoL3YHuAN90xwrHQfBuQJU3RexXgmd78I42p8iXesj3nCXffypuk+OWZ79InwY1JsmXSTdO19t9Kt2X3xfJbd/SOsNksLVjfpjq6oqQxDhjGHgnxgPkjOP8I09f3K8dyv8gbAID2gvdge4Az3SH6yAc2iLIJfE7OMhOyT4AjO0EZR0m9rZr4BzDhjpzKKF/1wh2rleeJnWMG9pfTEshfDsdT6+UX1fCRqiqrrFdq+v38H0ZwyCJfrGf7ofy0HHkq5QTFKSdg47PsIsqA7QXugPdAb7ojqmSHL487+P4VWWJxRaXPRFgnyzvmNYHivrLM52e3F8De+hOmmlH6wV9GtScxQ59/ENJjgynJ8dftf3NG4l3VGy7AtO+a61XT1q70Pcle+fvIfGv5Bu1jjEM6obNP9Y3zFMq+x3nHpo25vgc2k9MODzDJyFqPaC90B3oDvBEd5wU90H4WoAV+cRgi8+evJ9tR+NAyk4szvntmNTHt5ftWvwO+jTwgOcO/fz7RtrbSHPb/k7//7ZGeiR/Lo6bIpXZroiMRJO69oBUz5lg9YztVI2vtmUMAxvTxB5pEcphbjQZcp1/HMn5eW45PscFqg7QXugOdAfUXXfsSDEAt9KGwCrS5mB1sSfveFfMu54uuzh6RSJuF1VD1C+okR2OGuygu2r4ggEfGOqizzcl3TkesJSVJq/XFkEL7tyXMN0ZMIaBCdspnMeYpxTmRwseacYInTjl6Yt7Y4pnIUgIoL3QHegOqJ3u0GOs6lvjdg8d0M1owOwPpDJfGuxw3JP3GxCzY2TbtedZ0jwdGuf08ojU71qfqZ730Z+BR1zMQISecChn3DGvl8ICYFbYxvU1Hr83YxiYWGP5Jm5hnkJZEI0drmND3DWqwzlNkHWj96ukuxk1jyoFtBe6A90BVdcdo9I8Pjwh2e1GaF5vpemEdIXHlWnaIfzo0TvqQPDEInZaoksXfjWUvPqH/BHTHrTjm1PD918k5uP5nAIEn1CBcafLPl/90bju7D4VNz84A1RJZlyXchzrM4ZBVVlv+SauY55CtJXOET5nOPf4L/p27zXS1Qyf9XQXz/Eieoa9VDUEqr3QHegOqLju+C/ntM3zCn0aQAeni10ahnwsZd2/k+ZV2jp3YKYI2fhkAF/RExU/UwjQHZJuQXyf2DeQjgkL7FlzxWLzTQG8f8hjGMSzyVLvVzBP7qwrYP6RFQt7eIYbVDUEqr3QHegOQHd4jel+9wMP31V9Geiiru5u6lFn3bUYj5Jex9DdV3UuuysSTXVHHXjGRci+T7MHz9EoZgejb3os+sb1e/8UTWpUrC7pIX+NbPa2LV8VtKeEa1R5ccEiPLYHZIfQxjAws10I8gAAaK+8tBe6A90B6A7vMflzWIZpas2RmDr9zkIFANQM2wmAE5gHGN9/S/sxDwAAugMA3QE2pkszQlmcbwWoJ+rPIe4U4B5MAwA1Y4tFeFzGPBAgly3fxBbMAwCA7gBAd0ASGwyVugHT1JK40523MQsA1BCCIAD8TshO6wEA0B0A6A7IiLiFI40iOxXT1IoVMfX4QZonPgEA6sYii/B4gnkgQB5YvonFmAcAAN0BgO4AF6Y00suYij2HaWqDLti+76i/H9FgBgBQR/otwmMM80CA2CI29mMeAAB0BwC6A1zRoBFfYyp3CNPUgqvCEV0A8I9xi/jowzwQEH2Wb2Ec8wAAoDsA0B2QllWN9LOjgjVwyExMU2n2xHyYOzELAHjAU4sA+QvzQEAssHwLzzEPAAC6AwDdAd2wWeJ9IEzCNJVkdSNNdNTXAcwCAJ4wahEgGzEPBMRGy7cwinkAANAdAOgO6JbdVHQtWNhI3zrq6W/MAgAeccIiQPZjHm+ZFYnP4410Q5q3EpI2I/Xayq5GuiNNHzZ6s+GjNP0bp73RsD7SPa18vkT5lBloa6/lWzhBk4GaMa2RtkvT6bx+Y8szyHNAmj7O037vMxrpmjR9ab+SZqA9QHegO9Ad6A50R3Dsiqns45ilMsxtpM/CFWAA8JvNFgEygnm8Gc+GG+lkJLy/x9T1vYQ81smfwbHa0ydHQb6skV5Y8nkdLV6UwYjluTbTjKDizIgmuTpx1IW/zlsspzIo40yU15qUf/dE/gwAMY8qQ3egO9Ad6A50R4hsEa6aVpE5UcfSHgV4A2YBAA9ZZhEgjzBPbdHI9Xei8es/h3TAYeKflM4lPNMRx3yOlWSzB5ZnWkqTgopyXezRJVvpRo/lLG7LK40m/qvL/gLQHYDuQHeAt6jPuc4rpxyFLg9dAPzYVhd6GnAJZgEAT9GrFhNCZDIfxfhIlPT6y5sEARznjH1KJOj/c0xfDM+i131upsjnbUk2M0WsnBAiVkJ1GZLmiRlNm6JFlLh2PNbjOPGqLa+tKf52ruF5PlB16A50B7oD3YHuCJnBmA/lIGYpHPUB2H4F+KE0r1cAAPjMS4swGsQ83nA6hYieHI2BLTGq7krmR6L0mCGfnzH59DfSXfn9qtfi6He7UuSTN/Ms38ALmg7UiEnRhDauLc/sMs9DHfkcTvn3DyrynQO6A9Ad6A6oFFPlz3vhpzBLYayS309kHsUkABAIVyxCZBPm8YZhcfPB1NcmoHUxYWHM711PGt1sE/xDMb+Py+dHCbbZZPkGrtB0oGYcMrTlblzb6ES187TKxZR5aECADxX4zgHdAegOdAdUEnUC2b4Ypcdp+zFLrmyT5g5A63rCKkwCAAGxyyJEzmIeb9gjbs6nL0c/19M7AzH59BvyudXx705GP9ebDnNi8jGJ+jJ2wE9ZvoHdNB2oGUsNbXlfF3ndi8lntIt8dCGw3ck/vt/QHegOdAe6A90BbcyMBtjWCvd8TJIb2hm8jmx9XponMgEAQmKJ4KQ7BOJOXkx0CO790c/viHkDcp2hrbRfEdwS/Uz9iJncapicw58vwTYPLd8AfoGhjtr2p/QeeXW748TblfZv/gTVhO5Ad6A70B3oDvgTDRqyHjPkjh4VXoEZACDgCaPJObFOJCdhIi94EVO/T9p+vzL62WNp+uYxYbpquDr6vfpz0g1MPfVj80G2z5DPxoLtMsmwYMKVRagzT2La8+0Uf6+T6K+G7+JjD89F5EtAd6A70B3oDgAAACgZWxS1NZin9qjgjIvGeKxtwq+BsfQKzUBCXtcNolUndf2R6Fe3Jgu6aHNlTP6GLG3/Bk0HasqI9BYh+Gr0N5cynKROjf7+NdUD6A50B7oD3QEAAADlccAiSI5hntqz1lC3LR+4tyMBPc8hr+9i9hHW8nGzNiEP03XF+yXY5qil7f9N04Ga8rehTfelmKCqo/5lPeTTyebob/dSPYDuQHegO9AdAAAAUB6LLILkGeapPYfFvIu+W9xPXiw2tJGt0nSrof//eIpFhs50sATbPLW0/YU0HagpGw1tOumkjF7JeyfNEzzqk3yKIZ+ZXTyTLirqyR8CHgK6A92B7kB3AAAAQMl8NgiSTifOUD/uSPwu+lxpXhF0ddK/V+Kv0syMFg6eidsJIVNUvKKdYQ9YhPgnmg3UmBWGdp3ka/xkzKQ67kpf2uuarQUfTrkAugPdge5AdwAAAEAFuGgRJtsxT20xXYHZ1Uj3Gum5uF/ti/PLo5FCz0jzus5cx3zinIV/LcE22yxt/gJNB2rMZEO73mL5G12om4gmolPbfj4Wk8+GlM/zQJpO+wn4AOgOdAe6A90BAAAAFWC9RZjcxDy1ZaWhTo9GIn0whaiP88tzPvrfnY75zDQ8z0gJtrkmOKYHf4mbhB+x/PvnEr9QGBdpeGuK59gi5UTgBHQHoDvQHQAAAAAWsfWvQZioaJuCiWrJkZj61HpWh9yHU+QTFyBATw3pdZxHXSwIdKbNBdulX+IXSf6LbNNH04GaE3fV8rLh37YCicR9yzcNk3kXNAKonra5R3UAugPdge5AdwAAAEC1uCRczfGNh4b6VBGd5mreITH7bkrjyHrUkM/0gu1iu5JzkWYDHhDnk+t6zL/T63TfLd/ylZh8Ljk+gy4gjkszyAgAugPdge5AdwAAAECFWGkRKPcxT+2YIvFO/dNe55Oo/rMQrl9j8nhegm3uWtr6SpoOeMA1x368tVh4ypDP6Zh8rjmUvzP6t4eoCkB3oDvQHegOAAAAqCbvxLzzOgfz1IpNhrp8mzKfSQZRrz+bmyKfJYbnOV6wXWZbJinvaDbgCZcl/spZO61rcnp1eJohn+0x+dxJKFtP6fwoaaIN6A5Ad6A7AAAAABw5KOadyqOYp1aYrlntTZnPRkM+oynz+ceQz6qC7XLE0sYP0mzAE07GtO8fbb8faKQv0c+3WfIZjsnni+Xf60mgN9K8BjxINQC6A92B7kB3AAAAQHVRR+4mx8UfBcfFdSIuMIBOzCenzOecoT2sSJnPfcOiRJFtqi9qxyZH9DNoNuAJOwztvK9jsv44IZ+1hn7ExNUuJ/2A7kB3oDvQHQAAAAAlcF7MO5bbME8tWGqov0td5PVW8rvac71gu2y1tO3zNBvwCFNETD2pt6rtvxcl5DNX7IuJ7eyLfncb8wO6A92B7kB3AAAAQD1YYBEsLzBPLThqqL/VKfMZNORzOGU+pqs9uwu2y3NL215AswGP2GBo58vaJtgXHCfScfl0+mpbEU249STQdMwP6A50B7oD3QEAAAD14aZFtAxhnsoTJzq/dJHPfkMbSOvry3S1Z26BNhmytOnrNBnwjHWGtv4k+t/v4n4NbTwmnzVtv58pv64BrsL0gO5Ad6A70B0AAABQL/6yCJenmKfSzDLU27ku8orzp9PNqYy4qz2miHi6MHFW0vsQSuKJpU0vpNmAZ9gmn2lP1cT5+doY/U6vBT+KfnYIswO6A92B7kB3AAAAQD0ZtYiXDZinsuySbE5SmPzpHEuZz2xx94XTL81ABXp6YGaGNllvactXaTLgIfMsbf5TysnuHTH7absQ/fctTA7oDnQHugPdAQAAAPWeRJoi9r0RIvZVlbgrVWNd1JfJn87ylPlsM+QzHPNvr0S/W5+hPfS9X4s5Mt9cmgx4yFTLBHRHyryuxeRxvJF2yq/TNQOYHNAd6A50B7oDAAAA6s0Jy0TyIOapHJMME6grXeR1ISaf713kc0Xc/Pscj35+KmOb/G1pw0dpMuAp/YY2/7qLvC5J/PW8n1GfwLU2QHegO9Ad6A4AAADwgCmN9NEgZHSXdxYmqhSmiKAbu8grzp/OaBf5vDE8U/sJgSPRz+5lbI+ZUTuNK/+9ZO//B6BKxLX7bk67/GOZ0A5jZkB3oDvQHegOAAAA8Id1QnSzuhC3i6479P0p85kv2VwjVCYMealQniu/fEBpZMFpGdvjmqXtrqW5gOd0fnuPusxnq+EbOoKJAd2B7kB3oDsAAADAP0aEkyB14FNM/dzpIh+Tk+85XeQ1LvYopZpeSjM6X5ZsspR3maYCAfCjrc3rpLjba7txJ31YiAF0B6A70B0AAADgKepk/p1B2HyTZiQ2KJdFhvrZ3UVeNyT+Gks3PEsQ4no6aXrGtpgZtUvTdZypNBcIgPZv4GQP+azq+IY0kuYUzAvoDnQHugPdAQAAAP6yRMxR+x5hntI5JNnsoqvPnB8x+Yx0+Vz7Dc+lJ5OOSj7RHh+IOSrfUpoKBELrO3glvfmhao80rNfniAQM6A5Ad6A7AAAAIAB2i3ln9RTmAQMagU93yPWKjjrs1lNJc3Mq65Slje6iKiAgzkhzATCLQArqsF99XXGaBdAdgO5AdwAAAEBAnLeInW2YB0pkm6Vtnsc8AADoDgB0BwAAAEA67oj52sNqzAMlsErM18buYh4AAHQHALoDAAAAID16JeyRmB124/8EimSxmB1yPxauMAIAoDsA0B0AAAAAXaPO4Z8YBNAXaUaNA8ibRVF7i2uHT4QgBgAA6A4AdAcAAABAz0yT5o5nnBD6KuzMQ74sidqZaSd+GiYCAEB3AKA7AAAAALJhciPdMgiisUYawkSQA0NR+4prd7eidgkAAOgOAHQHAAAAQMacbqRxQ9qBeSBDdlra2mnMAwCA7sA8gO5w5/8AUhBE4AGPJFsAAAGVdEVYdE1hdGhNTAA8bWF0aCB4bWxucz0iaHR0cDovL3d3dy53My5vcmcvMTk5OC9NYXRoL01hdGhNTCI+PG1zdHlsZSBtYXRoc2l6ZT0iMTZweCI+PG1pPlA8L21pPjxtZmVuY2VkPjxtaT4mI3gzQjg7PC9taT48L21mZW5jZWQ+PG1vPiYjeEEwOzwvbW8+PG1vPj08L21vPjxtbz4mI3gyMDA5OzwvbW8+PG1zdXA+PG1pPmE8L21pPjxtaT5IPC9taT48L21zdXA+PG1mZW5jZWQ+PG1zdWI+PG1pPiYjeDNCODs8L21pPjxtaT5tPC9taT48L21zdWI+PC9tZmVuY2VkPjxtbz4mI3hCNzs8L21vPjxtc3ViPjxtaT5SPC9taT48bWk+dzwvbWk+PC9tc3ViPjxtbz4mI3hCNzs8L21vPjxtaT5hPC9taT48bWZlbmNlZD48bXN1Yj48bWk+JiN4M0I4OzwvbWk+PG1pPm08L21pPjwvbXN1Yj48L21mZW5jZWQ+PC9tc3R5bGU+PC9tYXRoPsvoel0AAAAASUVORK5CYII=\&quot;,\&quot;slideId\&quot;:267,\&quot;accessibleText\&quot;:\&quot;P open parentheses theta close parentheses space equals thin space a to the power of H open parentheses theta subscript m close parentheses times R subscript w times a open parentheses theta subscript m close parentheses\&quot;,\&quot;imageHeight\&quot;:13.837837837837839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388</Words>
  <Application>Microsoft Office PowerPoint</Application>
  <PresentationFormat>Geniş ekran</PresentationFormat>
  <Paragraphs>45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Teması</vt:lpstr>
      <vt:lpstr>Comparative NOMA Data Rate Analysis and an Intro to Sensing</vt:lpstr>
      <vt:lpstr>1st Method </vt:lpstr>
      <vt:lpstr>2nd Method</vt:lpstr>
      <vt:lpstr>Other Variations</vt:lpstr>
      <vt:lpstr>Path Loss and precodings</vt:lpstr>
      <vt:lpstr>Results in 1st Method</vt:lpstr>
      <vt:lpstr>PowerPoint Sunusu</vt:lpstr>
      <vt:lpstr>PowerPoint Sunusu</vt:lpstr>
      <vt:lpstr>2nd Method </vt:lpstr>
      <vt:lpstr>PowerPoint Sunusu</vt:lpstr>
      <vt:lpstr>PowerPoint Sunusu</vt:lpstr>
      <vt:lpstr>Sensing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NOMA Data Rate Results and an Intro to Sensing</dc:title>
  <dc:creator>EMRE SENGİR</dc:creator>
  <cp:lastModifiedBy>EMRE SENGİR</cp:lastModifiedBy>
  <cp:revision>4</cp:revision>
  <dcterms:created xsi:type="dcterms:W3CDTF">2024-05-03T08:25:30Z</dcterms:created>
  <dcterms:modified xsi:type="dcterms:W3CDTF">2024-05-05T22:47:11Z</dcterms:modified>
</cp:coreProperties>
</file>