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72" r:id="rId3"/>
    <p:sldId id="293" r:id="rId4"/>
    <p:sldId id="257" r:id="rId5"/>
    <p:sldId id="291" r:id="rId6"/>
    <p:sldId id="294" r:id="rId7"/>
    <p:sldId id="258" r:id="rId8"/>
    <p:sldId id="259" r:id="rId9"/>
    <p:sldId id="292" r:id="rId10"/>
    <p:sldId id="260" r:id="rId11"/>
    <p:sldId id="261" r:id="rId12"/>
  </p:sldIdLst>
  <p:sldSz cx="9144000" cy="5143500" type="screen16x9"/>
  <p:notesSz cx="6858000" cy="9144000"/>
  <p:embeddedFontLst>
    <p:embeddedFont>
      <p:font typeface="Fira Sans Extra Condensed" panose="020B0604020202020204" pitchFamily="34" charset="0"/>
      <p:regular r:id="rId14"/>
      <p:bold r:id="rId15"/>
      <p:italic r:id="rId16"/>
      <p:boldItalic r:id="rId17"/>
    </p:embeddedFont>
    <p:embeddedFont>
      <p:font typeface="Fira Sans Extra Condensed SemiBold" panose="020B0604020202020204"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F79BF1-3896-498B-8479-8B69714D19CA}">
  <a:tblStyle styleId="{20F79BF1-3896-498B-8479-8B69714D19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e96fd5876e_0_2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e96fd5876e_0_2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e96fd5876e_0_2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e96fd5876e_0_2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264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774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rtl="0">
              <a:spcBef>
                <a:spcPts val="0"/>
              </a:spcBef>
              <a:spcAft>
                <a:spcPts val="0"/>
              </a:spcAft>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45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1294895" y="8920"/>
            <a:ext cx="6240879" cy="51050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sz="3600" b="1">
                <a:latin typeface="Fira Sans Extra Condensed" panose="020B0503050000020004" pitchFamily="34" charset="0"/>
                <a:cs typeface="Calibri" panose="020F0502020204030204" pitchFamily="34" charset="0"/>
              </a:rPr>
              <a:t>Khai Phá Dữ Liệu Hướng Lĩnh Vực</a:t>
            </a:r>
            <a:endParaRPr sz="3600" b="1">
              <a:latin typeface="Fira Sans Extra Condensed" panose="020B0503050000020004" pitchFamily="34" charset="0"/>
              <a:cs typeface="Calibri" panose="020F0502020204030204" pitchFamily="34" charset="0"/>
            </a:endParaRPr>
          </a:p>
        </p:txBody>
      </p:sp>
      <p:sp>
        <p:nvSpPr>
          <p:cNvPr id="47" name="Google Shape;47;p15"/>
          <p:cNvSpPr txBox="1">
            <a:spLocks noGrp="1"/>
          </p:cNvSpPr>
          <p:nvPr>
            <p:ph type="subTitle" idx="1"/>
          </p:nvPr>
        </p:nvSpPr>
        <p:spPr>
          <a:xfrm>
            <a:off x="4654059" y="2155849"/>
            <a:ext cx="4032748" cy="149109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a:latin typeface="montserrat" panose="00000500000000000000" pitchFamily="2" charset="0"/>
              </a:rPr>
              <a:t>Nhóm 5:</a:t>
            </a:r>
          </a:p>
          <a:p>
            <a:pPr marL="0" lvl="0" indent="0" algn="just" rtl="0">
              <a:spcBef>
                <a:spcPts val="0"/>
              </a:spcBef>
              <a:spcAft>
                <a:spcPts val="0"/>
              </a:spcAft>
              <a:buNone/>
            </a:pPr>
            <a:r>
              <a:rPr lang="vi-VN">
                <a:latin typeface="montserrat" panose="00000500000000000000" pitchFamily="2" charset="0"/>
              </a:rPr>
              <a:t>20021388 – Phạm Đức Long (25%)</a:t>
            </a:r>
          </a:p>
          <a:p>
            <a:pPr marL="0" lvl="0" indent="0" algn="just" rtl="0">
              <a:spcBef>
                <a:spcPts val="0"/>
              </a:spcBef>
              <a:spcAft>
                <a:spcPts val="0"/>
              </a:spcAft>
              <a:buNone/>
            </a:pPr>
            <a:r>
              <a:rPr lang="vi-VN">
                <a:latin typeface="montserrat" panose="00000500000000000000" pitchFamily="2" charset="0"/>
              </a:rPr>
              <a:t>20021390 – Đỗ Duy Mạnh (25%)</a:t>
            </a:r>
          </a:p>
          <a:p>
            <a:pPr marL="0" lvl="0" indent="0" algn="just" rtl="0">
              <a:spcBef>
                <a:spcPts val="0"/>
              </a:spcBef>
              <a:spcAft>
                <a:spcPts val="0"/>
              </a:spcAft>
              <a:buNone/>
            </a:pPr>
            <a:r>
              <a:rPr lang="vi-VN">
                <a:latin typeface="montserrat" panose="00000500000000000000" pitchFamily="2" charset="0"/>
              </a:rPr>
              <a:t>20021296 – Trần Đức Anh (25%)</a:t>
            </a:r>
          </a:p>
          <a:p>
            <a:pPr marL="0" lvl="0" indent="0" algn="just" rtl="0">
              <a:spcBef>
                <a:spcPts val="0"/>
              </a:spcBef>
              <a:spcAft>
                <a:spcPts val="0"/>
              </a:spcAft>
              <a:buNone/>
            </a:pPr>
            <a:r>
              <a:rPr lang="vi-VN">
                <a:latin typeface="montserrat" panose="00000500000000000000" pitchFamily="2" charset="0"/>
              </a:rPr>
              <a:t>20021385 – Đỗ Ngọc Long(25%)</a:t>
            </a:r>
            <a:endParaRPr>
              <a:latin typeface="montserrat" panose="00000500000000000000" pitchFamily="2" charset="0"/>
            </a:endParaRPr>
          </a:p>
        </p:txBody>
      </p:sp>
      <p:grpSp>
        <p:nvGrpSpPr>
          <p:cNvPr id="48" name="Google Shape;48;p15"/>
          <p:cNvGrpSpPr/>
          <p:nvPr/>
        </p:nvGrpSpPr>
        <p:grpSpPr>
          <a:xfrm>
            <a:off x="457194" y="786653"/>
            <a:ext cx="3996923" cy="4358449"/>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35E128D-7B04-61E8-245A-F090157E98FC}"/>
              </a:ext>
            </a:extLst>
          </p:cNvPr>
          <p:cNvSpPr txBox="1"/>
          <p:nvPr/>
        </p:nvSpPr>
        <p:spPr>
          <a:xfrm>
            <a:off x="4674424" y="1034586"/>
            <a:ext cx="4068260" cy="954107"/>
          </a:xfrm>
          <a:prstGeom prst="rect">
            <a:avLst/>
          </a:prstGeom>
          <a:noFill/>
        </p:spPr>
        <p:txBody>
          <a:bodyPr wrap="square" rtlCol="0">
            <a:spAutoFit/>
          </a:bodyPr>
          <a:lstStyle/>
          <a:p>
            <a:r>
              <a:rPr lang="vi-VN" sz="2800">
                <a:latin typeface="montserrat" panose="00000500000000000000" pitchFamily="2" charset="0"/>
              </a:rPr>
              <a:t>Chủ đề: Định giá Sim số đẹp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2" name="Google Shape;452;p19"/>
          <p:cNvSpPr txBox="1">
            <a:spLocks noGrp="1"/>
          </p:cNvSpPr>
          <p:nvPr>
            <p:ph type="title"/>
          </p:nvPr>
        </p:nvSpPr>
        <p:spPr>
          <a:xfrm>
            <a:off x="3657600" y="347975"/>
            <a:ext cx="18288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a:t>Kết quả</a:t>
            </a:r>
            <a:endParaRPr sz="3600"/>
          </a:p>
        </p:txBody>
      </p:sp>
      <p:pic>
        <p:nvPicPr>
          <p:cNvPr id="5" name="Picture 4">
            <a:extLst>
              <a:ext uri="{FF2B5EF4-FFF2-40B4-BE49-F238E27FC236}">
                <a16:creationId xmlns:a16="http://schemas.microsoft.com/office/drawing/2014/main" id="{99E99D86-96C1-4A17-BD5C-25295D46AD6B}"/>
              </a:ext>
            </a:extLst>
          </p:cNvPr>
          <p:cNvPicPr>
            <a:picLocks noChangeAspect="1"/>
          </p:cNvPicPr>
          <p:nvPr/>
        </p:nvPicPr>
        <p:blipFill>
          <a:blip r:embed="rId3"/>
          <a:stretch>
            <a:fillRect/>
          </a:stretch>
        </p:blipFill>
        <p:spPr>
          <a:xfrm>
            <a:off x="537966" y="1503232"/>
            <a:ext cx="3720279" cy="2459167"/>
          </a:xfrm>
          <a:prstGeom prst="rect">
            <a:avLst/>
          </a:prstGeom>
        </p:spPr>
      </p:pic>
      <p:pic>
        <p:nvPicPr>
          <p:cNvPr id="3074" name="Picture 2">
            <a:extLst>
              <a:ext uri="{FF2B5EF4-FFF2-40B4-BE49-F238E27FC236}">
                <a16:creationId xmlns:a16="http://schemas.microsoft.com/office/drawing/2014/main" id="{501DCE90-E43A-FE29-239C-307E4DABDE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3163" y="911225"/>
            <a:ext cx="3190875" cy="4162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pic>
        <p:nvPicPr>
          <p:cNvPr id="14" name="Picture 13">
            <a:extLst>
              <a:ext uri="{FF2B5EF4-FFF2-40B4-BE49-F238E27FC236}">
                <a16:creationId xmlns:a16="http://schemas.microsoft.com/office/drawing/2014/main" id="{09B5F918-2CF4-C8E9-C89D-4A400B369F58}"/>
              </a:ext>
            </a:extLst>
          </p:cNvPr>
          <p:cNvPicPr>
            <a:picLocks noChangeAspect="1"/>
          </p:cNvPicPr>
          <p:nvPr/>
        </p:nvPicPr>
        <p:blipFill rotWithShape="1">
          <a:blip r:embed="rId3"/>
          <a:srcRect l="85073"/>
          <a:stretch/>
        </p:blipFill>
        <p:spPr>
          <a:xfrm>
            <a:off x="7648575" y="1095184"/>
            <a:ext cx="1144588" cy="2952750"/>
          </a:xfrm>
          <a:prstGeom prst="rect">
            <a:avLst/>
          </a:prstGeom>
        </p:spPr>
      </p:pic>
      <p:pic>
        <p:nvPicPr>
          <p:cNvPr id="15" name="Picture 14">
            <a:extLst>
              <a:ext uri="{FF2B5EF4-FFF2-40B4-BE49-F238E27FC236}">
                <a16:creationId xmlns:a16="http://schemas.microsoft.com/office/drawing/2014/main" id="{CC67C36A-BE16-FDF7-1FED-E81ECC709500}"/>
              </a:ext>
            </a:extLst>
          </p:cNvPr>
          <p:cNvPicPr>
            <a:picLocks noChangeAspect="1"/>
          </p:cNvPicPr>
          <p:nvPr/>
        </p:nvPicPr>
        <p:blipFill rotWithShape="1">
          <a:blip r:embed="rId3"/>
          <a:srcRect l="79980" r="14927"/>
          <a:stretch/>
        </p:blipFill>
        <p:spPr>
          <a:xfrm>
            <a:off x="7258051" y="1095184"/>
            <a:ext cx="390524" cy="2952750"/>
          </a:xfrm>
          <a:prstGeom prst="rect">
            <a:avLst/>
          </a:prstGeom>
        </p:spPr>
      </p:pic>
      <p:pic>
        <p:nvPicPr>
          <p:cNvPr id="13" name="Picture 12">
            <a:extLst>
              <a:ext uri="{FF2B5EF4-FFF2-40B4-BE49-F238E27FC236}">
                <a16:creationId xmlns:a16="http://schemas.microsoft.com/office/drawing/2014/main" id="{02CDEB47-5F06-4441-4D44-51EEB5BB2F05}"/>
              </a:ext>
            </a:extLst>
          </p:cNvPr>
          <p:cNvPicPr>
            <a:picLocks noChangeAspect="1"/>
          </p:cNvPicPr>
          <p:nvPr/>
        </p:nvPicPr>
        <p:blipFill rotWithShape="1">
          <a:blip r:embed="rId3"/>
          <a:srcRect r="23602"/>
          <a:stretch/>
        </p:blipFill>
        <p:spPr>
          <a:xfrm>
            <a:off x="0" y="1095184"/>
            <a:ext cx="5857875" cy="2952750"/>
          </a:xfrm>
          <a:prstGeom prst="rect">
            <a:avLst/>
          </a:prstGeom>
        </p:spPr>
      </p:pic>
      <p:pic>
        <p:nvPicPr>
          <p:cNvPr id="16" name="Picture 15">
            <a:extLst>
              <a:ext uri="{FF2B5EF4-FFF2-40B4-BE49-F238E27FC236}">
                <a16:creationId xmlns:a16="http://schemas.microsoft.com/office/drawing/2014/main" id="{3975EA3E-9252-8730-BDF8-BFB68B1D1EE2}"/>
              </a:ext>
            </a:extLst>
          </p:cNvPr>
          <p:cNvPicPr>
            <a:picLocks noChangeAspect="1"/>
          </p:cNvPicPr>
          <p:nvPr/>
        </p:nvPicPr>
        <p:blipFill rotWithShape="1">
          <a:blip r:embed="rId3"/>
          <a:srcRect l="85073" t="57103"/>
          <a:stretch/>
        </p:blipFill>
        <p:spPr>
          <a:xfrm>
            <a:off x="7648575" y="2781300"/>
            <a:ext cx="1144588" cy="1266634"/>
          </a:xfrm>
          <a:prstGeom prst="rect">
            <a:avLst/>
          </a:prstGeom>
        </p:spPr>
      </p:pic>
      <p:pic>
        <p:nvPicPr>
          <p:cNvPr id="18" name="Picture 17">
            <a:extLst>
              <a:ext uri="{FF2B5EF4-FFF2-40B4-BE49-F238E27FC236}">
                <a16:creationId xmlns:a16="http://schemas.microsoft.com/office/drawing/2014/main" id="{014D5066-85E6-F764-AF3D-A7084DF4BAA7}"/>
              </a:ext>
            </a:extLst>
          </p:cNvPr>
          <p:cNvPicPr>
            <a:picLocks noChangeAspect="1"/>
          </p:cNvPicPr>
          <p:nvPr/>
        </p:nvPicPr>
        <p:blipFill>
          <a:blip r:embed="rId4"/>
          <a:stretch>
            <a:fillRect/>
          </a:stretch>
        </p:blipFill>
        <p:spPr>
          <a:xfrm>
            <a:off x="8793163" y="343875"/>
            <a:ext cx="6353175" cy="4455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5E-6 0 L 0.24844 0 " pathEditMode="relative" rAng="0" ptsTypes="AA">
                                      <p:cBhvr>
                                        <p:cTn id="6" dur="2500" fill="hold"/>
                                        <p:tgtEl>
                                          <p:spTgt spid="13"/>
                                        </p:tgtEl>
                                        <p:attrNameLst>
                                          <p:attrName>ppt_x</p:attrName>
                                          <p:attrName>ppt_y</p:attrName>
                                        </p:attrNameLst>
                                      </p:cBhvr>
                                      <p:rCtr x="12413" y="0"/>
                                    </p:animMotion>
                                  </p:childTnLst>
                                </p:cTn>
                              </p:par>
                            </p:childTnLst>
                          </p:cTn>
                        </p:par>
                        <p:par>
                          <p:cTn id="7" fill="hold">
                            <p:stCondLst>
                              <p:cond delay="2500"/>
                            </p:stCondLst>
                            <p:childTnLst>
                              <p:par>
                                <p:cTn id="8" presetID="53" presetClass="exit" presetSubtype="32" fill="hold" nodeType="afterEffect">
                                  <p:stCondLst>
                                    <p:cond delay="0"/>
                                  </p:stCondLst>
                                  <p:childTnLst>
                                    <p:anim calcmode="lin" valueType="num">
                                      <p:cBhvr>
                                        <p:cTn id="9" dur="2500"/>
                                        <p:tgtEl>
                                          <p:spTgt spid="13"/>
                                        </p:tgtEl>
                                        <p:attrNameLst>
                                          <p:attrName>ppt_w</p:attrName>
                                        </p:attrNameLst>
                                      </p:cBhvr>
                                      <p:tavLst>
                                        <p:tav tm="0">
                                          <p:val>
                                            <p:strVal val="ppt_w"/>
                                          </p:val>
                                        </p:tav>
                                        <p:tav tm="100000">
                                          <p:val>
                                            <p:fltVal val="0"/>
                                          </p:val>
                                        </p:tav>
                                      </p:tavLst>
                                    </p:anim>
                                    <p:anim calcmode="lin" valueType="num">
                                      <p:cBhvr>
                                        <p:cTn id="10" dur="2500"/>
                                        <p:tgtEl>
                                          <p:spTgt spid="13"/>
                                        </p:tgtEl>
                                        <p:attrNameLst>
                                          <p:attrName>ppt_h</p:attrName>
                                        </p:attrNameLst>
                                      </p:cBhvr>
                                      <p:tavLst>
                                        <p:tav tm="0">
                                          <p:val>
                                            <p:strVal val="ppt_h"/>
                                          </p:val>
                                        </p:tav>
                                        <p:tav tm="100000">
                                          <p:val>
                                            <p:fltVal val="0"/>
                                          </p:val>
                                        </p:tav>
                                      </p:tavLst>
                                    </p:anim>
                                    <p:animEffect transition="out" filter="fade">
                                      <p:cBhvr>
                                        <p:cTn id="11" dur="2500"/>
                                        <p:tgtEl>
                                          <p:spTgt spid="13"/>
                                        </p:tgtEl>
                                      </p:cBhvr>
                                    </p:animEffect>
                                    <p:set>
                                      <p:cBhvr>
                                        <p:cTn id="12" dur="1" fill="hold">
                                          <p:stCondLst>
                                            <p:cond delay="2499"/>
                                          </p:stCondLst>
                                        </p:cTn>
                                        <p:tgtEl>
                                          <p:spTgt spid="13"/>
                                        </p:tgtEl>
                                        <p:attrNameLst>
                                          <p:attrName>style.visibility</p:attrName>
                                        </p:attrNameLst>
                                      </p:cBhvr>
                                      <p:to>
                                        <p:strVal val="hidden"/>
                                      </p:to>
                                    </p:set>
                                  </p:childTnLst>
                                </p:cTn>
                              </p:par>
                              <p:par>
                                <p:cTn id="13" presetID="53" presetClass="exit" presetSubtype="32" fill="hold" nodeType="withEffect">
                                  <p:stCondLst>
                                    <p:cond delay="0"/>
                                  </p:stCondLst>
                                  <p:childTnLst>
                                    <p:anim calcmode="lin" valueType="num">
                                      <p:cBhvr>
                                        <p:cTn id="14" dur="500"/>
                                        <p:tgtEl>
                                          <p:spTgt spid="14"/>
                                        </p:tgtEl>
                                        <p:attrNameLst>
                                          <p:attrName>ppt_w</p:attrName>
                                        </p:attrNameLst>
                                      </p:cBhvr>
                                      <p:tavLst>
                                        <p:tav tm="0">
                                          <p:val>
                                            <p:strVal val="ppt_w"/>
                                          </p:val>
                                        </p:tav>
                                        <p:tav tm="100000">
                                          <p:val>
                                            <p:fltVal val="0"/>
                                          </p:val>
                                        </p:tav>
                                      </p:tavLst>
                                    </p:anim>
                                    <p:anim calcmode="lin" valueType="num">
                                      <p:cBhvr>
                                        <p:cTn id="15" dur="500"/>
                                        <p:tgtEl>
                                          <p:spTgt spid="14"/>
                                        </p:tgtEl>
                                        <p:attrNameLst>
                                          <p:attrName>ppt_h</p:attrName>
                                        </p:attrNameLst>
                                      </p:cBhvr>
                                      <p:tavLst>
                                        <p:tav tm="0">
                                          <p:val>
                                            <p:strVal val="ppt_h"/>
                                          </p:val>
                                        </p:tav>
                                        <p:tav tm="100000">
                                          <p:val>
                                            <p:fltVal val="0"/>
                                          </p:val>
                                        </p:tav>
                                      </p:tavLst>
                                    </p:anim>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par>
                                <p:cTn id="18" presetID="53" presetClass="exit" presetSubtype="32" fill="hold" nodeType="withEffect">
                                  <p:stCondLst>
                                    <p:cond delay="0"/>
                                  </p:stCondLst>
                                  <p:childTnLst>
                                    <p:anim calcmode="lin" valueType="num">
                                      <p:cBhvr>
                                        <p:cTn id="19" dur="500"/>
                                        <p:tgtEl>
                                          <p:spTgt spid="15"/>
                                        </p:tgtEl>
                                        <p:attrNameLst>
                                          <p:attrName>ppt_w</p:attrName>
                                        </p:attrNameLst>
                                      </p:cBhvr>
                                      <p:tavLst>
                                        <p:tav tm="0">
                                          <p:val>
                                            <p:strVal val="ppt_w"/>
                                          </p:val>
                                        </p:tav>
                                        <p:tav tm="100000">
                                          <p:val>
                                            <p:fltVal val="0"/>
                                          </p:val>
                                        </p:tav>
                                      </p:tavLst>
                                    </p:anim>
                                    <p:anim calcmode="lin" valueType="num">
                                      <p:cBhvr>
                                        <p:cTn id="20" dur="500"/>
                                        <p:tgtEl>
                                          <p:spTgt spid="15"/>
                                        </p:tgtEl>
                                        <p:attrNameLst>
                                          <p:attrName>ppt_h</p:attrName>
                                        </p:attrNameLst>
                                      </p:cBhvr>
                                      <p:tavLst>
                                        <p:tav tm="0">
                                          <p:val>
                                            <p:strVal val="ppt_h"/>
                                          </p:val>
                                        </p:tav>
                                        <p:tav tm="100000">
                                          <p:val>
                                            <p:fltVal val="0"/>
                                          </p:val>
                                        </p:tav>
                                      </p:tavLst>
                                    </p:anim>
                                    <p:animEffect transition="out" filter="fade">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par>
                                <p:cTn id="23" presetID="53" presetClass="exit" presetSubtype="32" fill="hold" nodeType="withEffect">
                                  <p:stCondLst>
                                    <p:cond delay="0"/>
                                  </p:stCondLst>
                                  <p:childTnLst>
                                    <p:anim calcmode="lin" valueType="num">
                                      <p:cBhvr>
                                        <p:cTn id="24" dur="500"/>
                                        <p:tgtEl>
                                          <p:spTgt spid="16"/>
                                        </p:tgtEl>
                                        <p:attrNameLst>
                                          <p:attrName>ppt_w</p:attrName>
                                        </p:attrNameLst>
                                      </p:cBhvr>
                                      <p:tavLst>
                                        <p:tav tm="0">
                                          <p:val>
                                            <p:strVal val="ppt_w"/>
                                          </p:val>
                                        </p:tav>
                                        <p:tav tm="100000">
                                          <p:val>
                                            <p:fltVal val="0"/>
                                          </p:val>
                                        </p:tav>
                                      </p:tavLst>
                                    </p:anim>
                                    <p:anim calcmode="lin" valueType="num">
                                      <p:cBhvr>
                                        <p:cTn id="25" dur="500"/>
                                        <p:tgtEl>
                                          <p:spTgt spid="16"/>
                                        </p:tgtEl>
                                        <p:attrNameLst>
                                          <p:attrName>ppt_h</p:attrName>
                                        </p:attrNameLst>
                                      </p:cBhvr>
                                      <p:tavLst>
                                        <p:tav tm="0">
                                          <p:val>
                                            <p:strVal val="ppt_h"/>
                                          </p:val>
                                        </p:tav>
                                        <p:tav tm="100000">
                                          <p:val>
                                            <p:fltVal val="0"/>
                                          </p:val>
                                        </p:tav>
                                      </p:tavLst>
                                    </p:anim>
                                    <p:animEffect transition="out" filter="fad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childTnLst>
                          </p:cTn>
                        </p:par>
                        <p:par>
                          <p:cTn id="28" fill="hold">
                            <p:stCondLst>
                              <p:cond delay="5000"/>
                            </p:stCondLst>
                            <p:childTnLst>
                              <p:par>
                                <p:cTn id="29" presetID="42" presetClass="path" presetSubtype="0" accel="50000" decel="50000" fill="hold" nodeType="afterEffect">
                                  <p:stCondLst>
                                    <p:cond delay="0"/>
                                  </p:stCondLst>
                                  <p:childTnLst>
                                    <p:animMotion origin="layout" path="M 2.22222E-6 0 L -0.80903 0 " pathEditMode="relative" rAng="0" ptsTypes="AA">
                                      <p:cBhvr>
                                        <p:cTn id="30" dur="2000" fill="hold"/>
                                        <p:tgtEl>
                                          <p:spTgt spid="18"/>
                                        </p:tgtEl>
                                        <p:attrNameLst>
                                          <p:attrName>ppt_x</p:attrName>
                                          <p:attrName>ppt_y</p:attrName>
                                        </p:attrNameLst>
                                      </p:cBhvr>
                                      <p:rCtr x="-404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7" name="Google Shape;1377;p31"/>
          <p:cNvSpPr txBox="1">
            <a:spLocks noGrp="1"/>
          </p:cNvSpPr>
          <p:nvPr>
            <p:ph type="title"/>
          </p:nvPr>
        </p:nvSpPr>
        <p:spPr>
          <a:xfrm>
            <a:off x="3943350" y="187125"/>
            <a:ext cx="12573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a:t>Data</a:t>
            </a:r>
            <a:endParaRPr sz="3600"/>
          </a:p>
        </p:txBody>
      </p:sp>
      <p:pic>
        <p:nvPicPr>
          <p:cNvPr id="1026" name="Picture 2">
            <a:extLst>
              <a:ext uri="{FF2B5EF4-FFF2-40B4-BE49-F238E27FC236}">
                <a16:creationId xmlns:a16="http://schemas.microsoft.com/office/drawing/2014/main" id="{700AA38D-1747-E25F-55D5-5E4E5B031C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18" r="13492"/>
          <a:stretch/>
        </p:blipFill>
        <p:spPr bwMode="auto">
          <a:xfrm>
            <a:off x="44900" y="729910"/>
            <a:ext cx="4315571" cy="39617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7EB100E-4AB7-0F67-BB4D-9012F314E7FC}"/>
              </a:ext>
            </a:extLst>
          </p:cNvPr>
          <p:cNvSpPr txBox="1"/>
          <p:nvPr/>
        </p:nvSpPr>
        <p:spPr>
          <a:xfrm>
            <a:off x="5007723" y="950976"/>
            <a:ext cx="3370326" cy="923330"/>
          </a:xfrm>
          <a:prstGeom prst="rect">
            <a:avLst/>
          </a:prstGeom>
          <a:noFill/>
        </p:spPr>
        <p:txBody>
          <a:bodyPr wrap="square" rtlCol="0">
            <a:spAutoFit/>
          </a:bodyPr>
          <a:lstStyle/>
          <a:p>
            <a:pPr algn="just"/>
            <a:r>
              <a:rPr lang="vi-VN" sz="1800" b="0" i="0" u="none" strike="noStrike">
                <a:solidFill>
                  <a:srgbClr val="202124"/>
                </a:solidFill>
                <a:effectLst/>
                <a:latin typeface="Arial" panose="020B0604020202020204" pitchFamily="34" charset="0"/>
              </a:rPr>
              <a:t>Bộ dữ liệu train: gồm 200000 số điện thoại và 939 mức giá khác nhau</a:t>
            </a:r>
            <a:endParaRPr lang="vi-VN"/>
          </a:p>
        </p:txBody>
      </p:sp>
      <p:pic>
        <p:nvPicPr>
          <p:cNvPr id="1028" name="Picture 4">
            <a:extLst>
              <a:ext uri="{FF2B5EF4-FFF2-40B4-BE49-F238E27FC236}">
                <a16:creationId xmlns:a16="http://schemas.microsoft.com/office/drawing/2014/main" id="{FBF65103-57CD-0B1A-20C0-A46DCEDC1A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7723" y="1912194"/>
            <a:ext cx="3756179" cy="27140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7" name="Google Shape;1377;p31"/>
          <p:cNvSpPr txBox="1">
            <a:spLocks noGrp="1"/>
          </p:cNvSpPr>
          <p:nvPr>
            <p:ph type="title"/>
          </p:nvPr>
        </p:nvSpPr>
        <p:spPr>
          <a:xfrm>
            <a:off x="3625453" y="251419"/>
            <a:ext cx="1893094"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a:t>Lọc Data</a:t>
            </a:r>
            <a:endParaRPr sz="3600"/>
          </a:p>
        </p:txBody>
      </p:sp>
      <p:pic>
        <p:nvPicPr>
          <p:cNvPr id="5" name="Picture 4">
            <a:extLst>
              <a:ext uri="{FF2B5EF4-FFF2-40B4-BE49-F238E27FC236}">
                <a16:creationId xmlns:a16="http://schemas.microsoft.com/office/drawing/2014/main" id="{32B360BA-652B-FD8F-C0D1-5FC2FF3E15C6}"/>
              </a:ext>
            </a:extLst>
          </p:cNvPr>
          <p:cNvPicPr>
            <a:picLocks noChangeAspect="1"/>
          </p:cNvPicPr>
          <p:nvPr/>
        </p:nvPicPr>
        <p:blipFill>
          <a:blip r:embed="rId3"/>
          <a:stretch>
            <a:fillRect/>
          </a:stretch>
        </p:blipFill>
        <p:spPr>
          <a:xfrm>
            <a:off x="1864519" y="1180979"/>
            <a:ext cx="2232853" cy="2911092"/>
          </a:xfrm>
          <a:prstGeom prst="rect">
            <a:avLst/>
          </a:prstGeom>
        </p:spPr>
      </p:pic>
      <p:pic>
        <p:nvPicPr>
          <p:cNvPr id="9" name="Picture 8">
            <a:extLst>
              <a:ext uri="{FF2B5EF4-FFF2-40B4-BE49-F238E27FC236}">
                <a16:creationId xmlns:a16="http://schemas.microsoft.com/office/drawing/2014/main" id="{333A008D-C264-8A27-BAC6-2C3C7131DC87}"/>
              </a:ext>
            </a:extLst>
          </p:cNvPr>
          <p:cNvPicPr>
            <a:picLocks noChangeAspect="1"/>
          </p:cNvPicPr>
          <p:nvPr/>
        </p:nvPicPr>
        <p:blipFill>
          <a:blip r:embed="rId4"/>
          <a:stretch>
            <a:fillRect/>
          </a:stretch>
        </p:blipFill>
        <p:spPr>
          <a:xfrm>
            <a:off x="4955180" y="1245755"/>
            <a:ext cx="2324301" cy="2781541"/>
          </a:xfrm>
          <a:prstGeom prst="rect">
            <a:avLst/>
          </a:prstGeom>
        </p:spPr>
      </p:pic>
    </p:spTree>
    <p:extLst>
      <p:ext uri="{BB962C8B-B14F-4D97-AF65-F5344CB8AC3E}">
        <p14:creationId xmlns:p14="http://schemas.microsoft.com/office/powerpoint/2010/main" val="2486689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2691384" y="143251"/>
            <a:ext cx="3761232"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a:t>Tạo các đặc trưng</a:t>
            </a:r>
            <a:endParaRPr sz="3600"/>
          </a:p>
        </p:txBody>
      </p:sp>
      <p:graphicFrame>
        <p:nvGraphicFramePr>
          <p:cNvPr id="6" name="Table 6">
            <a:extLst>
              <a:ext uri="{FF2B5EF4-FFF2-40B4-BE49-F238E27FC236}">
                <a16:creationId xmlns:a16="http://schemas.microsoft.com/office/drawing/2014/main" id="{4BB3E3FD-1801-CB63-F707-074558E4C498}"/>
              </a:ext>
            </a:extLst>
          </p:cNvPr>
          <p:cNvGraphicFramePr>
            <a:graphicFrameLocks noGrp="1"/>
          </p:cNvGraphicFramePr>
          <p:nvPr>
            <p:extLst>
              <p:ext uri="{D42A27DB-BD31-4B8C-83A1-F6EECF244321}">
                <p14:modId xmlns:p14="http://schemas.microsoft.com/office/powerpoint/2010/main" val="3990559534"/>
              </p:ext>
            </p:extLst>
          </p:nvPr>
        </p:nvGraphicFramePr>
        <p:xfrm>
          <a:off x="1519518" y="1393638"/>
          <a:ext cx="6100482" cy="3335842"/>
        </p:xfrm>
        <a:graphic>
          <a:graphicData uri="http://schemas.openxmlformats.org/drawingml/2006/table">
            <a:tbl>
              <a:tblPr firstRow="1" bandRow="1">
                <a:tableStyleId>{20F79BF1-3896-498B-8479-8B69714D19CA}</a:tableStyleId>
              </a:tblPr>
              <a:tblGrid>
                <a:gridCol w="712694">
                  <a:extLst>
                    <a:ext uri="{9D8B030D-6E8A-4147-A177-3AD203B41FA5}">
                      <a16:colId xmlns:a16="http://schemas.microsoft.com/office/drawing/2014/main" val="1016854406"/>
                    </a:ext>
                  </a:extLst>
                </a:gridCol>
                <a:gridCol w="2339788">
                  <a:extLst>
                    <a:ext uri="{9D8B030D-6E8A-4147-A177-3AD203B41FA5}">
                      <a16:colId xmlns:a16="http://schemas.microsoft.com/office/drawing/2014/main" val="1209334107"/>
                    </a:ext>
                  </a:extLst>
                </a:gridCol>
                <a:gridCol w="537882">
                  <a:extLst>
                    <a:ext uri="{9D8B030D-6E8A-4147-A177-3AD203B41FA5}">
                      <a16:colId xmlns:a16="http://schemas.microsoft.com/office/drawing/2014/main" val="1793394143"/>
                    </a:ext>
                  </a:extLst>
                </a:gridCol>
                <a:gridCol w="2510118">
                  <a:extLst>
                    <a:ext uri="{9D8B030D-6E8A-4147-A177-3AD203B41FA5}">
                      <a16:colId xmlns:a16="http://schemas.microsoft.com/office/drawing/2014/main" val="3825214895"/>
                    </a:ext>
                  </a:extLst>
                </a:gridCol>
              </a:tblGrid>
              <a:tr h="370840">
                <a:tc>
                  <a:txBody>
                    <a:bodyPr/>
                    <a:lstStyle/>
                    <a:p>
                      <a:r>
                        <a:rPr lang="vi-VN"/>
                        <a:t>STT</a:t>
                      </a:r>
                    </a:p>
                  </a:txBody>
                  <a:tcPr/>
                </a:tc>
                <a:tc>
                  <a:txBody>
                    <a:bodyPr/>
                    <a:lstStyle/>
                    <a:p>
                      <a:r>
                        <a:rPr lang="vi-VN"/>
                        <a:t>Đặc trưng</a:t>
                      </a:r>
                    </a:p>
                  </a:txBody>
                  <a:tcPr/>
                </a:tc>
                <a:tc>
                  <a:txBody>
                    <a:bodyPr/>
                    <a:lstStyle/>
                    <a:p>
                      <a:r>
                        <a:rPr lang="vi-VN"/>
                        <a:t>STT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a:t>Đặc trưng</a:t>
                      </a:r>
                    </a:p>
                  </a:txBody>
                  <a:tcPr/>
                </a:tc>
                <a:extLst>
                  <a:ext uri="{0D108BD9-81ED-4DB2-BD59-A6C34878D82A}">
                    <a16:rowId xmlns:a16="http://schemas.microsoft.com/office/drawing/2014/main" val="3836628693"/>
                  </a:ext>
                </a:extLst>
              </a:tr>
              <a:tr h="369122">
                <a:tc>
                  <a:txBody>
                    <a:bodyPr/>
                    <a:lstStyle/>
                    <a:p>
                      <a:r>
                        <a:rPr lang="vi-VN"/>
                        <a:t>1</a:t>
                      </a:r>
                    </a:p>
                  </a:txBody>
                  <a:tcPr/>
                </a:tc>
                <a:tc>
                  <a:txBody>
                    <a:bodyPr/>
                    <a:lstStyle/>
                    <a:p>
                      <a:r>
                        <a:rPr lang="vi-VN"/>
                        <a:t>Taxi</a:t>
                      </a:r>
                    </a:p>
                  </a:txBody>
                  <a:tcPr/>
                </a:tc>
                <a:tc>
                  <a:txBody>
                    <a:bodyPr/>
                    <a:lstStyle/>
                    <a:p>
                      <a:r>
                        <a:rPr lang="vi-VN"/>
                        <a:t>9</a:t>
                      </a:r>
                    </a:p>
                  </a:txBody>
                  <a:tcPr/>
                </a:tc>
                <a:tc>
                  <a:txBody>
                    <a:bodyPr/>
                    <a:lstStyle/>
                    <a:p>
                      <a:r>
                        <a:rPr lang="vi-VN"/>
                        <a:t>Tam hoa đuôi</a:t>
                      </a:r>
                    </a:p>
                  </a:txBody>
                  <a:tcPr/>
                </a:tc>
                <a:extLst>
                  <a:ext uri="{0D108BD9-81ED-4DB2-BD59-A6C34878D82A}">
                    <a16:rowId xmlns:a16="http://schemas.microsoft.com/office/drawing/2014/main" val="2967690260"/>
                  </a:ext>
                </a:extLst>
              </a:tr>
              <a:tr h="370840">
                <a:tc>
                  <a:txBody>
                    <a:bodyPr/>
                    <a:lstStyle/>
                    <a:p>
                      <a:r>
                        <a:rPr lang="vi-VN"/>
                        <a:t>2</a:t>
                      </a:r>
                    </a:p>
                  </a:txBody>
                  <a:tcPr/>
                </a:tc>
                <a:tc>
                  <a:txBody>
                    <a:bodyPr/>
                    <a:lstStyle/>
                    <a:p>
                      <a:r>
                        <a:rPr lang="vi-VN"/>
                        <a:t>Lộc phát</a:t>
                      </a:r>
                    </a:p>
                  </a:txBody>
                  <a:tcPr/>
                </a:tc>
                <a:tc>
                  <a:txBody>
                    <a:bodyPr/>
                    <a:lstStyle/>
                    <a:p>
                      <a:r>
                        <a:rPr lang="vi-VN"/>
                        <a:t>10</a:t>
                      </a:r>
                    </a:p>
                  </a:txBody>
                  <a:tcPr/>
                </a:tc>
                <a:tc>
                  <a:txBody>
                    <a:bodyPr/>
                    <a:lstStyle/>
                    <a:p>
                      <a:r>
                        <a:rPr lang="vi-VN"/>
                        <a:t>Tứ quý đầu</a:t>
                      </a:r>
                    </a:p>
                  </a:txBody>
                  <a:tcPr/>
                </a:tc>
                <a:extLst>
                  <a:ext uri="{0D108BD9-81ED-4DB2-BD59-A6C34878D82A}">
                    <a16:rowId xmlns:a16="http://schemas.microsoft.com/office/drawing/2014/main" val="1215109637"/>
                  </a:ext>
                </a:extLst>
              </a:tr>
              <a:tr h="370840">
                <a:tc>
                  <a:txBody>
                    <a:bodyPr/>
                    <a:lstStyle/>
                    <a:p>
                      <a:r>
                        <a:rPr lang="vi-VN"/>
                        <a:t>3</a:t>
                      </a:r>
                    </a:p>
                  </a:txBody>
                  <a:tcPr/>
                </a:tc>
                <a:tc>
                  <a:txBody>
                    <a:bodyPr/>
                    <a:lstStyle/>
                    <a:p>
                      <a:r>
                        <a:rPr lang="vi-VN"/>
                        <a:t>Tiến lên</a:t>
                      </a:r>
                    </a:p>
                  </a:txBody>
                  <a:tcPr/>
                </a:tc>
                <a:tc>
                  <a:txBody>
                    <a:bodyPr/>
                    <a:lstStyle/>
                    <a:p>
                      <a:r>
                        <a:rPr lang="vi-VN"/>
                        <a:t>11</a:t>
                      </a:r>
                    </a:p>
                  </a:txBody>
                  <a:tcPr/>
                </a:tc>
                <a:tc>
                  <a:txBody>
                    <a:bodyPr/>
                    <a:lstStyle/>
                    <a:p>
                      <a:r>
                        <a:rPr lang="vi-VN"/>
                        <a:t>Tứ quý giữa</a:t>
                      </a:r>
                    </a:p>
                  </a:txBody>
                  <a:tcPr/>
                </a:tc>
                <a:extLst>
                  <a:ext uri="{0D108BD9-81ED-4DB2-BD59-A6C34878D82A}">
                    <a16:rowId xmlns:a16="http://schemas.microsoft.com/office/drawing/2014/main" val="1998893638"/>
                  </a:ext>
                </a:extLst>
              </a:tr>
              <a:tr h="370840">
                <a:tc>
                  <a:txBody>
                    <a:bodyPr/>
                    <a:lstStyle/>
                    <a:p>
                      <a:r>
                        <a:rPr lang="vi-VN"/>
                        <a:t>4</a:t>
                      </a:r>
                    </a:p>
                  </a:txBody>
                  <a:tcPr/>
                </a:tc>
                <a:tc>
                  <a:txBody>
                    <a:bodyPr/>
                    <a:lstStyle/>
                    <a:p>
                      <a:r>
                        <a:rPr lang="vi-VN"/>
                        <a:t>Nhà mạng</a:t>
                      </a:r>
                    </a:p>
                  </a:txBody>
                  <a:tcPr/>
                </a:tc>
                <a:tc>
                  <a:txBody>
                    <a:bodyPr/>
                    <a:lstStyle/>
                    <a:p>
                      <a:r>
                        <a:rPr lang="vi-VN"/>
                        <a:t>12</a:t>
                      </a:r>
                    </a:p>
                  </a:txBody>
                  <a:tcPr/>
                </a:tc>
                <a:tc>
                  <a:txBody>
                    <a:bodyPr/>
                    <a:lstStyle/>
                    <a:p>
                      <a:r>
                        <a:rPr lang="vi-VN"/>
                        <a:t>Tứ quý đuôi</a:t>
                      </a:r>
                    </a:p>
                  </a:txBody>
                  <a:tcPr/>
                </a:tc>
                <a:extLst>
                  <a:ext uri="{0D108BD9-81ED-4DB2-BD59-A6C34878D82A}">
                    <a16:rowId xmlns:a16="http://schemas.microsoft.com/office/drawing/2014/main" val="3423478245"/>
                  </a:ext>
                </a:extLst>
              </a:tr>
              <a:tr h="370840">
                <a:tc>
                  <a:txBody>
                    <a:bodyPr/>
                    <a:lstStyle/>
                    <a:p>
                      <a:r>
                        <a:rPr lang="vi-VN"/>
                        <a:t>5</a:t>
                      </a:r>
                    </a:p>
                  </a:txBody>
                  <a:tcPr/>
                </a:tc>
                <a:tc>
                  <a:txBody>
                    <a:bodyPr/>
                    <a:lstStyle/>
                    <a:p>
                      <a:r>
                        <a:rPr lang="vi-VN"/>
                        <a:t>Đầu số cũ-mới</a:t>
                      </a:r>
                    </a:p>
                  </a:txBody>
                  <a:tcPr/>
                </a:tc>
                <a:tc>
                  <a:txBody>
                    <a:bodyPr/>
                    <a:lstStyle/>
                    <a:p>
                      <a:r>
                        <a:rPr lang="vi-VN"/>
                        <a:t>13</a:t>
                      </a:r>
                    </a:p>
                  </a:txBody>
                  <a:tcPr/>
                </a:tc>
                <a:tc>
                  <a:txBody>
                    <a:bodyPr/>
                    <a:lstStyle/>
                    <a:p>
                      <a:r>
                        <a:rPr lang="vi-VN"/>
                        <a:t>Ngũ quý đầu</a:t>
                      </a:r>
                    </a:p>
                  </a:txBody>
                  <a:tcPr/>
                </a:tc>
                <a:extLst>
                  <a:ext uri="{0D108BD9-81ED-4DB2-BD59-A6C34878D82A}">
                    <a16:rowId xmlns:a16="http://schemas.microsoft.com/office/drawing/2014/main" val="3780342911"/>
                  </a:ext>
                </a:extLst>
              </a:tr>
              <a:tr h="370840">
                <a:tc>
                  <a:txBody>
                    <a:bodyPr/>
                    <a:lstStyle/>
                    <a:p>
                      <a:r>
                        <a:rPr lang="vi-VN"/>
                        <a:t>6</a:t>
                      </a:r>
                    </a:p>
                  </a:txBody>
                  <a:tcPr/>
                </a:tc>
                <a:tc>
                  <a:txBody>
                    <a:bodyPr/>
                    <a:lstStyle/>
                    <a:p>
                      <a:r>
                        <a:rPr lang="vi-VN"/>
                        <a:t>Đầu số đẹp</a:t>
                      </a:r>
                    </a:p>
                  </a:txBody>
                  <a:tcPr/>
                </a:tc>
                <a:tc>
                  <a:txBody>
                    <a:bodyPr/>
                    <a:lstStyle/>
                    <a:p>
                      <a:r>
                        <a:rPr lang="vi-VN"/>
                        <a:t>14</a:t>
                      </a:r>
                    </a:p>
                  </a:txBody>
                  <a:tcPr/>
                </a:tc>
                <a:tc>
                  <a:txBody>
                    <a:bodyPr/>
                    <a:lstStyle/>
                    <a:p>
                      <a:r>
                        <a:rPr lang="vi-VN"/>
                        <a:t>Ngũ quý giữa</a:t>
                      </a:r>
                    </a:p>
                  </a:txBody>
                  <a:tcPr/>
                </a:tc>
                <a:extLst>
                  <a:ext uri="{0D108BD9-81ED-4DB2-BD59-A6C34878D82A}">
                    <a16:rowId xmlns:a16="http://schemas.microsoft.com/office/drawing/2014/main" val="4072334414"/>
                  </a:ext>
                </a:extLst>
              </a:tr>
              <a:tr h="370840">
                <a:tc>
                  <a:txBody>
                    <a:bodyPr/>
                    <a:lstStyle/>
                    <a:p>
                      <a:r>
                        <a:rPr lang="vi-VN"/>
                        <a:t>7</a:t>
                      </a:r>
                    </a:p>
                  </a:txBody>
                  <a:tcPr/>
                </a:tc>
                <a:tc>
                  <a:txBody>
                    <a:bodyPr/>
                    <a:lstStyle/>
                    <a:p>
                      <a:r>
                        <a:rPr lang="vi-VN"/>
                        <a:t>Tam hoa đầu</a:t>
                      </a:r>
                    </a:p>
                  </a:txBody>
                  <a:tcPr/>
                </a:tc>
                <a:tc>
                  <a:txBody>
                    <a:bodyPr/>
                    <a:lstStyle/>
                    <a:p>
                      <a:r>
                        <a:rPr lang="vi-VN"/>
                        <a:t>15</a:t>
                      </a:r>
                    </a:p>
                  </a:txBody>
                  <a:tcPr/>
                </a:tc>
                <a:tc>
                  <a:txBody>
                    <a:bodyPr/>
                    <a:lstStyle/>
                    <a:p>
                      <a:r>
                        <a:rPr lang="vi-VN"/>
                        <a:t>Ngữ quý đuôi</a:t>
                      </a:r>
                    </a:p>
                  </a:txBody>
                  <a:tcPr/>
                </a:tc>
                <a:extLst>
                  <a:ext uri="{0D108BD9-81ED-4DB2-BD59-A6C34878D82A}">
                    <a16:rowId xmlns:a16="http://schemas.microsoft.com/office/drawing/2014/main" val="2342494383"/>
                  </a:ext>
                </a:extLst>
              </a:tr>
              <a:tr h="370840">
                <a:tc>
                  <a:txBody>
                    <a:bodyPr/>
                    <a:lstStyle/>
                    <a:p>
                      <a:r>
                        <a:rPr lang="vi-VN"/>
                        <a:t>8</a:t>
                      </a:r>
                    </a:p>
                  </a:txBody>
                  <a:tcPr/>
                </a:tc>
                <a:tc>
                  <a:txBody>
                    <a:bodyPr/>
                    <a:lstStyle/>
                    <a:p>
                      <a:r>
                        <a:rPr lang="vi-VN"/>
                        <a:t>Tam hoa giữa</a:t>
                      </a:r>
                    </a:p>
                  </a:txBody>
                  <a:tcPr/>
                </a:tc>
                <a:tc>
                  <a:txBody>
                    <a:bodyPr/>
                    <a:lstStyle/>
                    <a:p>
                      <a:r>
                        <a:rPr lang="vi-VN"/>
                        <a:t>16</a:t>
                      </a:r>
                    </a:p>
                  </a:txBody>
                  <a:tcPr/>
                </a:tc>
                <a:tc>
                  <a:txBody>
                    <a:bodyPr/>
                    <a:lstStyle/>
                    <a:p>
                      <a:r>
                        <a:rPr lang="vi-VN"/>
                        <a:t>Lục quý đầu</a:t>
                      </a:r>
                    </a:p>
                  </a:txBody>
                  <a:tcPr/>
                </a:tc>
                <a:extLst>
                  <a:ext uri="{0D108BD9-81ED-4DB2-BD59-A6C34878D82A}">
                    <a16:rowId xmlns:a16="http://schemas.microsoft.com/office/drawing/2014/main" val="30937975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2691384" y="143251"/>
            <a:ext cx="3761232"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a:t>Tạo các đặc trưng</a:t>
            </a:r>
            <a:endParaRPr sz="3600"/>
          </a:p>
        </p:txBody>
      </p:sp>
      <p:graphicFrame>
        <p:nvGraphicFramePr>
          <p:cNvPr id="6" name="Table 6">
            <a:extLst>
              <a:ext uri="{FF2B5EF4-FFF2-40B4-BE49-F238E27FC236}">
                <a16:creationId xmlns:a16="http://schemas.microsoft.com/office/drawing/2014/main" id="{4BB3E3FD-1801-CB63-F707-074558E4C498}"/>
              </a:ext>
            </a:extLst>
          </p:cNvPr>
          <p:cNvGraphicFramePr>
            <a:graphicFrameLocks noGrp="1"/>
          </p:cNvGraphicFramePr>
          <p:nvPr>
            <p:extLst>
              <p:ext uri="{D42A27DB-BD31-4B8C-83A1-F6EECF244321}">
                <p14:modId xmlns:p14="http://schemas.microsoft.com/office/powerpoint/2010/main" val="4189598334"/>
              </p:ext>
            </p:extLst>
          </p:nvPr>
        </p:nvGraphicFramePr>
        <p:xfrm>
          <a:off x="1521759" y="1381446"/>
          <a:ext cx="6100482" cy="3335842"/>
        </p:xfrm>
        <a:graphic>
          <a:graphicData uri="http://schemas.openxmlformats.org/drawingml/2006/table">
            <a:tbl>
              <a:tblPr firstRow="1" bandRow="1">
                <a:tableStyleId>{20F79BF1-3896-498B-8479-8B69714D19CA}</a:tableStyleId>
              </a:tblPr>
              <a:tblGrid>
                <a:gridCol w="712694">
                  <a:extLst>
                    <a:ext uri="{9D8B030D-6E8A-4147-A177-3AD203B41FA5}">
                      <a16:colId xmlns:a16="http://schemas.microsoft.com/office/drawing/2014/main" val="1016854406"/>
                    </a:ext>
                  </a:extLst>
                </a:gridCol>
                <a:gridCol w="2339788">
                  <a:extLst>
                    <a:ext uri="{9D8B030D-6E8A-4147-A177-3AD203B41FA5}">
                      <a16:colId xmlns:a16="http://schemas.microsoft.com/office/drawing/2014/main" val="1209334107"/>
                    </a:ext>
                  </a:extLst>
                </a:gridCol>
                <a:gridCol w="537882">
                  <a:extLst>
                    <a:ext uri="{9D8B030D-6E8A-4147-A177-3AD203B41FA5}">
                      <a16:colId xmlns:a16="http://schemas.microsoft.com/office/drawing/2014/main" val="1793394143"/>
                    </a:ext>
                  </a:extLst>
                </a:gridCol>
                <a:gridCol w="2510118">
                  <a:extLst>
                    <a:ext uri="{9D8B030D-6E8A-4147-A177-3AD203B41FA5}">
                      <a16:colId xmlns:a16="http://schemas.microsoft.com/office/drawing/2014/main" val="3825214895"/>
                    </a:ext>
                  </a:extLst>
                </a:gridCol>
              </a:tblGrid>
              <a:tr h="370840">
                <a:tc>
                  <a:txBody>
                    <a:bodyPr/>
                    <a:lstStyle/>
                    <a:p>
                      <a:r>
                        <a:rPr lang="vi-VN"/>
                        <a:t>STT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a:t>Đặc trưng</a:t>
                      </a:r>
                    </a:p>
                  </a:txBody>
                  <a:tcPr/>
                </a:tc>
                <a:tc>
                  <a:txBody>
                    <a:bodyPr/>
                    <a:lstStyle/>
                    <a:p>
                      <a:r>
                        <a:rPr lang="vi-VN"/>
                        <a:t>STT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a:t>Đặc trưng</a:t>
                      </a:r>
                    </a:p>
                  </a:txBody>
                  <a:tcPr/>
                </a:tc>
                <a:extLst>
                  <a:ext uri="{0D108BD9-81ED-4DB2-BD59-A6C34878D82A}">
                    <a16:rowId xmlns:a16="http://schemas.microsoft.com/office/drawing/2014/main" val="3836628693"/>
                  </a:ext>
                </a:extLst>
              </a:tr>
              <a:tr h="369122">
                <a:tc>
                  <a:txBody>
                    <a:bodyPr/>
                    <a:lstStyle/>
                    <a:p>
                      <a:r>
                        <a:rPr lang="vi-VN"/>
                        <a:t>17</a:t>
                      </a:r>
                    </a:p>
                  </a:txBody>
                  <a:tcPr/>
                </a:tc>
                <a:tc>
                  <a:txBody>
                    <a:bodyPr/>
                    <a:lstStyle/>
                    <a:p>
                      <a:r>
                        <a:rPr lang="vi-VN"/>
                        <a:t>Lục quý giữa</a:t>
                      </a:r>
                    </a:p>
                  </a:txBody>
                  <a:tcPr/>
                </a:tc>
                <a:tc>
                  <a:txBody>
                    <a:bodyPr/>
                    <a:lstStyle/>
                    <a:p>
                      <a:r>
                        <a:rPr lang="vi-VN"/>
                        <a:t>25</a:t>
                      </a:r>
                    </a:p>
                  </a:txBody>
                  <a:tcPr/>
                </a:tc>
                <a:tc>
                  <a:txBody>
                    <a:bodyPr/>
                    <a:lstStyle/>
                    <a:p>
                      <a:r>
                        <a:rPr lang="vi-VN"/>
                        <a:t>Số số 2</a:t>
                      </a:r>
                    </a:p>
                  </a:txBody>
                  <a:tcPr/>
                </a:tc>
                <a:extLst>
                  <a:ext uri="{0D108BD9-81ED-4DB2-BD59-A6C34878D82A}">
                    <a16:rowId xmlns:a16="http://schemas.microsoft.com/office/drawing/2014/main" val="2967690260"/>
                  </a:ext>
                </a:extLst>
              </a:tr>
              <a:tr h="370840">
                <a:tc>
                  <a:txBody>
                    <a:bodyPr/>
                    <a:lstStyle/>
                    <a:p>
                      <a:r>
                        <a:rPr lang="vi-VN"/>
                        <a:t>18</a:t>
                      </a:r>
                    </a:p>
                  </a:txBody>
                  <a:tcPr/>
                </a:tc>
                <a:tc>
                  <a:txBody>
                    <a:bodyPr/>
                    <a:lstStyle/>
                    <a:p>
                      <a:r>
                        <a:rPr lang="vi-VN"/>
                        <a:t>Lục quý đuôi</a:t>
                      </a:r>
                    </a:p>
                  </a:txBody>
                  <a:tcPr/>
                </a:tc>
                <a:tc>
                  <a:txBody>
                    <a:bodyPr/>
                    <a:lstStyle/>
                    <a:p>
                      <a:r>
                        <a:rPr lang="vi-VN"/>
                        <a:t>26</a:t>
                      </a:r>
                    </a:p>
                  </a:txBody>
                  <a:tcPr/>
                </a:tc>
                <a:tc>
                  <a:txBody>
                    <a:bodyPr/>
                    <a:lstStyle/>
                    <a:p>
                      <a:r>
                        <a:rPr lang="vi-VN"/>
                        <a:t>Số số 3</a:t>
                      </a:r>
                    </a:p>
                  </a:txBody>
                  <a:tcPr/>
                </a:tc>
                <a:extLst>
                  <a:ext uri="{0D108BD9-81ED-4DB2-BD59-A6C34878D82A}">
                    <a16:rowId xmlns:a16="http://schemas.microsoft.com/office/drawing/2014/main" val="1215109637"/>
                  </a:ext>
                </a:extLst>
              </a:tr>
              <a:tr h="370840">
                <a:tc>
                  <a:txBody>
                    <a:bodyPr/>
                    <a:lstStyle/>
                    <a:p>
                      <a:r>
                        <a:rPr lang="vi-VN"/>
                        <a:t>19</a:t>
                      </a:r>
                    </a:p>
                  </a:txBody>
                  <a:tcPr/>
                </a:tc>
                <a:tc>
                  <a:txBody>
                    <a:bodyPr/>
                    <a:lstStyle/>
                    <a:p>
                      <a:r>
                        <a:rPr lang="vi-VN"/>
                        <a:t>Năm sinh</a:t>
                      </a:r>
                    </a:p>
                  </a:txBody>
                  <a:tcPr/>
                </a:tc>
                <a:tc>
                  <a:txBody>
                    <a:bodyPr/>
                    <a:lstStyle/>
                    <a:p>
                      <a:r>
                        <a:rPr lang="vi-VN"/>
                        <a:t>27</a:t>
                      </a:r>
                    </a:p>
                  </a:txBody>
                  <a:tcPr/>
                </a:tc>
                <a:tc>
                  <a:txBody>
                    <a:bodyPr/>
                    <a:lstStyle/>
                    <a:p>
                      <a:r>
                        <a:rPr lang="vi-VN"/>
                        <a:t>Số số 4</a:t>
                      </a:r>
                    </a:p>
                  </a:txBody>
                  <a:tcPr/>
                </a:tc>
                <a:extLst>
                  <a:ext uri="{0D108BD9-81ED-4DB2-BD59-A6C34878D82A}">
                    <a16:rowId xmlns:a16="http://schemas.microsoft.com/office/drawing/2014/main" val="1998893638"/>
                  </a:ext>
                </a:extLst>
              </a:tr>
              <a:tr h="370840">
                <a:tc>
                  <a:txBody>
                    <a:bodyPr/>
                    <a:lstStyle/>
                    <a:p>
                      <a:r>
                        <a:rPr lang="vi-VN"/>
                        <a:t>20</a:t>
                      </a:r>
                    </a:p>
                  </a:txBody>
                  <a:tcPr/>
                </a:tc>
                <a:tc>
                  <a:txBody>
                    <a:bodyPr/>
                    <a:lstStyle/>
                    <a:p>
                      <a:r>
                        <a:rPr lang="vi-VN"/>
                        <a:t>Ông địa</a:t>
                      </a:r>
                    </a:p>
                  </a:txBody>
                  <a:tcPr/>
                </a:tc>
                <a:tc>
                  <a:txBody>
                    <a:bodyPr/>
                    <a:lstStyle/>
                    <a:p>
                      <a:r>
                        <a:rPr lang="vi-VN"/>
                        <a:t>28</a:t>
                      </a:r>
                    </a:p>
                  </a:txBody>
                  <a:tcPr/>
                </a:tc>
                <a:tc>
                  <a:txBody>
                    <a:bodyPr/>
                    <a:lstStyle/>
                    <a:p>
                      <a:r>
                        <a:rPr lang="vi-VN"/>
                        <a:t>Số số 5</a:t>
                      </a:r>
                    </a:p>
                  </a:txBody>
                  <a:tcPr/>
                </a:tc>
                <a:extLst>
                  <a:ext uri="{0D108BD9-81ED-4DB2-BD59-A6C34878D82A}">
                    <a16:rowId xmlns:a16="http://schemas.microsoft.com/office/drawing/2014/main" val="3423478245"/>
                  </a:ext>
                </a:extLst>
              </a:tr>
              <a:tr h="370840">
                <a:tc>
                  <a:txBody>
                    <a:bodyPr/>
                    <a:lstStyle/>
                    <a:p>
                      <a:r>
                        <a:rPr lang="vi-VN"/>
                        <a:t>21</a:t>
                      </a:r>
                    </a:p>
                  </a:txBody>
                  <a:tcPr/>
                </a:tc>
                <a:tc>
                  <a:txBody>
                    <a:bodyPr/>
                    <a:lstStyle/>
                    <a:p>
                      <a:r>
                        <a:rPr lang="vi-VN"/>
                        <a:t>Thần tài</a:t>
                      </a:r>
                    </a:p>
                  </a:txBody>
                  <a:tcPr/>
                </a:tc>
                <a:tc>
                  <a:txBody>
                    <a:bodyPr/>
                    <a:lstStyle/>
                    <a:p>
                      <a:r>
                        <a:rPr lang="vi-VN"/>
                        <a:t>29</a:t>
                      </a:r>
                    </a:p>
                  </a:txBody>
                  <a:tcPr/>
                </a:tc>
                <a:tc>
                  <a:txBody>
                    <a:bodyPr/>
                    <a:lstStyle/>
                    <a:p>
                      <a:r>
                        <a:rPr lang="vi-VN"/>
                        <a:t>Số số 6</a:t>
                      </a:r>
                    </a:p>
                  </a:txBody>
                  <a:tcPr/>
                </a:tc>
                <a:extLst>
                  <a:ext uri="{0D108BD9-81ED-4DB2-BD59-A6C34878D82A}">
                    <a16:rowId xmlns:a16="http://schemas.microsoft.com/office/drawing/2014/main" val="3780342911"/>
                  </a:ext>
                </a:extLst>
              </a:tr>
              <a:tr h="370840">
                <a:tc>
                  <a:txBody>
                    <a:bodyPr/>
                    <a:lstStyle/>
                    <a:p>
                      <a:r>
                        <a:rPr lang="vi-VN"/>
                        <a:t>22</a:t>
                      </a:r>
                    </a:p>
                  </a:txBody>
                  <a:tcPr/>
                </a:tc>
                <a:tc>
                  <a:txBody>
                    <a:bodyPr/>
                    <a:lstStyle/>
                    <a:p>
                      <a:r>
                        <a:rPr lang="vi-VN"/>
                        <a:t>Phong thủy</a:t>
                      </a:r>
                    </a:p>
                  </a:txBody>
                  <a:tcPr/>
                </a:tc>
                <a:tc>
                  <a:txBody>
                    <a:bodyPr/>
                    <a:lstStyle/>
                    <a:p>
                      <a:r>
                        <a:rPr lang="vi-VN"/>
                        <a:t>30</a:t>
                      </a:r>
                    </a:p>
                  </a:txBody>
                  <a:tcPr/>
                </a:tc>
                <a:tc>
                  <a:txBody>
                    <a:bodyPr/>
                    <a:lstStyle/>
                    <a:p>
                      <a:r>
                        <a:rPr lang="vi-VN"/>
                        <a:t>Số số 7</a:t>
                      </a:r>
                    </a:p>
                  </a:txBody>
                  <a:tcPr/>
                </a:tc>
                <a:extLst>
                  <a:ext uri="{0D108BD9-81ED-4DB2-BD59-A6C34878D82A}">
                    <a16:rowId xmlns:a16="http://schemas.microsoft.com/office/drawing/2014/main" val="4072334414"/>
                  </a:ext>
                </a:extLst>
              </a:tr>
              <a:tr h="370840">
                <a:tc>
                  <a:txBody>
                    <a:bodyPr/>
                    <a:lstStyle/>
                    <a:p>
                      <a:r>
                        <a:rPr lang="vi-VN"/>
                        <a:t>23</a:t>
                      </a:r>
                    </a:p>
                  </a:txBody>
                  <a:tcPr/>
                </a:tc>
                <a:tc>
                  <a:txBody>
                    <a:bodyPr/>
                    <a:lstStyle/>
                    <a:p>
                      <a:r>
                        <a:rPr lang="vi-VN"/>
                        <a:t>Số số 0</a:t>
                      </a:r>
                    </a:p>
                  </a:txBody>
                  <a:tcPr/>
                </a:tc>
                <a:tc>
                  <a:txBody>
                    <a:bodyPr/>
                    <a:lstStyle/>
                    <a:p>
                      <a:r>
                        <a:rPr lang="vi-VN"/>
                        <a:t>31</a:t>
                      </a:r>
                    </a:p>
                  </a:txBody>
                  <a:tcPr/>
                </a:tc>
                <a:tc>
                  <a:txBody>
                    <a:bodyPr/>
                    <a:lstStyle/>
                    <a:p>
                      <a:r>
                        <a:rPr lang="vi-VN"/>
                        <a:t>Số số 8</a:t>
                      </a:r>
                    </a:p>
                  </a:txBody>
                  <a:tcPr/>
                </a:tc>
                <a:extLst>
                  <a:ext uri="{0D108BD9-81ED-4DB2-BD59-A6C34878D82A}">
                    <a16:rowId xmlns:a16="http://schemas.microsoft.com/office/drawing/2014/main" val="234249438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400" b="0" i="0" u="none" strike="noStrike" kern="0" cap="none" spc="0" normalizeH="0" baseline="0" noProof="0">
                          <a:ln>
                            <a:noFill/>
                          </a:ln>
                          <a:solidFill>
                            <a:srgbClr val="000000"/>
                          </a:solidFill>
                          <a:effectLst/>
                          <a:uLnTx/>
                          <a:uFillTx/>
                          <a:latin typeface="Arial"/>
                          <a:cs typeface="Arial"/>
                          <a:sym typeface="Arial"/>
                        </a:rPr>
                        <a:t>24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400" b="0" i="0" u="none" strike="noStrike" kern="0" cap="none" spc="0" normalizeH="0" baseline="0" noProof="0">
                          <a:ln>
                            <a:noFill/>
                          </a:ln>
                          <a:solidFill>
                            <a:srgbClr val="000000"/>
                          </a:solidFill>
                          <a:effectLst/>
                          <a:uLnTx/>
                          <a:uFillTx/>
                          <a:latin typeface="Arial"/>
                          <a:cs typeface="Arial"/>
                          <a:sym typeface="Arial"/>
                        </a:rPr>
                        <a:t>Số số 1</a:t>
                      </a:r>
                    </a:p>
                  </a:txBody>
                  <a:tcPr/>
                </a:tc>
                <a:tc>
                  <a:txBody>
                    <a:bodyPr/>
                    <a:lstStyle/>
                    <a:p>
                      <a:r>
                        <a:rPr lang="vi-VN"/>
                        <a:t>32</a:t>
                      </a:r>
                    </a:p>
                  </a:txBody>
                  <a:tcPr/>
                </a:tc>
                <a:tc>
                  <a:txBody>
                    <a:bodyPr/>
                    <a:lstStyle/>
                    <a:p>
                      <a:r>
                        <a:rPr lang="vi-VN"/>
                        <a:t>Số số 9</a:t>
                      </a:r>
                    </a:p>
                  </a:txBody>
                  <a:tcPr/>
                </a:tc>
                <a:extLst>
                  <a:ext uri="{0D108BD9-81ED-4DB2-BD59-A6C34878D82A}">
                    <a16:rowId xmlns:a16="http://schemas.microsoft.com/office/drawing/2014/main" val="3093797507"/>
                  </a:ext>
                </a:extLst>
              </a:tr>
            </a:tbl>
          </a:graphicData>
        </a:graphic>
      </p:graphicFrame>
    </p:spTree>
    <p:extLst>
      <p:ext uri="{BB962C8B-B14F-4D97-AF65-F5344CB8AC3E}">
        <p14:creationId xmlns:p14="http://schemas.microsoft.com/office/powerpoint/2010/main" val="324277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39F0B-48C5-4F85-97E0-713997068722}"/>
              </a:ext>
            </a:extLst>
          </p:cNvPr>
          <p:cNvSpPr>
            <a:spLocks noGrp="1"/>
          </p:cNvSpPr>
          <p:nvPr>
            <p:ph type="title"/>
          </p:nvPr>
        </p:nvSpPr>
        <p:spPr/>
        <p:txBody>
          <a:bodyPr>
            <a:normAutofit fontScale="90000"/>
          </a:bodyPr>
          <a:lstStyle/>
          <a:p>
            <a:r>
              <a:rPr lang="en-US" dirty="0" err="1"/>
              <a:t>Tạo</a:t>
            </a:r>
            <a:r>
              <a:rPr lang="en-US" dirty="0"/>
              <a:t> </a:t>
            </a:r>
            <a:r>
              <a:rPr lang="en-US" dirty="0" err="1"/>
              <a:t>các</a:t>
            </a:r>
            <a:r>
              <a:rPr lang="en-US" dirty="0"/>
              <a:t> </a:t>
            </a:r>
            <a:r>
              <a:rPr lang="en-US" dirty="0" err="1"/>
              <a:t>đặc</a:t>
            </a:r>
            <a:r>
              <a:rPr lang="en-US" dirty="0"/>
              <a:t> </a:t>
            </a:r>
            <a:r>
              <a:rPr lang="en-US" dirty="0" err="1"/>
              <a:t>trưng</a:t>
            </a:r>
            <a:endParaRPr lang="en-US" dirty="0"/>
          </a:p>
        </p:txBody>
      </p:sp>
      <p:pic>
        <p:nvPicPr>
          <p:cNvPr id="4" name="Picture 3">
            <a:extLst>
              <a:ext uri="{FF2B5EF4-FFF2-40B4-BE49-F238E27FC236}">
                <a16:creationId xmlns:a16="http://schemas.microsoft.com/office/drawing/2014/main" id="{14008EC8-CBF9-47AF-9C30-A905960118DD}"/>
              </a:ext>
            </a:extLst>
          </p:cNvPr>
          <p:cNvPicPr>
            <a:picLocks noChangeAspect="1"/>
          </p:cNvPicPr>
          <p:nvPr/>
        </p:nvPicPr>
        <p:blipFill>
          <a:blip r:embed="rId2"/>
          <a:stretch>
            <a:fillRect/>
          </a:stretch>
        </p:blipFill>
        <p:spPr>
          <a:xfrm>
            <a:off x="328613" y="1024544"/>
            <a:ext cx="8358187" cy="3272517"/>
          </a:xfrm>
          <a:prstGeom prst="rect">
            <a:avLst/>
          </a:prstGeom>
        </p:spPr>
      </p:pic>
    </p:spTree>
    <p:extLst>
      <p:ext uri="{BB962C8B-B14F-4D97-AF65-F5344CB8AC3E}">
        <p14:creationId xmlns:p14="http://schemas.microsoft.com/office/powerpoint/2010/main" val="3510270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Giải pháp thực nghiệm</a:t>
            </a:r>
            <a:endParaRPr/>
          </a:p>
        </p:txBody>
      </p:sp>
      <p:pic>
        <p:nvPicPr>
          <p:cNvPr id="2050" name="Picture 2" descr="MarketAxess Deploys H20.ai Machine Learning Tech | Financial IT">
            <a:extLst>
              <a:ext uri="{FF2B5EF4-FFF2-40B4-BE49-F238E27FC236}">
                <a16:creationId xmlns:a16="http://schemas.microsoft.com/office/drawing/2014/main" id="{D697C85E-BE15-920A-997A-76FA01715E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49454"/>
            <a:ext cx="2534356" cy="195884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CBDE032-FF57-7C72-E4EA-FB50C8C60719}"/>
              </a:ext>
            </a:extLst>
          </p:cNvPr>
          <p:cNvPicPr>
            <a:picLocks noChangeAspect="1"/>
          </p:cNvPicPr>
          <p:nvPr/>
        </p:nvPicPr>
        <p:blipFill rotWithShape="1">
          <a:blip r:embed="rId4"/>
          <a:srcRect l="6380" r="1"/>
          <a:stretch/>
        </p:blipFill>
        <p:spPr>
          <a:xfrm>
            <a:off x="355599" y="2908300"/>
            <a:ext cx="3064331" cy="2162477"/>
          </a:xfrm>
          <a:prstGeom prst="rect">
            <a:avLst/>
          </a:prstGeom>
        </p:spPr>
      </p:pic>
      <p:sp>
        <p:nvSpPr>
          <p:cNvPr id="4" name="TextBox 3">
            <a:extLst>
              <a:ext uri="{FF2B5EF4-FFF2-40B4-BE49-F238E27FC236}">
                <a16:creationId xmlns:a16="http://schemas.microsoft.com/office/drawing/2014/main" id="{9A24551D-F4D3-BB73-FF50-828E40580FE3}"/>
              </a:ext>
            </a:extLst>
          </p:cNvPr>
          <p:cNvSpPr txBox="1"/>
          <p:nvPr/>
        </p:nvSpPr>
        <p:spPr>
          <a:xfrm>
            <a:off x="3042358" y="1261695"/>
            <a:ext cx="5651500" cy="3293209"/>
          </a:xfrm>
          <a:prstGeom prst="rect">
            <a:avLst/>
          </a:prstGeom>
          <a:noFill/>
        </p:spPr>
        <p:txBody>
          <a:bodyPr wrap="square" rtlCol="0">
            <a:spAutoFit/>
          </a:bodyPr>
          <a:lstStyle/>
          <a:p>
            <a:pPr marL="457200" algn="just" rtl="0">
              <a:spcBef>
                <a:spcPts val="0"/>
              </a:spcBef>
              <a:spcAft>
                <a:spcPts val="0"/>
              </a:spcAft>
            </a:pPr>
            <a:r>
              <a:rPr lang="vi-VN" sz="1800" b="0" i="0" u="none" strike="noStrike">
                <a:solidFill>
                  <a:srgbClr val="202124"/>
                </a:solidFill>
                <a:effectLst/>
                <a:latin typeface="Arial" panose="020B0604020202020204" pitchFamily="34" charset="0"/>
              </a:rPr>
              <a:t>Distributed Random Forest Regression là một công cụ hồi quy mạnh mẽ. Khi được cung cấp một tập hợp dữ liệu, mô hình tạo ra một nhóm các cây hồi quy, thay vì một cây hồi quy duy nhất. Mỗi cây trong số này là một weak learner được xây dựng trên một tập hợp con các hàng và cột. Nhiều cây hơn sẽ làm giảm phương sai. Hồi quy đều lấy dự đoán trung bình trên tất cả các cây của chúng để đưa ra dự đoán cuối cùng, cho dù dự đoán cho một lớp hay giá trị số. </a:t>
            </a:r>
            <a:endParaRPr lang="vi-VN" b="0">
              <a:effectLst/>
            </a:endParaRPr>
          </a:p>
          <a:p>
            <a:br>
              <a:rPr lang="vi-VN"/>
            </a:br>
            <a:endParaRPr lang="vi-V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Title 2">
            <a:extLst>
              <a:ext uri="{FF2B5EF4-FFF2-40B4-BE49-F238E27FC236}">
                <a16:creationId xmlns:a16="http://schemas.microsoft.com/office/drawing/2014/main" id="{5E708414-A4F4-D41E-2376-CD35708B7DB7}"/>
              </a:ext>
            </a:extLst>
          </p:cNvPr>
          <p:cNvSpPr>
            <a:spLocks noGrp="1"/>
          </p:cNvSpPr>
          <p:nvPr>
            <p:ph type="title"/>
          </p:nvPr>
        </p:nvSpPr>
        <p:spPr/>
        <p:txBody>
          <a:bodyPr>
            <a:noAutofit/>
          </a:bodyPr>
          <a:lstStyle/>
          <a:p>
            <a:r>
              <a:rPr lang="vi-VN" sz="3600"/>
              <a:t>Mô hình thực nghiệm của nhóm</a:t>
            </a:r>
          </a:p>
        </p:txBody>
      </p:sp>
      <p:pic>
        <p:nvPicPr>
          <p:cNvPr id="5" name="Picture 4">
            <a:extLst>
              <a:ext uri="{FF2B5EF4-FFF2-40B4-BE49-F238E27FC236}">
                <a16:creationId xmlns:a16="http://schemas.microsoft.com/office/drawing/2014/main" id="{D8B3F284-F54A-AC5D-14C7-779DDBDFC115}"/>
              </a:ext>
            </a:extLst>
          </p:cNvPr>
          <p:cNvPicPr>
            <a:picLocks noChangeAspect="1"/>
          </p:cNvPicPr>
          <p:nvPr/>
        </p:nvPicPr>
        <p:blipFill>
          <a:blip r:embed="rId3"/>
          <a:stretch>
            <a:fillRect/>
          </a:stretch>
        </p:blipFill>
        <p:spPr>
          <a:xfrm>
            <a:off x="552450" y="901234"/>
            <a:ext cx="8039100" cy="40500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Title 2">
            <a:extLst>
              <a:ext uri="{FF2B5EF4-FFF2-40B4-BE49-F238E27FC236}">
                <a16:creationId xmlns:a16="http://schemas.microsoft.com/office/drawing/2014/main" id="{5E708414-A4F4-D41E-2376-CD35708B7DB7}"/>
              </a:ext>
            </a:extLst>
          </p:cNvPr>
          <p:cNvSpPr>
            <a:spLocks noGrp="1"/>
          </p:cNvSpPr>
          <p:nvPr>
            <p:ph type="title"/>
          </p:nvPr>
        </p:nvSpPr>
        <p:spPr/>
        <p:txBody>
          <a:bodyPr>
            <a:noAutofit/>
          </a:bodyPr>
          <a:lstStyle/>
          <a:p>
            <a:r>
              <a:rPr lang="vi-VN" sz="3600"/>
              <a:t>Mô hình thực nghiệm của nhóm</a:t>
            </a:r>
          </a:p>
        </p:txBody>
      </p:sp>
      <p:pic>
        <p:nvPicPr>
          <p:cNvPr id="4" name="Picture 3">
            <a:extLst>
              <a:ext uri="{FF2B5EF4-FFF2-40B4-BE49-F238E27FC236}">
                <a16:creationId xmlns:a16="http://schemas.microsoft.com/office/drawing/2014/main" id="{9C35142F-BC67-B4C1-8AED-5E33DBCB1D5E}"/>
              </a:ext>
            </a:extLst>
          </p:cNvPr>
          <p:cNvPicPr>
            <a:picLocks noChangeAspect="1"/>
          </p:cNvPicPr>
          <p:nvPr/>
        </p:nvPicPr>
        <p:blipFill rotWithShape="1">
          <a:blip r:embed="rId3"/>
          <a:srcRect l="1898" r="2376"/>
          <a:stretch/>
        </p:blipFill>
        <p:spPr>
          <a:xfrm>
            <a:off x="755650" y="1071353"/>
            <a:ext cx="7632700" cy="3000794"/>
          </a:xfrm>
          <a:prstGeom prst="rect">
            <a:avLst/>
          </a:prstGeom>
        </p:spPr>
      </p:pic>
    </p:spTree>
    <p:extLst>
      <p:ext uri="{BB962C8B-B14F-4D97-AF65-F5344CB8AC3E}">
        <p14:creationId xmlns:p14="http://schemas.microsoft.com/office/powerpoint/2010/main" val="3879861255"/>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340</Words>
  <Application>Microsoft Office PowerPoint</Application>
  <PresentationFormat>On-screen Show (16:9)</PresentationFormat>
  <Paragraphs>91</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montserrat</vt:lpstr>
      <vt:lpstr>Roboto</vt:lpstr>
      <vt:lpstr>Fira Sans Extra Condensed</vt:lpstr>
      <vt:lpstr>Arial</vt:lpstr>
      <vt:lpstr>Fira Sans Extra Condensed SemiBold</vt:lpstr>
      <vt:lpstr>Machine Learning Infographics by Slidesgo</vt:lpstr>
      <vt:lpstr>Khai Phá Dữ Liệu Hướng Lĩnh Vực</vt:lpstr>
      <vt:lpstr>Data</vt:lpstr>
      <vt:lpstr>Lọc Data</vt:lpstr>
      <vt:lpstr>Tạo các đặc trưng</vt:lpstr>
      <vt:lpstr>Tạo các đặc trưng</vt:lpstr>
      <vt:lpstr>Tạo các đặc trưng</vt:lpstr>
      <vt:lpstr>Giải pháp thực nghiệm</vt:lpstr>
      <vt:lpstr>Mô hình thực nghiệm của nhóm</vt:lpstr>
      <vt:lpstr>Mô hình thực nghiệm của nhóm</vt:lpstr>
      <vt:lpstr>Kết quả</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Khai Phá Dữ Liệu Hướng Lĩnh Vực</dc:title>
  <dc:creator>long pham</dc:creator>
  <cp:lastModifiedBy>Mạnh Đỗ</cp:lastModifiedBy>
  <cp:revision>8</cp:revision>
  <dcterms:modified xsi:type="dcterms:W3CDTF">2023-12-11T02:29:26Z</dcterms:modified>
</cp:coreProperties>
</file>