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3" r:id="rId2"/>
    <p:sldId id="396" r:id="rId3"/>
    <p:sldId id="394" r:id="rId4"/>
    <p:sldId id="395" r:id="rId5"/>
    <p:sldId id="397" r:id="rId6"/>
    <p:sldId id="398" r:id="rId7"/>
    <p:sldId id="399" r:id="rId8"/>
    <p:sldId id="400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966E9C7-0B69-459F-903D-79144B0B978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8624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BBD8FC4-34A1-4233-A6BA-0F47C30FFA96}" type="datetimeFigureOut">
              <a:rPr lang="fr-FR" altLang="en-US"/>
              <a:pPr/>
              <a:t>24/10/2013</a:t>
            </a:fld>
            <a:endParaRPr lang="fr-FR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88CB71B-5E14-44CC-920A-A8A777866C8E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5209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+33 (0)1 58 56 10 00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Fax : +33 (0)1 58 56 10 01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50, avenue des Champs-Elysées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75008 Paris - FRANCE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35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741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700" y="12700"/>
            <a:ext cx="3119438" cy="608013"/>
          </a:xfrm>
          <a:prstGeom prst="rect">
            <a:avLst/>
          </a:prstGeom>
          <a:solidFill>
            <a:schemeClr val="bg1"/>
          </a:solidFill>
          <a:ln w="19050">
            <a:solidFill>
              <a:srgbClr val="E6E6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1403648" y="188640"/>
            <a:ext cx="1656184" cy="288032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224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291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3452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4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026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993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251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323975" y="1268413"/>
            <a:ext cx="3248025" cy="4735512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932363" y="1268413"/>
            <a:ext cx="4032250" cy="957262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4932363" y="2470150"/>
            <a:ext cx="4032250" cy="354806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33882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159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330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+32 2 737 67 48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Rue des pères Blancs 4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1040 Bruxelles - BELGIQUE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52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+41 21 312 94 15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Avenue du théâtre 7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CH-1005 Lausanne - SUISSE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11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+212 537 778 843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59, Avenue al Amir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Fal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Ould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Oumeir</a:t>
            </a:r>
            <a:endParaRPr lang="fr-FR" sz="1000" dirty="0" smtClean="0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10000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Agdal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, Rabat - MAROC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06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+55.11.3468.01.03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Rua Funchal, 411 5</a:t>
            </a:r>
            <a:r>
              <a:rPr lang="fr-FR" sz="1000" baseline="30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e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andar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Vila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Olimpia</a:t>
            </a:r>
            <a:endParaRPr lang="fr-FR" sz="1000" dirty="0" smtClean="0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Sao Paulo - BRASIL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2216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44623"/>
            <a:ext cx="856679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882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746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20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397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0831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 descr="Bandeau_ba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19200"/>
            <a:ext cx="820737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3" y="44450"/>
            <a:ext cx="64722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6511925"/>
            <a:ext cx="1905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/>
            <a:fld id="{D2677FEE-DE37-4E00-B392-2C0DB55F2CD3}" type="slidenum">
              <a:rPr lang="fr-FR" altLang="en-US" sz="1000">
                <a:solidFill>
                  <a:schemeClr val="bg1"/>
                </a:solidFill>
                <a:latin typeface="Arial" pitchFamily="34" charset="0"/>
              </a:rPr>
              <a:pPr algn="r"/>
              <a:t>‹#›</a:t>
            </a:fld>
            <a:endParaRPr lang="fr-FR" altLang="en-US" sz="1000">
              <a:solidFill>
                <a:schemeClr val="bg1"/>
              </a:solidFill>
            </a:endParaRPr>
          </a:p>
        </p:txBody>
      </p:sp>
      <p:pic>
        <p:nvPicPr>
          <p:cNvPr id="1030" name="Image 1" descr="Bandeau_haut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38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9" r:id="rId17"/>
    <p:sldLayoutId id="2147483731" r:id="rId18"/>
    <p:sldLayoutId id="214748373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MS PGothic" pitchFamily="34" charset="-128"/>
          <a:cs typeface="ＭＳ Ｐゴシック" pitchFamily="-104" charset="-128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3"/>
        </a:buBlip>
        <a:defRPr sz="2000">
          <a:solidFill>
            <a:srgbClr val="4C4C4C"/>
          </a:solidFill>
          <a:latin typeface="+mn-lt"/>
          <a:ea typeface="MS PGothic" pitchFamily="34" charset="-128"/>
          <a:cs typeface="ＭＳ Ｐゴシック" pitchFamily="-10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>
          <a:solidFill>
            <a:srgbClr val="4C4C4C"/>
          </a:solidFill>
          <a:latin typeface="+mn-lt"/>
          <a:ea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25"/>
        </a:buBlip>
        <a:defRPr sz="1600">
          <a:solidFill>
            <a:srgbClr val="4C4C4C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26"/>
        </a:buBlip>
        <a:defRPr sz="1400">
          <a:solidFill>
            <a:srgbClr val="4C4C4C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ce réservé du texte 1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750"/>
          </a:xfrm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00113" y="2103438"/>
            <a:ext cx="7343775" cy="533400"/>
          </a:xfrm>
        </p:spPr>
        <p:txBody>
          <a:bodyPr/>
          <a:lstStyle/>
          <a:p>
            <a:pPr>
              <a:defRPr/>
            </a:pPr>
            <a:r>
              <a:rPr lang="fr-FR" dirty="0" err="1" smtClean="0">
                <a:ea typeface="ＭＳ Ｐゴシック" pitchFamily="-104" charset="-128"/>
              </a:rPr>
              <a:t>GridJS</a:t>
            </a:r>
            <a:endParaRPr lang="fr-FR" dirty="0">
              <a:ea typeface="ＭＳ Ｐゴシック" pitchFamily="-104" charset="-128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3348038" y="3211513"/>
            <a:ext cx="4895850" cy="504825"/>
          </a:xfrm>
        </p:spPr>
        <p:txBody>
          <a:bodyPr/>
          <a:lstStyle/>
          <a:p>
            <a:pPr>
              <a:defRPr/>
            </a:pPr>
            <a:endParaRPr lang="fr-FR">
              <a:ea typeface="ＭＳ Ｐゴシック" pitchFamily="-104" charset="-128"/>
            </a:endParaRPr>
          </a:p>
        </p:txBody>
      </p:sp>
      <p:sp>
        <p:nvSpPr>
          <p:cNvPr id="11268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348038" y="4005263"/>
            <a:ext cx="4895850" cy="503237"/>
          </a:xfrm>
        </p:spPr>
        <p:txBody>
          <a:bodyPr/>
          <a:lstStyle/>
          <a:p>
            <a:endParaRPr lang="en-US" altLang="en-US" smtClean="0"/>
          </a:p>
        </p:txBody>
      </p:sp>
      <p:grpSp>
        <p:nvGrpSpPr>
          <p:cNvPr id="11269" name="Grouper 4"/>
          <p:cNvGrpSpPr>
            <a:grpSpLocks/>
          </p:cNvGrpSpPr>
          <p:nvPr/>
        </p:nvGrpSpPr>
        <p:grpSpPr bwMode="auto">
          <a:xfrm>
            <a:off x="1027113" y="3068638"/>
            <a:ext cx="2100262" cy="720725"/>
            <a:chOff x="1391125" y="3068960"/>
            <a:chExt cx="2100755" cy="720080"/>
          </a:xfrm>
        </p:grpSpPr>
        <p:sp>
          <p:nvSpPr>
            <p:cNvPr id="7" name="Rectangle 6"/>
            <p:cNvSpPr/>
            <p:nvPr/>
          </p:nvSpPr>
          <p:spPr bwMode="auto">
            <a:xfrm>
              <a:off x="1403828" y="3284667"/>
              <a:ext cx="2016598" cy="36004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fr-FR">
                <a:solidFill>
                  <a:schemeClr val="tx1"/>
                </a:solidFill>
                <a:latin typeface="Times" pitchFamily="-10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403828" y="3068960"/>
              <a:ext cx="792348" cy="72008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fr-FR">
                <a:solidFill>
                  <a:schemeClr val="tx1"/>
                </a:solidFill>
                <a:latin typeface="Times" pitchFamily="-10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391125" y="3284667"/>
              <a:ext cx="2100755" cy="339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fr-FR" sz="1600" dirty="0">
                  <a:solidFill>
                    <a:srgbClr val="00A2D8"/>
                  </a:solidFill>
                  <a:latin typeface="+mn-lt"/>
                  <a:ea typeface="ＭＳ Ｐゴシック" pitchFamily="-104" charset="-128"/>
                </a:rPr>
                <a:t>Logo client taille max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du JS et l’</a:t>
            </a:r>
            <a:r>
              <a:rPr lang="fr-CA" dirty="0" err="1" smtClean="0"/>
              <a:t>éxécuter</a:t>
            </a:r>
            <a:r>
              <a:rPr lang="fr-CA" dirty="0" smtClean="0"/>
              <a:t> en local</a:t>
            </a:r>
          </a:p>
          <a:p>
            <a:r>
              <a:rPr lang="fr-CA" dirty="0" smtClean="0"/>
              <a:t>Afficher le résultat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Page avec champ texte</a:t>
            </a:r>
          </a:p>
          <a:p>
            <a:r>
              <a:rPr lang="fr-CA" dirty="0" smtClean="0"/>
              <a:t>Bouton </a:t>
            </a:r>
            <a:r>
              <a:rPr lang="fr-CA" dirty="0" err="1" smtClean="0"/>
              <a:t>submission</a:t>
            </a:r>
            <a:endParaRPr lang="fr-CA" dirty="0" smtClean="0"/>
          </a:p>
          <a:p>
            <a:r>
              <a:rPr lang="fr-CA" dirty="0" smtClean="0"/>
              <a:t>Exécution du JS par le serveur </a:t>
            </a:r>
            <a:r>
              <a:rPr lang="fr-CA" dirty="0" err="1" smtClean="0"/>
              <a:t>Node</a:t>
            </a:r>
            <a:endParaRPr lang="fr-CA" dirty="0" smtClean="0"/>
          </a:p>
          <a:p>
            <a:r>
              <a:rPr lang="fr-CA" dirty="0" smtClean="0"/>
              <a:t>Remonté du résultat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le traitement sur un navigateur</a:t>
            </a:r>
          </a:p>
          <a:p>
            <a:r>
              <a:rPr lang="fr-CA" dirty="0" smtClean="0"/>
              <a:t>Le faire exécuter sur un second navigateur</a:t>
            </a:r>
          </a:p>
          <a:p>
            <a:r>
              <a:rPr lang="fr-CA" dirty="0" smtClean="0"/>
              <a:t>Retourner le résultat sur le premier navigateur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le traitement sur un navigateur</a:t>
            </a:r>
          </a:p>
          <a:p>
            <a:r>
              <a:rPr lang="fr-CA" dirty="0" smtClean="0"/>
              <a:t>Récupérer le scrip</a:t>
            </a:r>
            <a:r>
              <a:rPr lang="fr-CA" dirty="0" smtClean="0"/>
              <a:t>t sur un autre navigateur et l’exécuter</a:t>
            </a:r>
            <a:endParaRPr lang="fr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Lorsque la page s’ouvre, le navigateur devient connu du serveur</a:t>
            </a:r>
          </a:p>
          <a:p>
            <a:r>
              <a:rPr lang="fr-CA" dirty="0" smtClean="0"/>
              <a:t>On soumet le traitement sur un navigateur</a:t>
            </a:r>
          </a:p>
          <a:p>
            <a:r>
              <a:rPr lang="fr-CA" dirty="0" smtClean="0"/>
              <a:t>Le traitement est transmis de façon transparente à un des navigateurs enregistrés</a:t>
            </a:r>
          </a:p>
          <a:p>
            <a:r>
              <a:rPr lang="fr-CA" dirty="0" smtClean="0"/>
              <a:t>C’est exécuté sur le navigateur</a:t>
            </a:r>
          </a:p>
          <a:p>
            <a:r>
              <a:rPr lang="fr-CA" dirty="0" smtClean="0"/>
              <a:t>La réponse est retransmise à l’appelant et afficher à l’écran (un </a:t>
            </a:r>
            <a:r>
              <a:rPr lang="fr-CA" dirty="0" err="1" smtClean="0"/>
              <a:t>alert</a:t>
            </a:r>
            <a:r>
              <a:rPr lang="fr-CA" dirty="0" smtClean="0"/>
              <a:t> est ok)</a:t>
            </a:r>
          </a:p>
          <a:p>
            <a:endParaRPr lang="fr-CA" dirty="0"/>
          </a:p>
          <a:p>
            <a:r>
              <a:rPr lang="fr-CA" b="1" dirty="0" smtClean="0"/>
              <a:t>Note: </a:t>
            </a:r>
            <a:r>
              <a:rPr lang="fr-CA" dirty="0" smtClean="0"/>
              <a:t>Faire un </a:t>
            </a:r>
            <a:r>
              <a:rPr lang="fr-CA" dirty="0" err="1" smtClean="0"/>
              <a:t>eval</a:t>
            </a:r>
            <a:r>
              <a:rPr lang="fr-CA" dirty="0" smtClean="0"/>
              <a:t> tout basique me va très bien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</a:t>
            </a:r>
            <a:r>
              <a:rPr lang="fr-CA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envoie sur le serveur du code avec le format suivant</a:t>
            </a:r>
          </a:p>
          <a:p>
            <a:pPr marL="0" indent="0">
              <a:buNone/>
            </a:pPr>
            <a:r>
              <a:rPr lang="fr-CA" sz="1800" dirty="0" err="1">
                <a:solidFill>
                  <a:srgbClr val="000000"/>
                </a:solidFill>
                <a:latin typeface="Courier New"/>
              </a:rPr>
              <a:t>reduce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endParaRPr lang="fr-CA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fr-CA" sz="1800" dirty="0">
                <a:solidFill>
                  <a:srgbClr val="008000"/>
                </a:solidFill>
                <a:latin typeface="Courier New"/>
              </a:rPr>
              <a:t>phase de réduction, on peut mettre ce qu'on </a:t>
            </a:r>
            <a:r>
              <a:rPr lang="fr-CA" sz="1800" dirty="0" smtClean="0">
                <a:solidFill>
                  <a:srgbClr val="008000"/>
                </a:solidFill>
                <a:latin typeface="Courier New"/>
              </a:rPr>
              <a:t>veut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fr-CA" sz="1800" dirty="0" smtClean="0">
                <a:solidFill>
                  <a:srgbClr val="008000"/>
                </a:solidFill>
                <a:latin typeface="Courier New"/>
              </a:rPr>
              <a:t> // </a:t>
            </a:r>
            <a:r>
              <a:rPr lang="fr-CA" sz="1800" dirty="0">
                <a:solidFill>
                  <a:srgbClr val="008000"/>
                </a:solidFill>
                <a:latin typeface="Courier New"/>
              </a:rPr>
              <a:t>dedans en </a:t>
            </a:r>
            <a:r>
              <a:rPr lang="fr-CA" sz="1800" dirty="0" smtClean="0">
                <a:solidFill>
                  <a:srgbClr val="008000"/>
                </a:solidFill>
                <a:latin typeface="Courier New"/>
              </a:rPr>
              <a:t>autant </a:t>
            </a:r>
            <a:r>
              <a:rPr lang="fr-CA" sz="1800" dirty="0">
                <a:solidFill>
                  <a:srgbClr val="008000"/>
                </a:solidFill>
                <a:latin typeface="Courier New"/>
              </a:rPr>
              <a:t>que ça appelle des </a:t>
            </a:r>
            <a:r>
              <a:rPr lang="fr-CA" sz="1800" dirty="0" err="1">
                <a:solidFill>
                  <a:srgbClr val="008000"/>
                </a:solidFill>
                <a:latin typeface="Courier New"/>
              </a:rPr>
              <a:t>map</a:t>
            </a:r>
            <a:r>
              <a:rPr lang="fr-CA" sz="1800" dirty="0">
                <a:solidFill>
                  <a:srgbClr val="008000"/>
                </a:solidFill>
                <a:latin typeface="Courier New"/>
              </a:rPr>
              <a:t> </a:t>
            </a:r>
            <a:endParaRPr lang="fr-CA" sz="1800" dirty="0" smtClean="0">
              <a:solidFill>
                <a:srgbClr val="008000"/>
              </a:solidFill>
              <a:latin typeface="Courier New"/>
            </a:endParaRPr>
          </a:p>
          <a:p>
            <a:pPr marL="0" indent="0">
              <a:buNone/>
            </a:pPr>
            <a:r>
              <a:rPr lang="fr-CA" sz="1800" b="1" i="1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fr-CA" sz="1800" b="1" i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fr-CA" sz="1800" b="1" i="1" dirty="0" smtClean="0">
                <a:solidFill>
                  <a:srgbClr val="000080"/>
                </a:solidFill>
                <a:latin typeface="Courier New"/>
              </a:rPr>
              <a:t>return</a:t>
            </a:r>
            <a:r>
              <a:rPr lang="fr-CA" sz="1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CA" sz="1800" dirty="0" err="1" smtClean="0">
                <a:solidFill>
                  <a:srgbClr val="000000"/>
                </a:solidFill>
                <a:latin typeface="Courier New"/>
              </a:rPr>
              <a:t>map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i="1" dirty="0">
                <a:solidFill>
                  <a:srgbClr val="000080"/>
                </a:solidFill>
                <a:latin typeface="Courier New"/>
              </a:rPr>
              <a:t>return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dirty="0" smtClean="0">
                <a:solidFill>
                  <a:srgbClr val="FF0000"/>
                </a:solidFill>
                <a:latin typeface="Courier New"/>
              </a:rPr>
              <a:t>1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fr-CA" sz="1800" dirty="0">
                <a:solidFill>
                  <a:srgbClr val="008000"/>
                </a:solidFill>
                <a:latin typeface="Courier New"/>
              </a:rPr>
              <a:t>// le traitement</a:t>
            </a:r>
            <a:r>
              <a:rPr lang="fr-CA" sz="1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CA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dirty="0" smtClean="0">
                <a:solidFill>
                  <a:srgbClr val="000000"/>
                </a:solidFill>
                <a:latin typeface="Courier New"/>
              </a:rPr>
              <a:t>   +</a:t>
            </a:r>
            <a:r>
              <a:rPr lang="fr-CA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dirty="0">
                <a:solidFill>
                  <a:srgbClr val="008000"/>
                </a:solidFill>
                <a:latin typeface="Courier New"/>
              </a:rPr>
              <a:t>// exemple d'opération </a:t>
            </a:r>
            <a:endParaRPr lang="fr-CA" sz="1800" dirty="0" smtClean="0">
              <a:solidFill>
                <a:srgbClr val="008000"/>
              </a:solidFill>
              <a:latin typeface="Courier New"/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fr-CA" sz="1800" dirty="0" smtClean="0">
                <a:solidFill>
                  <a:srgbClr val="008000"/>
                </a:solidFill>
                <a:latin typeface="Courier New"/>
              </a:rPr>
              <a:t>   </a:t>
            </a:r>
            <a:r>
              <a:rPr lang="fr-CA" sz="1800" dirty="0" err="1" smtClean="0">
                <a:solidFill>
                  <a:srgbClr val="000000"/>
                </a:solidFill>
                <a:latin typeface="Courier New"/>
              </a:rPr>
              <a:t>map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i="1" dirty="0">
                <a:solidFill>
                  <a:srgbClr val="000080"/>
                </a:solidFill>
                <a:latin typeface="Courier New"/>
              </a:rPr>
              <a:t>return</a:t>
            </a:r>
            <a:r>
              <a:rPr lang="fr-CA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dirty="0" smtClean="0">
                <a:solidFill>
                  <a:srgbClr val="FF0000"/>
                </a:solidFill>
                <a:latin typeface="Courier New"/>
              </a:rPr>
              <a:t>2</a:t>
            </a:r>
            <a:r>
              <a:rPr lang="fr-CA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CA" sz="1800" b="1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fr-CA" sz="1800" dirty="0">
                <a:solidFill>
                  <a:srgbClr val="008000"/>
                </a:solidFill>
                <a:latin typeface="Courier New"/>
              </a:rPr>
              <a:t>// l'autre bout du </a:t>
            </a:r>
            <a:r>
              <a:rPr lang="fr-CA" sz="1800" dirty="0" smtClean="0">
                <a:solidFill>
                  <a:srgbClr val="008000"/>
                </a:solidFill>
                <a:latin typeface="Courier New"/>
              </a:rPr>
              <a:t>traitement</a:t>
            </a:r>
          </a:p>
          <a:p>
            <a:pPr marL="0" indent="0">
              <a:buNone/>
            </a:pPr>
            <a:r>
              <a:rPr lang="fr-CA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CA" sz="1800" dirty="0" smtClean="0"/>
          </a:p>
          <a:p>
            <a:r>
              <a:rPr lang="fr-CA" dirty="0" smtClean="0"/>
              <a:t>Chaque contenu d’un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CA" dirty="0" smtClean="0"/>
              <a:t> est envoyé sur un navigateur</a:t>
            </a:r>
          </a:p>
          <a:p>
            <a:r>
              <a:rPr lang="fr-CA" dirty="0" smtClean="0"/>
              <a:t>Le navigateur exécute l’opération et retourne la réponse au serveur</a:t>
            </a:r>
          </a:p>
          <a:p>
            <a:r>
              <a:rPr lang="fr-CA" dirty="0" smtClean="0"/>
              <a:t>Le serveur attend toutes les réponses et appelle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CA" dirty="0" smtClean="0"/>
              <a:t> pour les fusionner</a:t>
            </a:r>
          </a:p>
          <a:p>
            <a:r>
              <a:rPr lang="fr-CA" dirty="0" smtClean="0"/>
              <a:t>Il retourne la réponse au client qui l’affiche (</a:t>
            </a:r>
            <a:r>
              <a:rPr lang="fr-CA" dirty="0" err="1" smtClean="0"/>
              <a:t>alert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fait du beau</a:t>
            </a:r>
          </a:p>
          <a:p>
            <a:endParaRPr lang="fr-CA" dirty="0"/>
          </a:p>
          <a:p>
            <a:r>
              <a:rPr lang="fr-CA" dirty="0" smtClean="0"/>
              <a:t>Jolie </a:t>
            </a:r>
            <a:r>
              <a:rPr lang="fr-CA" dirty="0" err="1" smtClean="0"/>
              <a:t>twitter</a:t>
            </a:r>
            <a:r>
              <a:rPr lang="fr-CA" dirty="0" smtClean="0"/>
              <a:t> </a:t>
            </a:r>
            <a:r>
              <a:rPr lang="fr-CA" dirty="0" err="1" smtClean="0"/>
              <a:t>bootstrap</a:t>
            </a:r>
            <a:r>
              <a:rPr lang="fr-CA" dirty="0" smtClean="0"/>
              <a:t> avec </a:t>
            </a:r>
            <a:r>
              <a:rPr lang="fr-CA" dirty="0" err="1" smtClean="0"/>
              <a:t>GridJS</a:t>
            </a:r>
            <a:r>
              <a:rPr lang="fr-CA" dirty="0" smtClean="0"/>
              <a:t> en haut</a:t>
            </a:r>
          </a:p>
          <a:p>
            <a:r>
              <a:rPr lang="fr-CA" dirty="0" smtClean="0"/>
              <a:t>Une </a:t>
            </a:r>
            <a:r>
              <a:rPr lang="fr-CA" dirty="0" err="1" smtClean="0"/>
              <a:t>text</a:t>
            </a:r>
            <a:r>
              <a:rPr lang="fr-CA" dirty="0" smtClean="0"/>
              <a:t> area pour soumettre le code</a:t>
            </a:r>
          </a:p>
          <a:p>
            <a:r>
              <a:rPr lang="fr-CA" dirty="0" smtClean="0"/>
              <a:t>Lorsque le code est soumis, une </a:t>
            </a:r>
            <a:r>
              <a:rPr lang="fr-CA" dirty="0" err="1" smtClean="0"/>
              <a:t>progress</a:t>
            </a:r>
            <a:r>
              <a:rPr lang="fr-CA" dirty="0" smtClean="0"/>
              <a:t> bar apparaît</a:t>
            </a:r>
          </a:p>
          <a:p>
            <a:pPr lvl="1"/>
            <a:r>
              <a:rPr lang="fr-CA" dirty="0" smtClean="0"/>
              <a:t>Elle indique le nombre de nœud où la demande a été transmise</a:t>
            </a:r>
          </a:p>
          <a:p>
            <a:pPr lvl="1"/>
            <a:r>
              <a:rPr lang="fr-CA" dirty="0" smtClean="0"/>
              <a:t>Chaque fois qu’un nœud répond, la </a:t>
            </a:r>
            <a:r>
              <a:rPr lang="fr-CA" dirty="0" err="1" smtClean="0"/>
              <a:t>progress</a:t>
            </a:r>
            <a:r>
              <a:rPr lang="fr-CA" dirty="0" smtClean="0"/>
              <a:t> bar se remplit</a:t>
            </a:r>
          </a:p>
          <a:p>
            <a:r>
              <a:rPr lang="fr-CA" dirty="0" smtClean="0"/>
              <a:t>À la fin, la réponse au problème est afficher à l’écran (jolie champ et non une alerte)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_fond_blanc_septembre_2013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</TotalTime>
  <Words>321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Modele_fond_blanc_septembre_2013</vt:lpstr>
      <vt:lpstr>GridJS</vt:lpstr>
      <vt:lpstr>Step 1</vt:lpstr>
      <vt:lpstr>Step 2</vt:lpstr>
      <vt:lpstr>Step 3</vt:lpstr>
      <vt:lpstr>Step 3</vt:lpstr>
      <vt:lpstr>Step 4</vt:lpstr>
      <vt:lpstr>Step 5</vt:lpstr>
      <vt:lpstr>Step 6</vt:lpstr>
    </vt:vector>
  </TitlesOfParts>
  <Company>_x0002_훢ģ쫤卌䐸뿿챀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octo-edu</dc:creator>
  <cp:lastModifiedBy>Henri Tremblay</cp:lastModifiedBy>
  <cp:revision>565</cp:revision>
  <cp:lastPrinted>2012-08-14T15:15:09Z</cp:lastPrinted>
  <dcterms:created xsi:type="dcterms:W3CDTF">2012-08-30T06:23:13Z</dcterms:created>
  <dcterms:modified xsi:type="dcterms:W3CDTF">2013-10-24T06:59:39Z</dcterms:modified>
</cp:coreProperties>
</file>