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defRPr sz="1800"/>
            </a:pPr>
            <a:r>
              <a:t>….all the things they needed to do to be agile, to innovate, to deliver secure, compliant software. We had tons of partners across these areas. But, customers wanted GitHub native experiences. They wanted a complete end-to-end package. </a:t>
            </a:r>
          </a:p>
          <a:p>
            <a:pPr>
              <a:defRPr sz="1800"/>
            </a:pPr>
          </a:p>
          <a:p>
            <a:pPr>
              <a:defRPr sz="1800"/>
            </a:pPr>
            <a:r>
              <a:t>So, we </a:t>
            </a:r>
            <a:r>
              <a:rPr b="1"/>
              <a:t>got to work</a:t>
            </a:r>
            <a:r>
              <a:t>. And what we’ve done in the last 18 months is nothing short of miraculous. We’ve aggressively added capabilities and started with… {CLICK}.</a:t>
            </a:r>
          </a:p>
          <a:p>
            <a:pPr>
              <a:defRPr sz="1800"/>
            </a:pPr>
          </a:p>
          <a:p>
            <a:pPr>
              <a:defRPr sz="1800"/>
            </a:pPr>
            <a:r>
              <a:t>…GitHub </a:t>
            </a:r>
            <a:r>
              <a:rPr b="1"/>
              <a:t>Actions</a:t>
            </a:r>
            <a:r>
              <a:t>, </a:t>
            </a:r>
            <a:r>
              <a:rPr b="1"/>
              <a:t>Packages</a:t>
            </a:r>
            <a:r>
              <a:t>, and our acquisition of </a:t>
            </a:r>
            <a:r>
              <a:rPr b="1"/>
              <a:t>npm</a:t>
            </a:r>
            <a:r>
              <a:t> earlier this year. We also gave better tools for engineering managers and OSPOs with….{CLICK}</a:t>
            </a:r>
          </a:p>
          <a:p>
            <a:pPr>
              <a:defRPr sz="1800"/>
            </a:pPr>
          </a:p>
          <a:p>
            <a:pPr>
              <a:defRPr b="1" sz="1800"/>
            </a:pPr>
            <a:r>
              <a:rPr b="0"/>
              <a:t>…GitHub Insights and dependency insights. We’ve built a world-class Advanced Security solution with…{CLICK}</a:t>
            </a:r>
            <a:endParaRPr b="0"/>
          </a:p>
          <a:p>
            <a:pPr>
              <a:defRPr b="1" sz="1800"/>
            </a:pPr>
            <a:endParaRPr b="0"/>
          </a:p>
          <a:p>
            <a:pPr>
              <a:defRPr b="1" sz="1800"/>
            </a:pPr>
            <a:r>
              <a:rPr b="0"/>
              <a:t>….with Semmle and Dependabot. And, this last May we took our first steps in a revolutionary new {CLICK}</a:t>
            </a:r>
            <a:endParaRPr b="0"/>
          </a:p>
          <a:p>
            <a:pPr>
              <a:defRPr b="1" sz="1800"/>
            </a:pPr>
            <a:endParaRPr b="0"/>
          </a:p>
          <a:p>
            <a:pPr>
              <a:defRPr b="1" sz="1800"/>
            </a:pPr>
            <a:r>
              <a:rPr b="0"/>
              <a:t>….developer VDI with Codespaces - using VS Code - and in planning and tracking….{CLICK} </a:t>
            </a:r>
            <a:endParaRPr b="0"/>
          </a:p>
          <a:p>
            <a:pPr>
              <a:defRPr b="1" sz="1800"/>
            </a:pPr>
            <a:endParaRPr b="0"/>
          </a:p>
          <a:p>
            <a:pPr>
              <a:defRPr b="1" sz="1800"/>
            </a:pPr>
            <a:r>
              <a:rPr b="0"/>
              <a:t>…with Project Memex that will deliver at the end of this year.</a:t>
            </a:r>
            <a:endParaRPr b="0"/>
          </a:p>
          <a:p>
            <a:pPr>
              <a:defRPr b="1" sz="1800"/>
            </a:pPr>
            <a:endParaRPr b="0"/>
          </a:p>
          <a:p>
            <a:pPr>
              <a:defRPr sz="1800"/>
            </a:pPr>
            <a:r>
              <a:t>We are now at different levels of progress within each of these areas. We recently became {CLICK} </a:t>
            </a:r>
          </a:p>
          <a:p>
            <a:pPr>
              <a:defRPr sz="1800"/>
            </a:pPr>
          </a:p>
          <a:p>
            <a:pPr>
              <a:defRPr sz="1800"/>
            </a:pPr>
            <a:r>
              <a:t>….#1 with CI/CD. Still have work to do in Packages but with the acquisition of npm we now {CLICK}….host the world’s largest registry.</a:t>
            </a:r>
          </a:p>
          <a:p>
            <a:pPr>
              <a:defRPr sz="1800"/>
            </a:pPr>
          </a:p>
          <a:p>
            <a:pPr>
              <a:defRPr sz="1800"/>
            </a:pPr>
            <a:r>
              <a:t>I want us all to pause here. I look at this mapping and I am in awe. Momentum is powerful thing. You just saw Erica go through all of our Sales wins in the last year. Incredible progress. But seeing this map, I’m absolutely shocked at how much we did.</a:t>
            </a:r>
          </a:p>
          <a:p>
            <a:pPr>
              <a:defRPr sz="1800"/>
            </a:pPr>
          </a:p>
          <a:p>
            <a:pPr>
              <a:defRPr sz="1800"/>
            </a:pPr>
            <a:r>
              <a:t>We’re going to continue to expand across the software development lifecycle like tools to deploy and operate …{CLICK}</a:t>
            </a:r>
          </a:p>
          <a:p>
            <a:pPr>
              <a:defRPr sz="1800"/>
            </a:pPr>
          </a:p>
          <a:p>
            <a:pPr>
              <a:defRPr sz="1800"/>
            </a:pPr>
            <a:r>
              <a:t>But, zooming out and looking at the big picture, the past 18 months have only hinted at the</a:t>
            </a:r>
            <a:r>
              <a:rPr b="1"/>
              <a:t> biggest opportunity ahead of us</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998"/>
          <p:cNvSpPr/>
          <p:nvPr/>
        </p:nvSpPr>
        <p:spPr>
          <a:xfrm>
            <a:off x="4213202" y="4308201"/>
            <a:ext cx="16510003" cy="1524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35" y="0"/>
                </a:lnTo>
                <a:lnTo>
                  <a:pt x="21600" y="10800"/>
                </a:lnTo>
                <a:lnTo>
                  <a:pt x="20935" y="21600"/>
                </a:lnTo>
                <a:lnTo>
                  <a:pt x="0" y="21600"/>
                </a:lnTo>
                <a:lnTo>
                  <a:pt x="0" y="0"/>
                </a:lnTo>
                <a:close/>
              </a:path>
            </a:pathLst>
          </a:custGeom>
          <a:solidFill>
            <a:srgbClr val="DCE0E4"/>
          </a:solidFill>
          <a:ln w="127000">
            <a:solidFill>
              <a:srgbClr val="FFFFFF"/>
            </a:solidFill>
            <a:miter lim="400000"/>
          </a:ln>
        </p:spPr>
        <p:txBody>
          <a:bodyPr lIns="71436" tIns="71436" rIns="71436" bIns="71436" anchor="ctr"/>
          <a:lstStyle/>
          <a:p>
            <a:pPr defTabSz="821530">
              <a:defRPr b="0" sz="2800">
                <a:solidFill>
                  <a:srgbClr val="FFFFFF"/>
                </a:solidFill>
                <a:latin typeface="+mn-lt"/>
                <a:ea typeface="+mn-ea"/>
                <a:cs typeface="+mn-cs"/>
                <a:sym typeface="Helvetica Neue Medium"/>
              </a:defRPr>
            </a:pPr>
          </a:p>
        </p:txBody>
      </p:sp>
      <p:sp>
        <p:nvSpPr>
          <p:cNvPr id="120" name="Shape 999"/>
          <p:cNvSpPr/>
          <p:nvPr/>
        </p:nvSpPr>
        <p:spPr>
          <a:xfrm>
            <a:off x="4663745" y="4308201"/>
            <a:ext cx="9476838" cy="1524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48" y="0"/>
                </a:lnTo>
                <a:lnTo>
                  <a:pt x="21600" y="10800"/>
                </a:lnTo>
                <a:lnTo>
                  <a:pt x="20648" y="21600"/>
                </a:lnTo>
                <a:lnTo>
                  <a:pt x="0" y="21600"/>
                </a:lnTo>
                <a:lnTo>
                  <a:pt x="0" y="0"/>
                </a:lnTo>
                <a:close/>
              </a:path>
            </a:pathLst>
          </a:custGeom>
          <a:solidFill>
            <a:srgbClr val="DCE0E4"/>
          </a:solidFill>
          <a:ln w="127000">
            <a:solidFill>
              <a:srgbClr val="FFFFFF"/>
            </a:solidFill>
            <a:miter lim="400000"/>
          </a:ln>
        </p:spPr>
        <p:txBody>
          <a:bodyPr lIns="71436" tIns="71436" rIns="71436" bIns="71436" anchor="ctr"/>
          <a:lstStyle/>
          <a:p>
            <a:pPr defTabSz="821530">
              <a:defRPr b="0" sz="2800">
                <a:solidFill>
                  <a:srgbClr val="FFFFFF"/>
                </a:solidFill>
                <a:latin typeface="+mn-lt"/>
                <a:ea typeface="+mn-ea"/>
                <a:cs typeface="+mn-cs"/>
                <a:sym typeface="Helvetica Neue Medium"/>
              </a:defRPr>
            </a:pPr>
          </a:p>
        </p:txBody>
      </p:sp>
      <p:sp>
        <p:nvSpPr>
          <p:cNvPr id="121" name="Shape 1000"/>
          <p:cNvSpPr/>
          <p:nvPr/>
        </p:nvSpPr>
        <p:spPr>
          <a:xfrm>
            <a:off x="3647980" y="4308201"/>
            <a:ext cx="3873502" cy="1524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67" y="0"/>
                </a:lnTo>
                <a:lnTo>
                  <a:pt x="21600" y="10800"/>
                </a:lnTo>
                <a:lnTo>
                  <a:pt x="18767" y="21600"/>
                </a:lnTo>
                <a:lnTo>
                  <a:pt x="0" y="21600"/>
                </a:lnTo>
                <a:lnTo>
                  <a:pt x="0" y="0"/>
                </a:lnTo>
                <a:close/>
              </a:path>
            </a:pathLst>
          </a:custGeom>
          <a:solidFill>
            <a:srgbClr val="DCE0E4"/>
          </a:solidFill>
          <a:ln w="127000">
            <a:solidFill>
              <a:srgbClr val="FFFFFF"/>
            </a:solidFill>
            <a:miter lim="400000"/>
          </a:ln>
        </p:spPr>
        <p:txBody>
          <a:bodyPr lIns="71436" tIns="71436" rIns="71436" bIns="71436" anchor="ctr"/>
          <a:lstStyle/>
          <a:p>
            <a:pPr defTabSz="821530">
              <a:defRPr b="0" sz="2800">
                <a:solidFill>
                  <a:srgbClr val="FFFFFF"/>
                </a:solidFill>
                <a:latin typeface="+mn-lt"/>
                <a:ea typeface="+mn-ea"/>
                <a:cs typeface="+mn-cs"/>
                <a:sym typeface="Helvetica Neue Medium"/>
              </a:defRPr>
            </a:pPr>
          </a:p>
        </p:txBody>
      </p:sp>
      <p:sp>
        <p:nvSpPr>
          <p:cNvPr id="122" name="Shape 1006"/>
          <p:cNvSpPr txBox="1"/>
          <p:nvPr/>
        </p:nvSpPr>
        <p:spPr>
          <a:xfrm>
            <a:off x="4868278" y="4757008"/>
            <a:ext cx="983818" cy="626387"/>
          </a:xfrm>
          <a:prstGeom prst="rect">
            <a:avLst/>
          </a:prstGeom>
          <a:ln w="12700">
            <a:miter lim="400000"/>
          </a:ln>
          <a:extLst>
            <a:ext uri="{C572A759-6A51-4108-AA02-DFA0A04FC94B}">
              <ma14:wrappingTextBoxFlag xmlns:ma14="http://schemas.microsoft.com/office/mac/drawingml/2011/main" val="1"/>
            </a:ext>
          </a:extLst>
        </p:spPr>
        <p:txBody>
          <a:bodyPr wrap="none" lIns="71436" tIns="71436" rIns="71436" bIns="71436" anchor="ctr">
            <a:spAutoFit/>
          </a:bodyPr>
          <a:lstStyle>
            <a:lvl1pPr defTabSz="821530">
              <a:spcBef>
                <a:spcPts val="4500"/>
              </a:spcBef>
              <a:defRPr b="0" sz="3200">
                <a:solidFill>
                  <a:srgbClr val="24292E"/>
                </a:solidFill>
                <a:latin typeface="+mn-lt"/>
                <a:ea typeface="+mn-ea"/>
                <a:cs typeface="+mn-cs"/>
                <a:sym typeface="Helvetica Neue Medium"/>
              </a:defRPr>
            </a:lvl1pPr>
          </a:lstStyle>
          <a:p>
            <a:pPr/>
            <a:r>
              <a:t>Plan</a:t>
            </a:r>
          </a:p>
        </p:txBody>
      </p:sp>
      <p:sp>
        <p:nvSpPr>
          <p:cNvPr id="123" name="Shape 1007"/>
          <p:cNvSpPr txBox="1"/>
          <p:nvPr/>
        </p:nvSpPr>
        <p:spPr>
          <a:xfrm>
            <a:off x="9800443" y="4757008"/>
            <a:ext cx="1699082" cy="626387"/>
          </a:xfrm>
          <a:prstGeom prst="rect">
            <a:avLst/>
          </a:prstGeom>
          <a:ln w="12700">
            <a:miter lim="400000"/>
          </a:ln>
          <a:extLst>
            <a:ext uri="{C572A759-6A51-4108-AA02-DFA0A04FC94B}">
              <ma14:wrappingTextBoxFlag xmlns:ma14="http://schemas.microsoft.com/office/mac/drawingml/2011/main" val="1"/>
            </a:ext>
          </a:extLst>
        </p:spPr>
        <p:txBody>
          <a:bodyPr wrap="none" lIns="71436" tIns="71436" rIns="71436" bIns="71436" anchor="ctr">
            <a:spAutoFit/>
          </a:bodyPr>
          <a:lstStyle>
            <a:lvl1pPr defTabSz="821530">
              <a:spcBef>
                <a:spcPts val="4500"/>
              </a:spcBef>
              <a:defRPr b="0" sz="3200">
                <a:solidFill>
                  <a:srgbClr val="24292E"/>
                </a:solidFill>
                <a:latin typeface="+mn-lt"/>
                <a:ea typeface="+mn-ea"/>
                <a:cs typeface="+mn-cs"/>
                <a:sym typeface="Helvetica Neue Medium"/>
              </a:defRPr>
            </a:lvl1pPr>
          </a:lstStyle>
          <a:p>
            <a:pPr/>
            <a:r>
              <a:t>Develop</a:t>
            </a:r>
          </a:p>
        </p:txBody>
      </p:sp>
      <p:sp>
        <p:nvSpPr>
          <p:cNvPr id="124" name="Shape 1008"/>
          <p:cNvSpPr txBox="1"/>
          <p:nvPr/>
        </p:nvSpPr>
        <p:spPr>
          <a:xfrm>
            <a:off x="16034960" y="4757008"/>
            <a:ext cx="2376551" cy="626387"/>
          </a:xfrm>
          <a:prstGeom prst="rect">
            <a:avLst/>
          </a:prstGeom>
          <a:ln w="12700">
            <a:miter lim="400000"/>
          </a:ln>
          <a:extLst>
            <a:ext uri="{C572A759-6A51-4108-AA02-DFA0A04FC94B}">
              <ma14:wrappingTextBoxFlag xmlns:ma14="http://schemas.microsoft.com/office/mac/drawingml/2011/main" val="1"/>
            </a:ext>
          </a:extLst>
        </p:spPr>
        <p:txBody>
          <a:bodyPr wrap="none" lIns="71436" tIns="71436" rIns="71436" bIns="71436" anchor="ctr">
            <a:spAutoFit/>
          </a:bodyPr>
          <a:lstStyle>
            <a:lvl1pPr defTabSz="821530">
              <a:spcBef>
                <a:spcPts val="4500"/>
              </a:spcBef>
              <a:defRPr b="0" sz="3200">
                <a:solidFill>
                  <a:srgbClr val="24292E"/>
                </a:solidFill>
                <a:latin typeface="+mn-lt"/>
                <a:ea typeface="+mn-ea"/>
                <a:cs typeface="+mn-cs"/>
                <a:sym typeface="Helvetica Neue Medium"/>
              </a:defRPr>
            </a:lvl1pPr>
          </a:lstStyle>
          <a:p>
            <a:pPr/>
            <a:r>
              <a:t>Build &amp; Test</a:t>
            </a:r>
          </a:p>
        </p:txBody>
      </p:sp>
      <p:sp>
        <p:nvSpPr>
          <p:cNvPr id="125" name="Planning &amp; tracking"/>
          <p:cNvSpPr/>
          <p:nvPr/>
        </p:nvSpPr>
        <p:spPr>
          <a:xfrm>
            <a:off x="3899686" y="6463436"/>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Planning &amp; tracking</a:t>
            </a:r>
          </a:p>
        </p:txBody>
      </p:sp>
      <p:sp>
        <p:nvSpPr>
          <p:cNvPr id="126" name="Cloud dev environments"/>
          <p:cNvSpPr/>
          <p:nvPr/>
        </p:nvSpPr>
        <p:spPr>
          <a:xfrm>
            <a:off x="7324245" y="6463436"/>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Cloud dev environments</a:t>
            </a:r>
          </a:p>
        </p:txBody>
      </p:sp>
      <p:sp>
        <p:nvSpPr>
          <p:cNvPr id="127" name="Version control &amp; code review"/>
          <p:cNvSpPr/>
          <p:nvPr/>
        </p:nvSpPr>
        <p:spPr>
          <a:xfrm>
            <a:off x="10507505" y="6463436"/>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Version control &amp; code review</a:t>
            </a:r>
          </a:p>
        </p:txBody>
      </p:sp>
      <p:sp>
        <p:nvSpPr>
          <p:cNvPr id="128" name="Package management"/>
          <p:cNvSpPr/>
          <p:nvPr/>
        </p:nvSpPr>
        <p:spPr>
          <a:xfrm>
            <a:off x="13932479" y="6463436"/>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Package management</a:t>
            </a:r>
          </a:p>
        </p:txBody>
      </p:sp>
      <p:sp>
        <p:nvSpPr>
          <p:cNvPr id="129" name="CI/CD"/>
          <p:cNvSpPr/>
          <p:nvPr/>
        </p:nvSpPr>
        <p:spPr>
          <a:xfrm>
            <a:off x="17102625" y="6463436"/>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p>
            <a:pPr defTabSz="821530">
              <a:spcBef>
                <a:spcPts val="1000"/>
              </a:spcBef>
              <a:defRPr b="0" sz="2400">
                <a:solidFill>
                  <a:srgbClr val="586069"/>
                </a:solidFill>
                <a:latin typeface="+mn-lt"/>
                <a:ea typeface="+mn-ea"/>
                <a:cs typeface="+mn-cs"/>
                <a:sym typeface="Helvetica Neue Medium"/>
              </a:defRPr>
            </a:pPr>
            <a:r>
              <a:t>CI/CD</a:t>
            </a:r>
            <a:br/>
            <a:r>
              <a:t> </a:t>
            </a:r>
          </a:p>
        </p:txBody>
      </p:sp>
      <p:sp>
        <p:nvSpPr>
          <p:cNvPr id="130" name="Team management"/>
          <p:cNvSpPr/>
          <p:nvPr/>
        </p:nvSpPr>
        <p:spPr>
          <a:xfrm>
            <a:off x="7324245" y="9255931"/>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Team management</a:t>
            </a:r>
          </a:p>
        </p:txBody>
      </p:sp>
      <p:sp>
        <p:nvSpPr>
          <p:cNvPr id="131" name="Issue &amp; Project management"/>
          <p:cNvSpPr/>
          <p:nvPr/>
        </p:nvSpPr>
        <p:spPr>
          <a:xfrm>
            <a:off x="10507505" y="9259106"/>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Issue &amp; Project management</a:t>
            </a:r>
          </a:p>
        </p:txBody>
      </p:sp>
      <p:sp>
        <p:nvSpPr>
          <p:cNvPr id="132" name="OSS governance"/>
          <p:cNvSpPr/>
          <p:nvPr/>
        </p:nvSpPr>
        <p:spPr>
          <a:xfrm>
            <a:off x="13932479" y="9255931"/>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lvl1pPr defTabSz="821530">
              <a:spcBef>
                <a:spcPts val="1000"/>
              </a:spcBef>
              <a:defRPr b="0" sz="2400">
                <a:solidFill>
                  <a:srgbClr val="586069"/>
                </a:solidFill>
                <a:latin typeface="+mn-lt"/>
                <a:ea typeface="+mn-ea"/>
                <a:cs typeface="+mn-cs"/>
                <a:sym typeface="Helvetica Neue Medium"/>
              </a:defRPr>
            </a:lvl1pPr>
          </a:lstStyle>
          <a:p>
            <a:pPr/>
            <a:r>
              <a:t>OSS governance</a:t>
            </a:r>
          </a:p>
        </p:txBody>
      </p:sp>
      <p:sp>
        <p:nvSpPr>
          <p:cNvPr id="133" name="Security"/>
          <p:cNvSpPr/>
          <p:nvPr/>
        </p:nvSpPr>
        <p:spPr>
          <a:xfrm>
            <a:off x="17102625" y="9255931"/>
            <a:ext cx="2921001" cy="2540001"/>
          </a:xfrm>
          <a:prstGeom prst="roundRect">
            <a:avLst>
              <a:gd name="adj" fmla="val 7615"/>
            </a:avLst>
          </a:prstGeom>
          <a:solidFill>
            <a:srgbClr val="F1F8FF"/>
          </a:solidFill>
          <a:ln w="63500">
            <a:solidFill>
              <a:srgbClr val="C9E0FF"/>
            </a:solidFill>
            <a:miter lim="400000"/>
          </a:ln>
          <a:extLst>
            <a:ext uri="{C572A759-6A51-4108-AA02-DFA0A04FC94B}">
              <ma14:wrappingTextBoxFlag xmlns:ma14="http://schemas.microsoft.com/office/mac/drawingml/2011/main" val="1"/>
            </a:ext>
          </a:extLst>
        </p:spPr>
        <p:txBody>
          <a:bodyPr lIns="254000" tIns="254000" rIns="254000" bIns="254000" anchor="b"/>
          <a:lstStyle/>
          <a:p>
            <a:pPr defTabSz="821530">
              <a:spcBef>
                <a:spcPts val="1000"/>
              </a:spcBef>
              <a:defRPr b="0" sz="2400">
                <a:solidFill>
                  <a:srgbClr val="586069"/>
                </a:solidFill>
                <a:latin typeface="+mn-lt"/>
                <a:ea typeface="+mn-ea"/>
                <a:cs typeface="+mn-cs"/>
                <a:sym typeface="Helvetica Neue Medium"/>
              </a:defRPr>
            </a:pPr>
            <a:r>
              <a:t>Security</a:t>
            </a:r>
            <a:br/>
            <a:r>
              <a:t> </a:t>
            </a:r>
          </a:p>
        </p:txBody>
      </p:sp>
      <p:grpSp>
        <p:nvGrpSpPr>
          <p:cNvPr id="136" name="Group"/>
          <p:cNvGrpSpPr/>
          <p:nvPr/>
        </p:nvGrpSpPr>
        <p:grpSpPr>
          <a:xfrm>
            <a:off x="10507505" y="6463436"/>
            <a:ext cx="2921001" cy="2540001"/>
            <a:chOff x="0" y="0"/>
            <a:chExt cx="2921000" cy="2540000"/>
          </a:xfrm>
        </p:grpSpPr>
        <p:sp>
          <p:nvSpPr>
            <p:cNvPr id="134" name="Version control &amp; code review"/>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Version control &amp; code review</a:t>
              </a:r>
            </a:p>
          </p:txBody>
        </p:sp>
        <p:pic>
          <p:nvPicPr>
            <p:cNvPr id="135"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grpSp>
        <p:nvGrpSpPr>
          <p:cNvPr id="139" name="Group"/>
          <p:cNvGrpSpPr/>
          <p:nvPr/>
        </p:nvGrpSpPr>
        <p:grpSpPr>
          <a:xfrm>
            <a:off x="10507506" y="9259106"/>
            <a:ext cx="2921001" cy="2540001"/>
            <a:chOff x="0" y="0"/>
            <a:chExt cx="2921000" cy="2540000"/>
          </a:xfrm>
        </p:grpSpPr>
        <p:sp>
          <p:nvSpPr>
            <p:cNvPr id="137" name="Issue &amp; Project management"/>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Issue &amp; Project management</a:t>
              </a:r>
            </a:p>
          </p:txBody>
        </p:sp>
        <p:pic>
          <p:nvPicPr>
            <p:cNvPr id="138" name="Image" descr="Image"/>
            <p:cNvPicPr>
              <a:picLocks noChangeAspect="1"/>
            </p:cNvPicPr>
            <p:nvPr/>
          </p:nvPicPr>
          <p:blipFill>
            <a:blip r:embed="rId3">
              <a:extLst/>
            </a:blip>
            <a:stretch>
              <a:fillRect/>
            </a:stretch>
          </p:blipFill>
          <p:spPr>
            <a:xfrm>
              <a:off x="887231" y="218254"/>
              <a:ext cx="1171937" cy="1143001"/>
            </a:xfrm>
            <a:prstGeom prst="rect">
              <a:avLst/>
            </a:prstGeom>
            <a:ln w="12700" cap="flat">
              <a:noFill/>
              <a:miter lim="400000"/>
            </a:ln>
            <a:effectLst/>
          </p:spPr>
        </p:pic>
      </p:grpSp>
      <p:grpSp>
        <p:nvGrpSpPr>
          <p:cNvPr id="142" name="package"/>
          <p:cNvGrpSpPr/>
          <p:nvPr/>
        </p:nvGrpSpPr>
        <p:grpSpPr>
          <a:xfrm>
            <a:off x="13932479" y="6463436"/>
            <a:ext cx="2921001" cy="2540001"/>
            <a:chOff x="0" y="0"/>
            <a:chExt cx="2921000" cy="2540000"/>
          </a:xfrm>
        </p:grpSpPr>
        <p:sp>
          <p:nvSpPr>
            <p:cNvPr id="140" name="Package management"/>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Package management</a:t>
              </a:r>
            </a:p>
          </p:txBody>
        </p:sp>
        <p:pic>
          <p:nvPicPr>
            <p:cNvPr id="141"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grpSp>
        <p:nvGrpSpPr>
          <p:cNvPr id="145" name="cicd"/>
          <p:cNvGrpSpPr/>
          <p:nvPr/>
        </p:nvGrpSpPr>
        <p:grpSpPr>
          <a:xfrm>
            <a:off x="17108975" y="6463436"/>
            <a:ext cx="2921001" cy="2540001"/>
            <a:chOff x="0" y="0"/>
            <a:chExt cx="2921000" cy="2540000"/>
          </a:xfrm>
        </p:grpSpPr>
        <p:sp>
          <p:nvSpPr>
            <p:cNvPr id="143" name="CI/CD"/>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p>
              <a:pPr defTabSz="821530">
                <a:spcBef>
                  <a:spcPts val="1000"/>
                </a:spcBef>
                <a:defRPr b="0" sz="2400">
                  <a:solidFill>
                    <a:srgbClr val="FFFFFF"/>
                  </a:solidFill>
                  <a:latin typeface="+mn-lt"/>
                  <a:ea typeface="+mn-ea"/>
                  <a:cs typeface="+mn-cs"/>
                  <a:sym typeface="Helvetica Neue Medium"/>
                </a:defRPr>
              </a:pPr>
              <a:r>
                <a:t>CI/CD</a:t>
              </a:r>
              <a:br/>
              <a:r>
                <a:t> </a:t>
              </a:r>
            </a:p>
          </p:txBody>
        </p:sp>
        <p:pic>
          <p:nvPicPr>
            <p:cNvPr id="144" name="Image" descr="Image"/>
            <p:cNvPicPr>
              <a:picLocks noChangeAspect="1"/>
            </p:cNvPicPr>
            <p:nvPr/>
          </p:nvPicPr>
          <p:blipFill>
            <a:blip r:embed="rId3">
              <a:extLst/>
            </a:blip>
            <a:stretch>
              <a:fillRect/>
            </a:stretch>
          </p:blipFill>
          <p:spPr>
            <a:xfrm>
              <a:off x="887231" y="218254"/>
              <a:ext cx="1171937" cy="1143001"/>
            </a:xfrm>
            <a:prstGeom prst="rect">
              <a:avLst/>
            </a:prstGeom>
            <a:ln w="12700" cap="flat">
              <a:noFill/>
              <a:miter lim="400000"/>
            </a:ln>
            <a:effectLst/>
          </p:spPr>
        </p:pic>
      </p:grpSp>
      <p:grpSp>
        <p:nvGrpSpPr>
          <p:cNvPr id="148" name="oss governance"/>
          <p:cNvGrpSpPr/>
          <p:nvPr/>
        </p:nvGrpSpPr>
        <p:grpSpPr>
          <a:xfrm>
            <a:off x="13932479" y="9257436"/>
            <a:ext cx="2921001" cy="2540001"/>
            <a:chOff x="0" y="0"/>
            <a:chExt cx="2921000" cy="2540000"/>
          </a:xfrm>
        </p:grpSpPr>
        <p:sp>
          <p:nvSpPr>
            <p:cNvPr id="146" name="OSS governance"/>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OSS governance</a:t>
              </a:r>
            </a:p>
          </p:txBody>
        </p:sp>
        <p:pic>
          <p:nvPicPr>
            <p:cNvPr id="147"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grpSp>
        <p:nvGrpSpPr>
          <p:cNvPr id="151" name="code qual"/>
          <p:cNvGrpSpPr/>
          <p:nvPr/>
        </p:nvGrpSpPr>
        <p:grpSpPr>
          <a:xfrm>
            <a:off x="7328479" y="9257436"/>
            <a:ext cx="2921001" cy="2540001"/>
            <a:chOff x="0" y="0"/>
            <a:chExt cx="2921000" cy="2540000"/>
          </a:xfrm>
        </p:grpSpPr>
        <p:sp>
          <p:nvSpPr>
            <p:cNvPr id="149" name="Team management"/>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Team management</a:t>
              </a:r>
            </a:p>
          </p:txBody>
        </p:sp>
        <p:pic>
          <p:nvPicPr>
            <p:cNvPr id="150"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grpSp>
        <p:nvGrpSpPr>
          <p:cNvPr id="154" name="cloud dev"/>
          <p:cNvGrpSpPr/>
          <p:nvPr/>
        </p:nvGrpSpPr>
        <p:grpSpPr>
          <a:xfrm>
            <a:off x="7328479" y="6463436"/>
            <a:ext cx="2921001" cy="2540001"/>
            <a:chOff x="0" y="0"/>
            <a:chExt cx="2921000" cy="2540000"/>
          </a:xfrm>
        </p:grpSpPr>
        <p:sp>
          <p:nvSpPr>
            <p:cNvPr id="152" name="Cloud dev environments"/>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Cloud dev environments</a:t>
              </a:r>
            </a:p>
          </p:txBody>
        </p:sp>
        <p:pic>
          <p:nvPicPr>
            <p:cNvPr id="153"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grpSp>
        <p:nvGrpSpPr>
          <p:cNvPr id="157" name="planning"/>
          <p:cNvGrpSpPr/>
          <p:nvPr/>
        </p:nvGrpSpPr>
        <p:grpSpPr>
          <a:xfrm>
            <a:off x="3899479" y="6463436"/>
            <a:ext cx="2921001" cy="2540001"/>
            <a:chOff x="0" y="0"/>
            <a:chExt cx="2921000" cy="2540000"/>
          </a:xfrm>
        </p:grpSpPr>
        <p:sp>
          <p:nvSpPr>
            <p:cNvPr id="155" name="Planning &amp; tracking"/>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lvl1pPr defTabSz="821530">
                <a:spcBef>
                  <a:spcPts val="1000"/>
                </a:spcBef>
                <a:defRPr b="0" sz="2400">
                  <a:solidFill>
                    <a:srgbClr val="FFFFFF"/>
                  </a:solidFill>
                  <a:latin typeface="+mn-lt"/>
                  <a:ea typeface="+mn-ea"/>
                  <a:cs typeface="+mn-cs"/>
                  <a:sym typeface="Helvetica Neue Medium"/>
                </a:defRPr>
              </a:lvl1pPr>
            </a:lstStyle>
            <a:p>
              <a:pPr/>
              <a:r>
                <a:t>Planning &amp; tracking</a:t>
              </a:r>
            </a:p>
          </p:txBody>
        </p:sp>
        <p:pic>
          <p:nvPicPr>
            <p:cNvPr id="156"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grpSp>
        <p:nvGrpSpPr>
          <p:cNvPr id="160" name="testing"/>
          <p:cNvGrpSpPr/>
          <p:nvPr/>
        </p:nvGrpSpPr>
        <p:grpSpPr>
          <a:xfrm>
            <a:off x="17102625" y="9253961"/>
            <a:ext cx="2921001" cy="2540001"/>
            <a:chOff x="0" y="0"/>
            <a:chExt cx="2921000" cy="2540000"/>
          </a:xfrm>
        </p:grpSpPr>
        <p:sp>
          <p:nvSpPr>
            <p:cNvPr id="158" name="Security"/>
            <p:cNvSpPr/>
            <p:nvPr/>
          </p:nvSpPr>
          <p:spPr>
            <a:xfrm>
              <a:off x="0" y="0"/>
              <a:ext cx="2921000" cy="2540000"/>
            </a:xfrm>
            <a:prstGeom prst="roundRect">
              <a:avLst>
                <a:gd name="adj" fmla="val 7615"/>
              </a:avLst>
            </a:prstGeom>
            <a:solidFill>
              <a:srgbClr val="3184FF"/>
            </a:solidFill>
            <a:ln w="63500" cap="flat">
              <a:solidFill>
                <a:srgbClr val="3184FF"/>
              </a:solidFill>
              <a:prstDash val="solid"/>
              <a:miter lim="400000"/>
            </a:ln>
            <a:effectLst>
              <a:outerShdw sx="100000" sy="100000" kx="0" ky="0" algn="b" rotWithShape="0" blurRad="406400" dist="152400" dir="5400000">
                <a:srgbClr val="092D62">
                  <a:alpha val="25000"/>
                </a:srgbClr>
              </a:outerShdw>
            </a:effectLst>
            <a:extLst>
              <a:ext uri="{C572A759-6A51-4108-AA02-DFA0A04FC94B}">
                <ma14:wrappingTextBoxFlag xmlns:ma14="http://schemas.microsoft.com/office/mac/drawingml/2011/main" val="1"/>
              </a:ext>
            </a:extLst>
          </p:spPr>
          <p:txBody>
            <a:bodyPr wrap="square" lIns="254000" tIns="254000" rIns="254000" bIns="254000" numCol="1" anchor="b">
              <a:noAutofit/>
            </a:bodyPr>
            <a:lstStyle/>
            <a:p>
              <a:pPr defTabSz="821530">
                <a:spcBef>
                  <a:spcPts val="1000"/>
                </a:spcBef>
                <a:defRPr b="0" sz="2400">
                  <a:solidFill>
                    <a:srgbClr val="FFFFFF"/>
                  </a:solidFill>
                  <a:latin typeface="+mn-lt"/>
                  <a:ea typeface="+mn-ea"/>
                  <a:cs typeface="+mn-cs"/>
                  <a:sym typeface="Helvetica Neue Medium"/>
                </a:defRPr>
              </a:pPr>
              <a:r>
                <a:t>Security</a:t>
              </a:r>
              <a:br/>
              <a:r>
                <a:t> </a:t>
              </a:r>
            </a:p>
          </p:txBody>
        </p:sp>
        <p:pic>
          <p:nvPicPr>
            <p:cNvPr id="159" name="Image" descr="Image"/>
            <p:cNvPicPr>
              <a:picLocks noChangeAspect="1"/>
            </p:cNvPicPr>
            <p:nvPr/>
          </p:nvPicPr>
          <p:blipFill>
            <a:blip r:embed="rId3">
              <a:extLst/>
            </a:blip>
            <a:stretch>
              <a:fillRect/>
            </a:stretch>
          </p:blipFill>
          <p:spPr>
            <a:xfrm>
              <a:off x="874532" y="218254"/>
              <a:ext cx="1171937" cy="1143001"/>
            </a:xfrm>
            <a:prstGeom prst="rect">
              <a:avLst/>
            </a:prstGeom>
            <a:ln w="12700" cap="flat">
              <a:noFill/>
              <a:miter lim="400000"/>
            </a:ln>
            <a:effectLst/>
          </p:spPr>
        </p:pic>
      </p:grpSp>
      <p:sp>
        <p:nvSpPr>
          <p:cNvPr id="161" name="GitHub Platform"/>
          <p:cNvSpPr txBox="1"/>
          <p:nvPr/>
        </p:nvSpPr>
        <p:spPr>
          <a:xfrm>
            <a:off x="4023457" y="1885144"/>
            <a:ext cx="13672509" cy="190669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l">
              <a:lnSpc>
                <a:spcPct val="80000"/>
              </a:lnSpc>
              <a:defRPr spc="-360" sz="12000">
                <a:solidFill>
                  <a:srgbClr val="24292E"/>
                </a:solidFill>
              </a:defRPr>
            </a:lvl1pPr>
          </a:lstStyle>
          <a:p>
            <a:pPr>
              <a:defRPr spc="-540" sz="18000"/>
            </a:pPr>
            <a:r>
              <a:rPr spc="-360" sz="12000"/>
              <a:t>GitHub Platform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500" fill="hold"/>
                                        <p:tgtEl>
                                          <p:spTgt spid="142"/>
                                        </p:tgtEl>
                                        <p:attrNameLst>
                                          <p:attrName>ppt_w</p:attrName>
                                        </p:attrNameLst>
                                      </p:cBhvr>
                                      <p:tavLst>
                                        <p:tav tm="0">
                                          <p:val>
                                            <p:fltVal val="0"/>
                                          </p:val>
                                        </p:tav>
                                        <p:tav tm="100000">
                                          <p:val>
                                            <p:strVal val="#ppt_w"/>
                                          </p:val>
                                        </p:tav>
                                      </p:tavLst>
                                    </p:anim>
                                    <p:anim calcmode="lin" valueType="num">
                                      <p:cBhvr>
                                        <p:cTn id="8" dur="500" fill="hold"/>
                                        <p:tgtEl>
                                          <p:spTgt spid="14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145"/>
                                        </p:tgtEl>
                                        <p:attrNameLst>
                                          <p:attrName>style.visibility</p:attrName>
                                        </p:attrNameLst>
                                      </p:cBhvr>
                                      <p:to>
                                        <p:strVal val="visible"/>
                                      </p:to>
                                    </p:set>
                                    <p:anim calcmode="lin" valueType="num">
                                      <p:cBhvr>
                                        <p:cTn id="12" dur="500" fill="hold"/>
                                        <p:tgtEl>
                                          <p:spTgt spid="145"/>
                                        </p:tgtEl>
                                        <p:attrNameLst>
                                          <p:attrName>ppt_w</p:attrName>
                                        </p:attrNameLst>
                                      </p:cBhvr>
                                      <p:tavLst>
                                        <p:tav tm="0">
                                          <p:val>
                                            <p:fltVal val="0"/>
                                          </p:val>
                                        </p:tav>
                                        <p:tav tm="100000">
                                          <p:val>
                                            <p:strVal val="#ppt_w"/>
                                          </p:val>
                                        </p:tav>
                                      </p:tavLst>
                                    </p:anim>
                                    <p:anim calcmode="lin" valueType="num">
                                      <p:cBhvr>
                                        <p:cTn id="13" dur="5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151"/>
                                        </p:tgtEl>
                                        <p:attrNameLst>
                                          <p:attrName>style.visibility</p:attrName>
                                        </p:attrNameLst>
                                      </p:cBhvr>
                                      <p:to>
                                        <p:strVal val="visible"/>
                                      </p:to>
                                    </p:set>
                                    <p:anim calcmode="lin" valueType="num">
                                      <p:cBhvr>
                                        <p:cTn id="18" dur="500" fill="hold"/>
                                        <p:tgtEl>
                                          <p:spTgt spid="151"/>
                                        </p:tgtEl>
                                        <p:attrNameLst>
                                          <p:attrName>ppt_w</p:attrName>
                                        </p:attrNameLst>
                                      </p:cBhvr>
                                      <p:tavLst>
                                        <p:tav tm="0">
                                          <p:val>
                                            <p:fltVal val="0"/>
                                          </p:val>
                                        </p:tav>
                                        <p:tav tm="100000">
                                          <p:val>
                                            <p:strVal val="#ppt_w"/>
                                          </p:val>
                                        </p:tav>
                                      </p:tavLst>
                                    </p:anim>
                                    <p:anim calcmode="lin" valueType="num">
                                      <p:cBhvr>
                                        <p:cTn id="19" dur="500" fill="hold"/>
                                        <p:tgtEl>
                                          <p:spTgt spid="15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Class="entr" nodeType="afterEffect" presetSubtype="16" presetID="23" grpId="4" fill="hold">
                                  <p:stCondLst>
                                    <p:cond delay="0"/>
                                  </p:stCondLst>
                                  <p:iterate type="el" backwards="0">
                                    <p:tmAbs val="0"/>
                                  </p:iterate>
                                  <p:childTnLst>
                                    <p:set>
                                      <p:cBhvr>
                                        <p:cTn id="22" fill="hold"/>
                                        <p:tgtEl>
                                          <p:spTgt spid="148"/>
                                        </p:tgtEl>
                                        <p:attrNameLst>
                                          <p:attrName>style.visibility</p:attrName>
                                        </p:attrNameLst>
                                      </p:cBhvr>
                                      <p:to>
                                        <p:strVal val="visible"/>
                                      </p:to>
                                    </p:set>
                                    <p:anim calcmode="lin" valueType="num">
                                      <p:cBhvr>
                                        <p:cTn id="23" dur="500" fill="hold"/>
                                        <p:tgtEl>
                                          <p:spTgt spid="148"/>
                                        </p:tgtEl>
                                        <p:attrNameLst>
                                          <p:attrName>ppt_w</p:attrName>
                                        </p:attrNameLst>
                                      </p:cBhvr>
                                      <p:tavLst>
                                        <p:tav tm="0">
                                          <p:val>
                                            <p:fltVal val="0"/>
                                          </p:val>
                                        </p:tav>
                                        <p:tav tm="100000">
                                          <p:val>
                                            <p:strVal val="#ppt_w"/>
                                          </p:val>
                                        </p:tav>
                                      </p:tavLst>
                                    </p:anim>
                                    <p:anim calcmode="lin" valueType="num">
                                      <p:cBhvr>
                                        <p:cTn id="24" dur="500" fill="hold"/>
                                        <p:tgtEl>
                                          <p:spTgt spid="14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5" fill="hold">
                                  <p:stCondLst>
                                    <p:cond delay="0"/>
                                  </p:stCondLst>
                                  <p:iterate type="el" backwards="0">
                                    <p:tmAbs val="0"/>
                                  </p:iterate>
                                  <p:childTnLst>
                                    <p:set>
                                      <p:cBhvr>
                                        <p:cTn id="28" fill="hold"/>
                                        <p:tgtEl>
                                          <p:spTgt spid="160"/>
                                        </p:tgtEl>
                                        <p:attrNameLst>
                                          <p:attrName>style.visibility</p:attrName>
                                        </p:attrNameLst>
                                      </p:cBhvr>
                                      <p:to>
                                        <p:strVal val="visible"/>
                                      </p:to>
                                    </p:set>
                                    <p:anim calcmode="lin" valueType="num">
                                      <p:cBhvr>
                                        <p:cTn id="29" dur="500" fill="hold"/>
                                        <p:tgtEl>
                                          <p:spTgt spid="160"/>
                                        </p:tgtEl>
                                        <p:attrNameLst>
                                          <p:attrName>ppt_w</p:attrName>
                                        </p:attrNameLst>
                                      </p:cBhvr>
                                      <p:tavLst>
                                        <p:tav tm="0">
                                          <p:val>
                                            <p:fltVal val="0"/>
                                          </p:val>
                                        </p:tav>
                                        <p:tav tm="100000">
                                          <p:val>
                                            <p:strVal val="#ppt_w"/>
                                          </p:val>
                                        </p:tav>
                                      </p:tavLst>
                                    </p:anim>
                                    <p:anim calcmode="lin" valueType="num">
                                      <p:cBhvr>
                                        <p:cTn id="30" dur="50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6" presetID="23" grpId="6" fill="hold">
                                  <p:stCondLst>
                                    <p:cond delay="0"/>
                                  </p:stCondLst>
                                  <p:iterate type="el" backwards="0">
                                    <p:tmAbs val="0"/>
                                  </p:iterate>
                                  <p:childTnLst>
                                    <p:set>
                                      <p:cBhvr>
                                        <p:cTn id="34" fill="hold"/>
                                        <p:tgtEl>
                                          <p:spTgt spid="154"/>
                                        </p:tgtEl>
                                        <p:attrNameLst>
                                          <p:attrName>style.visibility</p:attrName>
                                        </p:attrNameLst>
                                      </p:cBhvr>
                                      <p:to>
                                        <p:strVal val="visible"/>
                                      </p:to>
                                    </p:set>
                                    <p:anim calcmode="lin" valueType="num">
                                      <p:cBhvr>
                                        <p:cTn id="35" dur="500" fill="hold"/>
                                        <p:tgtEl>
                                          <p:spTgt spid="154"/>
                                        </p:tgtEl>
                                        <p:attrNameLst>
                                          <p:attrName>ppt_w</p:attrName>
                                        </p:attrNameLst>
                                      </p:cBhvr>
                                      <p:tavLst>
                                        <p:tav tm="0">
                                          <p:val>
                                            <p:fltVal val="0"/>
                                          </p:val>
                                        </p:tav>
                                        <p:tav tm="100000">
                                          <p:val>
                                            <p:strVal val="#ppt_w"/>
                                          </p:val>
                                        </p:tav>
                                      </p:tavLst>
                                    </p:anim>
                                    <p:anim calcmode="lin" valueType="num">
                                      <p:cBhvr>
                                        <p:cTn id="36" dur="500" fill="hold"/>
                                        <p:tgtEl>
                                          <p:spTgt spid="15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16" presetID="23" grpId="7" fill="hold">
                                  <p:stCondLst>
                                    <p:cond delay="0"/>
                                  </p:stCondLst>
                                  <p:iterate type="el" backwards="0">
                                    <p:tmAbs val="0"/>
                                  </p:iterate>
                                  <p:childTnLst>
                                    <p:set>
                                      <p:cBhvr>
                                        <p:cTn id="40" fill="hold"/>
                                        <p:tgtEl>
                                          <p:spTgt spid="157"/>
                                        </p:tgtEl>
                                        <p:attrNameLst>
                                          <p:attrName>style.visibility</p:attrName>
                                        </p:attrNameLst>
                                      </p:cBhvr>
                                      <p:to>
                                        <p:strVal val="visible"/>
                                      </p:to>
                                    </p:set>
                                    <p:anim calcmode="lin" valueType="num">
                                      <p:cBhvr>
                                        <p:cTn id="41" dur="500" fill="hold"/>
                                        <p:tgtEl>
                                          <p:spTgt spid="157"/>
                                        </p:tgtEl>
                                        <p:attrNameLst>
                                          <p:attrName>ppt_w</p:attrName>
                                        </p:attrNameLst>
                                      </p:cBhvr>
                                      <p:tavLst>
                                        <p:tav tm="0">
                                          <p:val>
                                            <p:fltVal val="0"/>
                                          </p:val>
                                        </p:tav>
                                        <p:tav tm="100000">
                                          <p:val>
                                            <p:strVal val="#ppt_w"/>
                                          </p:val>
                                        </p:tav>
                                      </p:tavLst>
                                    </p:anim>
                                    <p:anim calcmode="lin" valueType="num">
                                      <p:cBhvr>
                                        <p:cTn id="42" dur="500" fill="hold"/>
                                        <p:tgtEl>
                                          <p:spTgt spid="1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4"/>
      <p:bldP build="whole" bldLvl="1" animBg="1" rev="0" advAuto="0" spid="160" grpId="5"/>
      <p:bldP build="whole" bldLvl="1" animBg="1" rev="0" advAuto="0" spid="154" grpId="6"/>
      <p:bldP build="whole" bldLvl="1" animBg="1" rev="0" advAuto="0" spid="157" grpId="7"/>
      <p:bldP build="whole" bldLvl="1" animBg="1" rev="0" advAuto="0" spid="145" grpId="2"/>
      <p:bldP build="whole" bldLvl="1" animBg="1" rev="0" advAuto="0" spid="142" grpId="1"/>
      <p:bldP build="whole" bldLvl="1" animBg="1" rev="0" advAuto="0" spid="151" grpId="3"/>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