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6" r:id="rId3"/>
    <p:sldId id="270" r:id="rId4"/>
    <p:sldId id="271" r:id="rId5"/>
    <p:sldId id="277" r:id="rId6"/>
    <p:sldId id="281" r:id="rId7"/>
    <p:sldId id="273" r:id="rId8"/>
    <p:sldId id="279" r:id="rId9"/>
    <p:sldId id="262" r:id="rId10"/>
    <p:sldId id="280"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158F9-0EC5-41CC-86D1-56D1C0000C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1C4797-0134-4B6B-8159-A2C459CBDF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B1AA6DC-5EE0-4510-83BC-37FEA8552A37}"/>
              </a:ext>
            </a:extLst>
          </p:cNvPr>
          <p:cNvSpPr>
            <a:spLocks noGrp="1"/>
          </p:cNvSpPr>
          <p:nvPr>
            <p:ph type="dt" sz="half" idx="10"/>
          </p:nvPr>
        </p:nvSpPr>
        <p:spPr/>
        <p:txBody>
          <a:bodyPr/>
          <a:lstStyle/>
          <a:p>
            <a:fld id="{7DAACC9D-1B88-444F-9489-63900712260F}" type="datetimeFigureOut">
              <a:rPr lang="en-IN" smtClean="0"/>
              <a:t>26-06-2021</a:t>
            </a:fld>
            <a:endParaRPr lang="en-IN"/>
          </a:p>
        </p:txBody>
      </p:sp>
      <p:sp>
        <p:nvSpPr>
          <p:cNvPr id="5" name="Footer Placeholder 4">
            <a:extLst>
              <a:ext uri="{FF2B5EF4-FFF2-40B4-BE49-F238E27FC236}">
                <a16:creationId xmlns:a16="http://schemas.microsoft.com/office/drawing/2014/main" id="{4FCFD4C3-6FF9-4686-9808-F3F6351CAF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836C50-B2EA-4928-8BB0-D08BBB453D7B}"/>
              </a:ext>
            </a:extLst>
          </p:cNvPr>
          <p:cNvSpPr>
            <a:spLocks noGrp="1"/>
          </p:cNvSpPr>
          <p:nvPr>
            <p:ph type="sldNum" sz="quarter" idx="12"/>
          </p:nvPr>
        </p:nvSpPr>
        <p:spPr/>
        <p:txBody>
          <a:bodyPr/>
          <a:lstStyle/>
          <a:p>
            <a:fld id="{E54FEE69-7D62-4EFC-958E-9510E812CC50}" type="slidenum">
              <a:rPr lang="en-IN" smtClean="0"/>
              <a:t>‹#›</a:t>
            </a:fld>
            <a:endParaRPr lang="en-IN"/>
          </a:p>
        </p:txBody>
      </p:sp>
    </p:spTree>
    <p:extLst>
      <p:ext uri="{BB962C8B-B14F-4D97-AF65-F5344CB8AC3E}">
        <p14:creationId xmlns:p14="http://schemas.microsoft.com/office/powerpoint/2010/main" val="1808231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74251-183E-4974-AA74-84C8D651F6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2D21A2-9E4B-46A5-BC16-DE948B9E62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2DBFD8-D652-44BE-A53D-E6105FBBB965}"/>
              </a:ext>
            </a:extLst>
          </p:cNvPr>
          <p:cNvSpPr>
            <a:spLocks noGrp="1"/>
          </p:cNvSpPr>
          <p:nvPr>
            <p:ph type="dt" sz="half" idx="10"/>
          </p:nvPr>
        </p:nvSpPr>
        <p:spPr/>
        <p:txBody>
          <a:bodyPr/>
          <a:lstStyle/>
          <a:p>
            <a:fld id="{7DAACC9D-1B88-444F-9489-63900712260F}" type="datetimeFigureOut">
              <a:rPr lang="en-IN" smtClean="0"/>
              <a:t>26-06-2021</a:t>
            </a:fld>
            <a:endParaRPr lang="en-IN"/>
          </a:p>
        </p:txBody>
      </p:sp>
      <p:sp>
        <p:nvSpPr>
          <p:cNvPr id="5" name="Footer Placeholder 4">
            <a:extLst>
              <a:ext uri="{FF2B5EF4-FFF2-40B4-BE49-F238E27FC236}">
                <a16:creationId xmlns:a16="http://schemas.microsoft.com/office/drawing/2014/main" id="{EA74FAF9-27AB-4852-8D27-366323EC6B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03BC66-B04B-4FB2-AEC1-F89987F8765D}"/>
              </a:ext>
            </a:extLst>
          </p:cNvPr>
          <p:cNvSpPr>
            <a:spLocks noGrp="1"/>
          </p:cNvSpPr>
          <p:nvPr>
            <p:ph type="sldNum" sz="quarter" idx="12"/>
          </p:nvPr>
        </p:nvSpPr>
        <p:spPr/>
        <p:txBody>
          <a:bodyPr/>
          <a:lstStyle/>
          <a:p>
            <a:fld id="{E54FEE69-7D62-4EFC-958E-9510E812CC50}" type="slidenum">
              <a:rPr lang="en-IN" smtClean="0"/>
              <a:t>‹#›</a:t>
            </a:fld>
            <a:endParaRPr lang="en-IN"/>
          </a:p>
        </p:txBody>
      </p:sp>
    </p:spTree>
    <p:extLst>
      <p:ext uri="{BB962C8B-B14F-4D97-AF65-F5344CB8AC3E}">
        <p14:creationId xmlns:p14="http://schemas.microsoft.com/office/powerpoint/2010/main" val="1842783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647D14-2C21-4691-976C-66BE6B3947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5E4F29-A7A9-42E6-8173-9FA055F4B7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D14B9A-53E7-496F-B5AD-20AE57ABF723}"/>
              </a:ext>
            </a:extLst>
          </p:cNvPr>
          <p:cNvSpPr>
            <a:spLocks noGrp="1"/>
          </p:cNvSpPr>
          <p:nvPr>
            <p:ph type="dt" sz="half" idx="10"/>
          </p:nvPr>
        </p:nvSpPr>
        <p:spPr/>
        <p:txBody>
          <a:bodyPr/>
          <a:lstStyle/>
          <a:p>
            <a:fld id="{7DAACC9D-1B88-444F-9489-63900712260F}" type="datetimeFigureOut">
              <a:rPr lang="en-IN" smtClean="0"/>
              <a:t>26-06-2021</a:t>
            </a:fld>
            <a:endParaRPr lang="en-IN"/>
          </a:p>
        </p:txBody>
      </p:sp>
      <p:sp>
        <p:nvSpPr>
          <p:cNvPr id="5" name="Footer Placeholder 4">
            <a:extLst>
              <a:ext uri="{FF2B5EF4-FFF2-40B4-BE49-F238E27FC236}">
                <a16:creationId xmlns:a16="http://schemas.microsoft.com/office/drawing/2014/main" id="{B4B81B29-E80D-4FB4-89B4-45E5217B61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B56D6C-E927-4E9E-9855-8AC259FA7B78}"/>
              </a:ext>
            </a:extLst>
          </p:cNvPr>
          <p:cNvSpPr>
            <a:spLocks noGrp="1"/>
          </p:cNvSpPr>
          <p:nvPr>
            <p:ph type="sldNum" sz="quarter" idx="12"/>
          </p:nvPr>
        </p:nvSpPr>
        <p:spPr/>
        <p:txBody>
          <a:bodyPr/>
          <a:lstStyle/>
          <a:p>
            <a:fld id="{E54FEE69-7D62-4EFC-958E-9510E812CC50}" type="slidenum">
              <a:rPr lang="en-IN" smtClean="0"/>
              <a:t>‹#›</a:t>
            </a:fld>
            <a:endParaRPr lang="en-IN"/>
          </a:p>
        </p:txBody>
      </p:sp>
    </p:spTree>
    <p:extLst>
      <p:ext uri="{BB962C8B-B14F-4D97-AF65-F5344CB8AC3E}">
        <p14:creationId xmlns:p14="http://schemas.microsoft.com/office/powerpoint/2010/main" val="456113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pPr/>
              <a:t>6/26/2021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73474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pPr/>
              <a:t>6/26/2021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9382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pPr/>
              <a:t>6/26/2021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42695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pPr/>
              <a:t>6/26/2021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30669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pPr/>
              <a:t>6/26/2021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336972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pPr/>
              <a:t>6/26/2021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9999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pPr/>
              <a:t>6/26/2021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7844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pPr/>
              <a:t>6/26/2021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28762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8531-66F3-4963-8519-B817BC1A5F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94455B-03FE-43DD-BCC1-38B19E52BA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9B6476-2CCC-44E6-9727-216E157E942D}"/>
              </a:ext>
            </a:extLst>
          </p:cNvPr>
          <p:cNvSpPr>
            <a:spLocks noGrp="1"/>
          </p:cNvSpPr>
          <p:nvPr>
            <p:ph type="dt" sz="half" idx="10"/>
          </p:nvPr>
        </p:nvSpPr>
        <p:spPr/>
        <p:txBody>
          <a:bodyPr/>
          <a:lstStyle/>
          <a:p>
            <a:fld id="{7DAACC9D-1B88-444F-9489-63900712260F}" type="datetimeFigureOut">
              <a:rPr lang="en-IN" smtClean="0"/>
              <a:t>26-06-2021</a:t>
            </a:fld>
            <a:endParaRPr lang="en-IN"/>
          </a:p>
        </p:txBody>
      </p:sp>
      <p:sp>
        <p:nvSpPr>
          <p:cNvPr id="5" name="Footer Placeholder 4">
            <a:extLst>
              <a:ext uri="{FF2B5EF4-FFF2-40B4-BE49-F238E27FC236}">
                <a16:creationId xmlns:a16="http://schemas.microsoft.com/office/drawing/2014/main" id="{1179A5D0-127B-4783-BFA2-39C02BBFE1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464436-8B92-4EDC-A810-476D74471BA5}"/>
              </a:ext>
            </a:extLst>
          </p:cNvPr>
          <p:cNvSpPr>
            <a:spLocks noGrp="1"/>
          </p:cNvSpPr>
          <p:nvPr>
            <p:ph type="sldNum" sz="quarter" idx="12"/>
          </p:nvPr>
        </p:nvSpPr>
        <p:spPr/>
        <p:txBody>
          <a:bodyPr/>
          <a:lstStyle/>
          <a:p>
            <a:fld id="{E54FEE69-7D62-4EFC-958E-9510E812CC50}" type="slidenum">
              <a:rPr lang="en-IN" smtClean="0"/>
              <a:t>‹#›</a:t>
            </a:fld>
            <a:endParaRPr lang="en-IN"/>
          </a:p>
        </p:txBody>
      </p:sp>
    </p:spTree>
    <p:extLst>
      <p:ext uri="{BB962C8B-B14F-4D97-AF65-F5344CB8AC3E}">
        <p14:creationId xmlns:p14="http://schemas.microsoft.com/office/powerpoint/2010/main" val="23658157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pPr/>
              <a:t>6/26/2021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96522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B54C6-13B8-4DEE-928C-479FF0C523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EA1CE16-931A-45F0-BE5F-218E40C973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E9DAE6-4569-4BE5-AD97-515F513DE987}"/>
              </a:ext>
            </a:extLst>
          </p:cNvPr>
          <p:cNvSpPr>
            <a:spLocks noGrp="1"/>
          </p:cNvSpPr>
          <p:nvPr>
            <p:ph type="dt" sz="half" idx="10"/>
          </p:nvPr>
        </p:nvSpPr>
        <p:spPr/>
        <p:txBody>
          <a:bodyPr/>
          <a:lstStyle/>
          <a:p>
            <a:fld id="{7DAACC9D-1B88-444F-9489-63900712260F}" type="datetimeFigureOut">
              <a:rPr lang="en-IN" smtClean="0"/>
              <a:t>26-06-2021</a:t>
            </a:fld>
            <a:endParaRPr lang="en-IN"/>
          </a:p>
        </p:txBody>
      </p:sp>
      <p:sp>
        <p:nvSpPr>
          <p:cNvPr id="5" name="Footer Placeholder 4">
            <a:extLst>
              <a:ext uri="{FF2B5EF4-FFF2-40B4-BE49-F238E27FC236}">
                <a16:creationId xmlns:a16="http://schemas.microsoft.com/office/drawing/2014/main" id="{8971995A-E190-4C20-973F-65C563B310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B8BB8E-6987-4EED-A185-5B403DB12813}"/>
              </a:ext>
            </a:extLst>
          </p:cNvPr>
          <p:cNvSpPr>
            <a:spLocks noGrp="1"/>
          </p:cNvSpPr>
          <p:nvPr>
            <p:ph type="sldNum" sz="quarter" idx="12"/>
          </p:nvPr>
        </p:nvSpPr>
        <p:spPr/>
        <p:txBody>
          <a:bodyPr/>
          <a:lstStyle/>
          <a:p>
            <a:fld id="{E54FEE69-7D62-4EFC-958E-9510E812CC50}" type="slidenum">
              <a:rPr lang="en-IN" smtClean="0"/>
              <a:t>‹#›</a:t>
            </a:fld>
            <a:endParaRPr lang="en-IN"/>
          </a:p>
        </p:txBody>
      </p:sp>
    </p:spTree>
    <p:extLst>
      <p:ext uri="{BB962C8B-B14F-4D97-AF65-F5344CB8AC3E}">
        <p14:creationId xmlns:p14="http://schemas.microsoft.com/office/powerpoint/2010/main" val="2850681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74EF-03F2-43CC-8435-10E5F4FF7A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ED1557-4D86-4AD4-9114-5A65D45BFA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3DD825-AA91-44E5-8DBD-302D8459CF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1A40EC-0665-4A1E-B84C-911BFAC42E08}"/>
              </a:ext>
            </a:extLst>
          </p:cNvPr>
          <p:cNvSpPr>
            <a:spLocks noGrp="1"/>
          </p:cNvSpPr>
          <p:nvPr>
            <p:ph type="dt" sz="half" idx="10"/>
          </p:nvPr>
        </p:nvSpPr>
        <p:spPr/>
        <p:txBody>
          <a:bodyPr/>
          <a:lstStyle/>
          <a:p>
            <a:fld id="{7DAACC9D-1B88-444F-9489-63900712260F}" type="datetimeFigureOut">
              <a:rPr lang="en-IN" smtClean="0"/>
              <a:t>26-06-2021</a:t>
            </a:fld>
            <a:endParaRPr lang="en-IN"/>
          </a:p>
        </p:txBody>
      </p:sp>
      <p:sp>
        <p:nvSpPr>
          <p:cNvPr id="6" name="Footer Placeholder 5">
            <a:extLst>
              <a:ext uri="{FF2B5EF4-FFF2-40B4-BE49-F238E27FC236}">
                <a16:creationId xmlns:a16="http://schemas.microsoft.com/office/drawing/2014/main" id="{5FC7A3B5-5C8F-4434-9C11-602E91A197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A70D11-478D-4759-A0C4-979CCDA1CCFF}"/>
              </a:ext>
            </a:extLst>
          </p:cNvPr>
          <p:cNvSpPr>
            <a:spLocks noGrp="1"/>
          </p:cNvSpPr>
          <p:nvPr>
            <p:ph type="sldNum" sz="quarter" idx="12"/>
          </p:nvPr>
        </p:nvSpPr>
        <p:spPr/>
        <p:txBody>
          <a:bodyPr/>
          <a:lstStyle/>
          <a:p>
            <a:fld id="{E54FEE69-7D62-4EFC-958E-9510E812CC50}" type="slidenum">
              <a:rPr lang="en-IN" smtClean="0"/>
              <a:t>‹#›</a:t>
            </a:fld>
            <a:endParaRPr lang="en-IN"/>
          </a:p>
        </p:txBody>
      </p:sp>
    </p:spTree>
    <p:extLst>
      <p:ext uri="{BB962C8B-B14F-4D97-AF65-F5344CB8AC3E}">
        <p14:creationId xmlns:p14="http://schemas.microsoft.com/office/powerpoint/2010/main" val="2007996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98C99-F16B-44F7-A945-C3DFF7FA467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884757-BA5C-44A7-BF03-9713C5E55D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A36DE1-D7CC-4A9A-BFDD-79051ED2F1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62A180B-DFD5-4F1F-9BA9-DA72426379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37DD3E-5140-4E3E-B910-2FCDDE2F07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F78C467-83CE-42A3-B4DF-ED91C979BA71}"/>
              </a:ext>
            </a:extLst>
          </p:cNvPr>
          <p:cNvSpPr>
            <a:spLocks noGrp="1"/>
          </p:cNvSpPr>
          <p:nvPr>
            <p:ph type="dt" sz="half" idx="10"/>
          </p:nvPr>
        </p:nvSpPr>
        <p:spPr/>
        <p:txBody>
          <a:bodyPr/>
          <a:lstStyle/>
          <a:p>
            <a:fld id="{7DAACC9D-1B88-444F-9489-63900712260F}" type="datetimeFigureOut">
              <a:rPr lang="en-IN" smtClean="0"/>
              <a:t>26-06-2021</a:t>
            </a:fld>
            <a:endParaRPr lang="en-IN"/>
          </a:p>
        </p:txBody>
      </p:sp>
      <p:sp>
        <p:nvSpPr>
          <p:cNvPr id="8" name="Footer Placeholder 7">
            <a:extLst>
              <a:ext uri="{FF2B5EF4-FFF2-40B4-BE49-F238E27FC236}">
                <a16:creationId xmlns:a16="http://schemas.microsoft.com/office/drawing/2014/main" id="{7B912D1B-A5EF-40BD-94F7-FE3DA045E55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87E31F-DEF7-4EB8-8A4E-9C992C6AFEE4}"/>
              </a:ext>
            </a:extLst>
          </p:cNvPr>
          <p:cNvSpPr>
            <a:spLocks noGrp="1"/>
          </p:cNvSpPr>
          <p:nvPr>
            <p:ph type="sldNum" sz="quarter" idx="12"/>
          </p:nvPr>
        </p:nvSpPr>
        <p:spPr/>
        <p:txBody>
          <a:bodyPr/>
          <a:lstStyle/>
          <a:p>
            <a:fld id="{E54FEE69-7D62-4EFC-958E-9510E812CC50}" type="slidenum">
              <a:rPr lang="en-IN" smtClean="0"/>
              <a:t>‹#›</a:t>
            </a:fld>
            <a:endParaRPr lang="en-IN"/>
          </a:p>
        </p:txBody>
      </p:sp>
    </p:spTree>
    <p:extLst>
      <p:ext uri="{BB962C8B-B14F-4D97-AF65-F5344CB8AC3E}">
        <p14:creationId xmlns:p14="http://schemas.microsoft.com/office/powerpoint/2010/main" val="3031139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D785E-B8D5-4059-BCF2-B3B87CE46B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E3387C5-7DD3-42FB-970A-5177B928F553}"/>
              </a:ext>
            </a:extLst>
          </p:cNvPr>
          <p:cNvSpPr>
            <a:spLocks noGrp="1"/>
          </p:cNvSpPr>
          <p:nvPr>
            <p:ph type="dt" sz="half" idx="10"/>
          </p:nvPr>
        </p:nvSpPr>
        <p:spPr/>
        <p:txBody>
          <a:bodyPr/>
          <a:lstStyle/>
          <a:p>
            <a:fld id="{7DAACC9D-1B88-444F-9489-63900712260F}" type="datetimeFigureOut">
              <a:rPr lang="en-IN" smtClean="0"/>
              <a:t>26-06-2021</a:t>
            </a:fld>
            <a:endParaRPr lang="en-IN"/>
          </a:p>
        </p:txBody>
      </p:sp>
      <p:sp>
        <p:nvSpPr>
          <p:cNvPr id="4" name="Footer Placeholder 3">
            <a:extLst>
              <a:ext uri="{FF2B5EF4-FFF2-40B4-BE49-F238E27FC236}">
                <a16:creationId xmlns:a16="http://schemas.microsoft.com/office/drawing/2014/main" id="{EB15DFD3-972F-41AA-BAB2-1E53214169D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E8E18B9-8C45-456F-ADAE-68A3D016B3A6}"/>
              </a:ext>
            </a:extLst>
          </p:cNvPr>
          <p:cNvSpPr>
            <a:spLocks noGrp="1"/>
          </p:cNvSpPr>
          <p:nvPr>
            <p:ph type="sldNum" sz="quarter" idx="12"/>
          </p:nvPr>
        </p:nvSpPr>
        <p:spPr/>
        <p:txBody>
          <a:bodyPr/>
          <a:lstStyle/>
          <a:p>
            <a:fld id="{E54FEE69-7D62-4EFC-958E-9510E812CC50}" type="slidenum">
              <a:rPr lang="en-IN" smtClean="0"/>
              <a:t>‹#›</a:t>
            </a:fld>
            <a:endParaRPr lang="en-IN"/>
          </a:p>
        </p:txBody>
      </p:sp>
    </p:spTree>
    <p:extLst>
      <p:ext uri="{BB962C8B-B14F-4D97-AF65-F5344CB8AC3E}">
        <p14:creationId xmlns:p14="http://schemas.microsoft.com/office/powerpoint/2010/main" val="1284709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FC856F-2271-480D-A8D5-70307506525D}"/>
              </a:ext>
            </a:extLst>
          </p:cNvPr>
          <p:cNvSpPr>
            <a:spLocks noGrp="1"/>
          </p:cNvSpPr>
          <p:nvPr>
            <p:ph type="dt" sz="half" idx="10"/>
          </p:nvPr>
        </p:nvSpPr>
        <p:spPr/>
        <p:txBody>
          <a:bodyPr/>
          <a:lstStyle/>
          <a:p>
            <a:fld id="{7DAACC9D-1B88-444F-9489-63900712260F}" type="datetimeFigureOut">
              <a:rPr lang="en-IN" smtClean="0"/>
              <a:t>26-06-2021</a:t>
            </a:fld>
            <a:endParaRPr lang="en-IN"/>
          </a:p>
        </p:txBody>
      </p:sp>
      <p:sp>
        <p:nvSpPr>
          <p:cNvPr id="3" name="Footer Placeholder 2">
            <a:extLst>
              <a:ext uri="{FF2B5EF4-FFF2-40B4-BE49-F238E27FC236}">
                <a16:creationId xmlns:a16="http://schemas.microsoft.com/office/drawing/2014/main" id="{4453F240-F73E-4CB6-8A8E-610EB837564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8A5E18E-B0D0-4F0E-B2CF-0E304BE6FF8C}"/>
              </a:ext>
            </a:extLst>
          </p:cNvPr>
          <p:cNvSpPr>
            <a:spLocks noGrp="1"/>
          </p:cNvSpPr>
          <p:nvPr>
            <p:ph type="sldNum" sz="quarter" idx="12"/>
          </p:nvPr>
        </p:nvSpPr>
        <p:spPr/>
        <p:txBody>
          <a:bodyPr/>
          <a:lstStyle/>
          <a:p>
            <a:fld id="{E54FEE69-7D62-4EFC-958E-9510E812CC50}" type="slidenum">
              <a:rPr lang="en-IN" smtClean="0"/>
              <a:t>‹#›</a:t>
            </a:fld>
            <a:endParaRPr lang="en-IN"/>
          </a:p>
        </p:txBody>
      </p:sp>
    </p:spTree>
    <p:extLst>
      <p:ext uri="{BB962C8B-B14F-4D97-AF65-F5344CB8AC3E}">
        <p14:creationId xmlns:p14="http://schemas.microsoft.com/office/powerpoint/2010/main" val="3875466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AB202-FA84-4EC4-B092-59E93C34C2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0391EA-8EE8-43EE-BC2A-2AF10DF41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FC8304C-0D02-49D9-BEEE-785ED525B1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78C559-5623-48B1-B0A3-46B877DD02BB}"/>
              </a:ext>
            </a:extLst>
          </p:cNvPr>
          <p:cNvSpPr>
            <a:spLocks noGrp="1"/>
          </p:cNvSpPr>
          <p:nvPr>
            <p:ph type="dt" sz="half" idx="10"/>
          </p:nvPr>
        </p:nvSpPr>
        <p:spPr/>
        <p:txBody>
          <a:bodyPr/>
          <a:lstStyle/>
          <a:p>
            <a:fld id="{7DAACC9D-1B88-444F-9489-63900712260F}" type="datetimeFigureOut">
              <a:rPr lang="en-IN" smtClean="0"/>
              <a:t>26-06-2021</a:t>
            </a:fld>
            <a:endParaRPr lang="en-IN"/>
          </a:p>
        </p:txBody>
      </p:sp>
      <p:sp>
        <p:nvSpPr>
          <p:cNvPr id="6" name="Footer Placeholder 5">
            <a:extLst>
              <a:ext uri="{FF2B5EF4-FFF2-40B4-BE49-F238E27FC236}">
                <a16:creationId xmlns:a16="http://schemas.microsoft.com/office/drawing/2014/main" id="{951EE156-3931-4FD4-A885-45FBA6FC4C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CB8F90-35D3-4B37-872C-F043D0B1C30D}"/>
              </a:ext>
            </a:extLst>
          </p:cNvPr>
          <p:cNvSpPr>
            <a:spLocks noGrp="1"/>
          </p:cNvSpPr>
          <p:nvPr>
            <p:ph type="sldNum" sz="quarter" idx="12"/>
          </p:nvPr>
        </p:nvSpPr>
        <p:spPr/>
        <p:txBody>
          <a:bodyPr/>
          <a:lstStyle/>
          <a:p>
            <a:fld id="{E54FEE69-7D62-4EFC-958E-9510E812CC50}" type="slidenum">
              <a:rPr lang="en-IN" smtClean="0"/>
              <a:t>‹#›</a:t>
            </a:fld>
            <a:endParaRPr lang="en-IN"/>
          </a:p>
        </p:txBody>
      </p:sp>
    </p:spTree>
    <p:extLst>
      <p:ext uri="{BB962C8B-B14F-4D97-AF65-F5344CB8AC3E}">
        <p14:creationId xmlns:p14="http://schemas.microsoft.com/office/powerpoint/2010/main" val="3741762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AE573-4729-4BD3-9819-1515E2AC0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B3828D4-AB11-41A5-8A4E-2EE156ADAF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C787174-2537-4B3E-8525-A37477C260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499B71-CAE9-41BE-9001-FF6ACE01D290}"/>
              </a:ext>
            </a:extLst>
          </p:cNvPr>
          <p:cNvSpPr>
            <a:spLocks noGrp="1"/>
          </p:cNvSpPr>
          <p:nvPr>
            <p:ph type="dt" sz="half" idx="10"/>
          </p:nvPr>
        </p:nvSpPr>
        <p:spPr/>
        <p:txBody>
          <a:bodyPr/>
          <a:lstStyle/>
          <a:p>
            <a:fld id="{7DAACC9D-1B88-444F-9489-63900712260F}" type="datetimeFigureOut">
              <a:rPr lang="en-IN" smtClean="0"/>
              <a:t>26-06-2021</a:t>
            </a:fld>
            <a:endParaRPr lang="en-IN"/>
          </a:p>
        </p:txBody>
      </p:sp>
      <p:sp>
        <p:nvSpPr>
          <p:cNvPr id="6" name="Footer Placeholder 5">
            <a:extLst>
              <a:ext uri="{FF2B5EF4-FFF2-40B4-BE49-F238E27FC236}">
                <a16:creationId xmlns:a16="http://schemas.microsoft.com/office/drawing/2014/main" id="{6A4FD494-F606-490B-8596-59619A0C99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10B572-EA02-4CB1-8ED3-1DBE4C934104}"/>
              </a:ext>
            </a:extLst>
          </p:cNvPr>
          <p:cNvSpPr>
            <a:spLocks noGrp="1"/>
          </p:cNvSpPr>
          <p:nvPr>
            <p:ph type="sldNum" sz="quarter" idx="12"/>
          </p:nvPr>
        </p:nvSpPr>
        <p:spPr/>
        <p:txBody>
          <a:bodyPr/>
          <a:lstStyle/>
          <a:p>
            <a:fld id="{E54FEE69-7D62-4EFC-958E-9510E812CC50}" type="slidenum">
              <a:rPr lang="en-IN" smtClean="0"/>
              <a:t>‹#›</a:t>
            </a:fld>
            <a:endParaRPr lang="en-IN"/>
          </a:p>
        </p:txBody>
      </p:sp>
    </p:spTree>
    <p:extLst>
      <p:ext uri="{BB962C8B-B14F-4D97-AF65-F5344CB8AC3E}">
        <p14:creationId xmlns:p14="http://schemas.microsoft.com/office/powerpoint/2010/main" val="4229782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F8A88F-EE0A-4A86-8AD2-2FE833DDD9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3B3339-DAEE-4232-B34B-611072AF66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662B71-08FC-44C8-A03F-B405978C8E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AACC9D-1B88-444F-9489-63900712260F}" type="datetimeFigureOut">
              <a:rPr lang="en-IN" smtClean="0"/>
              <a:t>26-06-2021</a:t>
            </a:fld>
            <a:endParaRPr lang="en-IN"/>
          </a:p>
        </p:txBody>
      </p:sp>
      <p:sp>
        <p:nvSpPr>
          <p:cNvPr id="5" name="Footer Placeholder 4">
            <a:extLst>
              <a:ext uri="{FF2B5EF4-FFF2-40B4-BE49-F238E27FC236}">
                <a16:creationId xmlns:a16="http://schemas.microsoft.com/office/drawing/2014/main" id="{0BFAFCED-BB39-4986-95C0-791DC45E40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8194A6E-8923-4DC7-8D58-54043BC0A7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4FEE69-7D62-4EFC-958E-9510E812CC50}" type="slidenum">
              <a:rPr lang="en-IN" smtClean="0"/>
              <a:t>‹#›</a:t>
            </a:fld>
            <a:endParaRPr lang="en-IN"/>
          </a:p>
        </p:txBody>
      </p:sp>
    </p:spTree>
    <p:extLst>
      <p:ext uri="{BB962C8B-B14F-4D97-AF65-F5344CB8AC3E}">
        <p14:creationId xmlns:p14="http://schemas.microsoft.com/office/powerpoint/2010/main" val="2119118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pPr/>
              <a:t>6/26/2021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1507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0"/>
            <a:ext cx="4829101" cy="1956751"/>
          </a:xfrm>
        </p:spPr>
        <p:txBody>
          <a:bodyPr>
            <a:normAutofit/>
          </a:bodyPr>
          <a:lstStyle/>
          <a:p>
            <a:r>
              <a:rPr lang="en-US" dirty="0" err="1"/>
              <a:t>Amritha</a:t>
            </a:r>
            <a:r>
              <a:rPr lang="en-US" dirty="0"/>
              <a:t> </a:t>
            </a:r>
            <a:r>
              <a:rPr lang="en-US" dirty="0" err="1"/>
              <a:t>Sathiadevan</a:t>
            </a:r>
            <a:endParaRPr lang="en-US" dirty="0"/>
          </a:p>
          <a:p>
            <a:r>
              <a:rPr lang="en-US" dirty="0" err="1"/>
              <a:t>Nagullas</a:t>
            </a:r>
            <a:r>
              <a:rPr lang="en-US" dirty="0"/>
              <a:t> K S</a:t>
            </a:r>
          </a:p>
          <a:p>
            <a:r>
              <a:rPr lang="en-US" dirty="0"/>
              <a:t>Roopak Mayya</a:t>
            </a:r>
          </a:p>
          <a:p>
            <a:r>
              <a:rPr lang="en-US" dirty="0" err="1"/>
              <a:t>Thejas</a:t>
            </a:r>
            <a:r>
              <a:rPr lang="en-US" dirty="0"/>
              <a:t> C S</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0"/>
            <a:ext cx="6096000" cy="6857990"/>
          </a:xfrm>
          <a:prstGeom prst="rect">
            <a:avLst/>
          </a:prstGeom>
        </p:spPr>
      </p:pic>
      <p:sp>
        <p:nvSpPr>
          <p:cNvPr id="5" name="Title 4">
            <a:extLst>
              <a:ext uri="{FF2B5EF4-FFF2-40B4-BE49-F238E27FC236}">
                <a16:creationId xmlns:a16="http://schemas.microsoft.com/office/drawing/2014/main" id="{18137E0C-4AFC-426F-B679-BC0E675A771E}"/>
              </a:ext>
            </a:extLst>
          </p:cNvPr>
          <p:cNvSpPr>
            <a:spLocks noGrp="1"/>
          </p:cNvSpPr>
          <p:nvPr>
            <p:ph type="ctrTitle"/>
          </p:nvPr>
        </p:nvSpPr>
        <p:spPr>
          <a:xfrm>
            <a:off x="6933576" y="1375581"/>
            <a:ext cx="4625524" cy="2387600"/>
          </a:xfrm>
        </p:spPr>
        <p:txBody>
          <a:bodyPr>
            <a:normAutofit fontScale="90000"/>
          </a:bodyPr>
          <a:lstStyle/>
          <a:p>
            <a:r>
              <a:rPr lang="en-US" dirty="0"/>
              <a:t>Primary Key, Foreign Key and Cascading</a:t>
            </a:r>
            <a:endParaRPr lang="en-IN" dirty="0"/>
          </a:p>
        </p:txBody>
      </p: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2915A-BF8F-4360-A38E-6E0825E595BD}"/>
              </a:ext>
            </a:extLst>
          </p:cNvPr>
          <p:cNvSpPr>
            <a:spLocks noGrp="1"/>
          </p:cNvSpPr>
          <p:nvPr>
            <p:ph type="title"/>
          </p:nvPr>
        </p:nvSpPr>
        <p:spPr>
          <a:xfrm>
            <a:off x="838200" y="2837737"/>
            <a:ext cx="10515600" cy="1325563"/>
          </a:xfrm>
        </p:spPr>
        <p:txBody>
          <a:bodyPr/>
          <a:lstStyle/>
          <a:p>
            <a:r>
              <a:rPr lang="en-US" dirty="0"/>
              <a:t>Thank You!</a:t>
            </a:r>
            <a:endParaRPr lang="en-IN" dirty="0"/>
          </a:p>
        </p:txBody>
      </p:sp>
    </p:spTree>
    <p:extLst>
      <p:ext uri="{BB962C8B-B14F-4D97-AF65-F5344CB8AC3E}">
        <p14:creationId xmlns:p14="http://schemas.microsoft.com/office/powerpoint/2010/main" val="3339436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B0EBA044-F22B-44DE-9DE3-7F208949B9D6}"/>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US"/>
              <a:t>What are Keys?</a:t>
            </a:r>
            <a:endParaRPr lang="en-IN" dirty="0"/>
          </a:p>
        </p:txBody>
      </p:sp>
      <p:sp>
        <p:nvSpPr>
          <p:cNvPr id="24" name="Content Placeholder 2">
            <a:extLst>
              <a:ext uri="{FF2B5EF4-FFF2-40B4-BE49-F238E27FC236}">
                <a16:creationId xmlns:a16="http://schemas.microsoft.com/office/drawing/2014/main" id="{DFB50230-CAD8-4D30-87A1-7163F33EB99C}"/>
              </a:ext>
            </a:extLst>
          </p:cNvPr>
          <p:cNvSpPr txBox="1">
            <a:spLocks/>
          </p:cNvSpPr>
          <p:nvPr/>
        </p:nvSpPr>
        <p:spPr>
          <a:xfrm>
            <a:off x="838200" y="1651061"/>
            <a:ext cx="10515600" cy="3555878"/>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2400" b="1" dirty="0">
                <a:solidFill>
                  <a:schemeClr val="tx1"/>
                </a:solidFill>
              </a:rPr>
              <a:t> Keys are identifiers, be it a field or column.</a:t>
            </a:r>
          </a:p>
          <a:p>
            <a:pPr>
              <a:buFont typeface="Arial" panose="020B0604020202020204" pitchFamily="34" charset="0"/>
              <a:buChar char="•"/>
            </a:pPr>
            <a:r>
              <a:rPr lang="en-US" sz="2400" b="1" dirty="0">
                <a:solidFill>
                  <a:schemeClr val="tx1"/>
                </a:solidFill>
              </a:rPr>
              <a:t> It helps us access a particular record in the table</a:t>
            </a:r>
          </a:p>
          <a:p>
            <a:pPr>
              <a:buFont typeface="Arial" panose="020B0604020202020204" pitchFamily="34" charset="0"/>
              <a:buChar char="•"/>
            </a:pPr>
            <a:r>
              <a:rPr lang="en-US" sz="2400" b="1" dirty="0">
                <a:solidFill>
                  <a:schemeClr val="tx1"/>
                </a:solidFill>
              </a:rPr>
              <a:t> In a DB table, keys are always stored in sorted order unlike data in other columns which get stored usually in the order of insertion.</a:t>
            </a:r>
          </a:p>
          <a:p>
            <a:pPr>
              <a:buFont typeface="Arial" panose="020B0604020202020204" pitchFamily="34" charset="0"/>
              <a:buChar char="•"/>
            </a:pPr>
            <a:r>
              <a:rPr lang="en-US" sz="2400" b="1" dirty="0">
                <a:solidFill>
                  <a:schemeClr val="tx1"/>
                </a:solidFill>
              </a:rPr>
              <a:t> A key can be a single field(data item) or a combination of columns(data items).</a:t>
            </a:r>
          </a:p>
          <a:p>
            <a:pPr>
              <a:buFont typeface="Arial" panose="020B0604020202020204" pitchFamily="34" charset="0"/>
              <a:buChar char="•"/>
            </a:pPr>
            <a:r>
              <a:rPr lang="en-US" sz="2400" b="1" dirty="0">
                <a:solidFill>
                  <a:schemeClr val="tx1"/>
                </a:solidFill>
              </a:rPr>
              <a:t> We can relate multiple tables using keys.</a:t>
            </a:r>
            <a:endParaRPr lang="en-IN" sz="2400" b="1" dirty="0">
              <a:solidFill>
                <a:schemeClr val="tx1"/>
              </a:solidFill>
            </a:endParaRPr>
          </a:p>
        </p:txBody>
      </p:sp>
    </p:spTree>
    <p:extLst>
      <p:ext uri="{BB962C8B-B14F-4D97-AF65-F5344CB8AC3E}">
        <p14:creationId xmlns:p14="http://schemas.microsoft.com/office/powerpoint/2010/main" val="1063531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31670-0488-44C5-A94D-A587887B1489}"/>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US"/>
              <a:t>Types of Keys</a:t>
            </a:r>
            <a:endParaRPr lang="en-IN" dirty="0"/>
          </a:p>
        </p:txBody>
      </p:sp>
      <p:sp>
        <p:nvSpPr>
          <p:cNvPr id="3" name="Content Placeholder 2">
            <a:extLst>
              <a:ext uri="{FF2B5EF4-FFF2-40B4-BE49-F238E27FC236}">
                <a16:creationId xmlns:a16="http://schemas.microsoft.com/office/drawing/2014/main" id="{F9FD9527-138A-4E38-B65E-96F2C1B8655A}"/>
              </a:ext>
            </a:extLst>
          </p:cNvPr>
          <p:cNvSpPr txBox="1">
            <a:spLocks/>
          </p:cNvSpPr>
          <p:nvPr/>
        </p:nvSpPr>
        <p:spPr>
          <a:xfrm>
            <a:off x="838200" y="1488001"/>
            <a:ext cx="10515600" cy="3660775"/>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b="1" dirty="0">
                <a:solidFill>
                  <a:schemeClr val="tx1"/>
                </a:solidFill>
              </a:rPr>
              <a:t>There are multiple types of keys in Database systems. </a:t>
            </a:r>
          </a:p>
          <a:p>
            <a:pPr marL="0" indent="0">
              <a:buFont typeface="Calibri" panose="020F0502020204030204" pitchFamily="34" charset="0"/>
              <a:buNone/>
            </a:pPr>
            <a:r>
              <a:rPr lang="en-US" sz="2400" b="1" dirty="0">
                <a:solidFill>
                  <a:schemeClr val="tx1"/>
                </a:solidFill>
              </a:rPr>
              <a:t>	&gt; Primary Key</a:t>
            </a:r>
          </a:p>
          <a:p>
            <a:pPr marL="0" indent="0">
              <a:buFont typeface="Calibri" panose="020F0502020204030204" pitchFamily="34" charset="0"/>
              <a:buNone/>
            </a:pPr>
            <a:r>
              <a:rPr lang="en-US" sz="2400" b="1" dirty="0">
                <a:solidFill>
                  <a:schemeClr val="tx1"/>
                </a:solidFill>
              </a:rPr>
              <a:t>	&gt; Foreign Key</a:t>
            </a:r>
          </a:p>
          <a:p>
            <a:pPr marL="0" indent="0">
              <a:buFont typeface="Calibri" panose="020F0502020204030204" pitchFamily="34" charset="0"/>
              <a:buNone/>
            </a:pPr>
            <a:r>
              <a:rPr lang="en-US" sz="2400" b="1" dirty="0">
                <a:solidFill>
                  <a:schemeClr val="tx1"/>
                </a:solidFill>
              </a:rPr>
              <a:t>	&gt; Candidate Key</a:t>
            </a:r>
          </a:p>
          <a:p>
            <a:pPr marL="0" indent="0">
              <a:buFont typeface="Calibri" panose="020F0502020204030204" pitchFamily="34" charset="0"/>
              <a:buNone/>
            </a:pPr>
            <a:r>
              <a:rPr lang="en-US" sz="2400" b="1" dirty="0">
                <a:solidFill>
                  <a:schemeClr val="tx1"/>
                </a:solidFill>
              </a:rPr>
              <a:t>	&gt; Alternate Key</a:t>
            </a:r>
          </a:p>
          <a:p>
            <a:pPr marL="0" indent="0">
              <a:buFont typeface="Calibri" panose="020F0502020204030204" pitchFamily="34" charset="0"/>
              <a:buNone/>
            </a:pPr>
            <a:r>
              <a:rPr lang="en-US" sz="2400" b="1" dirty="0">
                <a:solidFill>
                  <a:schemeClr val="tx1"/>
                </a:solidFill>
              </a:rPr>
              <a:t>	&gt; Composite Key</a:t>
            </a:r>
          </a:p>
        </p:txBody>
      </p:sp>
    </p:spTree>
    <p:extLst>
      <p:ext uri="{BB962C8B-B14F-4D97-AF65-F5344CB8AC3E}">
        <p14:creationId xmlns:p14="http://schemas.microsoft.com/office/powerpoint/2010/main" val="2641941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E8DA1-3C47-4B50-8FEE-12072A3A0337}"/>
              </a:ext>
            </a:extLst>
          </p:cNvPr>
          <p:cNvSpPr txBox="1">
            <a:spLocks/>
          </p:cNvSpPr>
          <p:nvPr/>
        </p:nvSpPr>
        <p:spPr>
          <a:xfrm>
            <a:off x="486365" y="126285"/>
            <a:ext cx="10515600" cy="1325563"/>
          </a:xfrm>
          <a:prstGeom prst="rect">
            <a:avLst/>
          </a:prstGeom>
        </p:spPr>
        <p:txBody>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US" dirty="0"/>
              <a:t>Primary Keys</a:t>
            </a:r>
            <a:endParaRPr lang="en-IN" dirty="0"/>
          </a:p>
        </p:txBody>
      </p:sp>
      <p:sp>
        <p:nvSpPr>
          <p:cNvPr id="3" name="Content Placeholder 2">
            <a:extLst>
              <a:ext uri="{FF2B5EF4-FFF2-40B4-BE49-F238E27FC236}">
                <a16:creationId xmlns:a16="http://schemas.microsoft.com/office/drawing/2014/main" id="{460E5357-A38A-47E8-AAD0-E07E68EFD324}"/>
              </a:ext>
            </a:extLst>
          </p:cNvPr>
          <p:cNvSpPr txBox="1">
            <a:spLocks/>
          </p:cNvSpPr>
          <p:nvPr/>
        </p:nvSpPr>
        <p:spPr>
          <a:xfrm>
            <a:off x="619284" y="891453"/>
            <a:ext cx="5871659" cy="3120463"/>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2400" dirty="0">
                <a:solidFill>
                  <a:schemeClr val="tx1"/>
                </a:solidFill>
              </a:rPr>
              <a:t> </a:t>
            </a:r>
            <a:r>
              <a:rPr lang="en-US" sz="2400" b="1" dirty="0">
                <a:solidFill>
                  <a:schemeClr val="tx1"/>
                </a:solidFill>
              </a:rPr>
              <a:t>Uniquely identify a record or a row of data in a table</a:t>
            </a:r>
          </a:p>
          <a:p>
            <a:pPr>
              <a:buFont typeface="Arial" panose="020B0604020202020204" pitchFamily="34" charset="0"/>
              <a:buChar char="•"/>
            </a:pPr>
            <a:r>
              <a:rPr lang="en-US" sz="2400" b="1" dirty="0">
                <a:solidFill>
                  <a:schemeClr val="tx1"/>
                </a:solidFill>
              </a:rPr>
              <a:t> A Unique and Non-Null attribute</a:t>
            </a:r>
          </a:p>
          <a:p>
            <a:pPr>
              <a:buFont typeface="Arial" panose="020B0604020202020204" pitchFamily="34" charset="0"/>
              <a:buChar char="•"/>
            </a:pPr>
            <a:r>
              <a:rPr lang="en-US" sz="2400" b="1" dirty="0">
                <a:solidFill>
                  <a:schemeClr val="tx1"/>
                </a:solidFill>
              </a:rPr>
              <a:t> Only one Primary Key for a table</a:t>
            </a:r>
          </a:p>
          <a:p>
            <a:pPr>
              <a:buFont typeface="Arial" panose="020B0604020202020204" pitchFamily="34" charset="0"/>
              <a:buChar char="•"/>
            </a:pPr>
            <a:r>
              <a:rPr lang="en-US" sz="2400" b="1" dirty="0">
                <a:solidFill>
                  <a:schemeClr val="tx1"/>
                </a:solidFill>
              </a:rPr>
              <a:t> Mandatory for every table and can never be changed/updated </a:t>
            </a:r>
          </a:p>
        </p:txBody>
      </p:sp>
      <p:sp>
        <p:nvSpPr>
          <p:cNvPr id="5" name="Rectangle 4">
            <a:extLst>
              <a:ext uri="{FF2B5EF4-FFF2-40B4-BE49-F238E27FC236}">
                <a16:creationId xmlns:a16="http://schemas.microsoft.com/office/drawing/2014/main" id="{16588110-D0AC-41EA-8590-C6CDB2712656}"/>
              </a:ext>
            </a:extLst>
          </p:cNvPr>
          <p:cNvSpPr/>
          <p:nvPr/>
        </p:nvSpPr>
        <p:spPr>
          <a:xfrm>
            <a:off x="1588937" y="4268105"/>
            <a:ext cx="1316502" cy="188478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8" name="Table 7">
            <a:extLst>
              <a:ext uri="{FF2B5EF4-FFF2-40B4-BE49-F238E27FC236}">
                <a16:creationId xmlns:a16="http://schemas.microsoft.com/office/drawing/2014/main" id="{0E31B7D2-9DE2-4F57-BCFF-0AFAAF976C6B}"/>
              </a:ext>
            </a:extLst>
          </p:cNvPr>
          <p:cNvGraphicFramePr>
            <a:graphicFrameLocks noGrp="1"/>
          </p:cNvGraphicFramePr>
          <p:nvPr>
            <p:extLst>
              <p:ext uri="{D42A27DB-BD31-4B8C-83A1-F6EECF244321}">
                <p14:modId xmlns:p14="http://schemas.microsoft.com/office/powerpoint/2010/main" val="57883062"/>
              </p:ext>
            </p:extLst>
          </p:nvPr>
        </p:nvGraphicFramePr>
        <p:xfrm>
          <a:off x="1716719" y="4407642"/>
          <a:ext cx="9706707" cy="1652004"/>
        </p:xfrm>
        <a:graphic>
          <a:graphicData uri="http://schemas.openxmlformats.org/drawingml/2006/table">
            <a:tbl>
              <a:tblPr/>
              <a:tblGrid>
                <a:gridCol w="1192379">
                  <a:extLst>
                    <a:ext uri="{9D8B030D-6E8A-4147-A177-3AD203B41FA5}">
                      <a16:colId xmlns:a16="http://schemas.microsoft.com/office/drawing/2014/main" val="2472979290"/>
                    </a:ext>
                  </a:extLst>
                </a:gridCol>
                <a:gridCol w="1006069">
                  <a:extLst>
                    <a:ext uri="{9D8B030D-6E8A-4147-A177-3AD203B41FA5}">
                      <a16:colId xmlns:a16="http://schemas.microsoft.com/office/drawing/2014/main" val="588839847"/>
                    </a:ext>
                  </a:extLst>
                </a:gridCol>
                <a:gridCol w="1322795">
                  <a:extLst>
                    <a:ext uri="{9D8B030D-6E8A-4147-A177-3AD203B41FA5}">
                      <a16:colId xmlns:a16="http://schemas.microsoft.com/office/drawing/2014/main" val="3760119168"/>
                    </a:ext>
                  </a:extLst>
                </a:gridCol>
                <a:gridCol w="3223148">
                  <a:extLst>
                    <a:ext uri="{9D8B030D-6E8A-4147-A177-3AD203B41FA5}">
                      <a16:colId xmlns:a16="http://schemas.microsoft.com/office/drawing/2014/main" val="343056225"/>
                    </a:ext>
                  </a:extLst>
                </a:gridCol>
                <a:gridCol w="1434581">
                  <a:extLst>
                    <a:ext uri="{9D8B030D-6E8A-4147-A177-3AD203B41FA5}">
                      <a16:colId xmlns:a16="http://schemas.microsoft.com/office/drawing/2014/main" val="1182963465"/>
                    </a:ext>
                  </a:extLst>
                </a:gridCol>
                <a:gridCol w="1527735">
                  <a:extLst>
                    <a:ext uri="{9D8B030D-6E8A-4147-A177-3AD203B41FA5}">
                      <a16:colId xmlns:a16="http://schemas.microsoft.com/office/drawing/2014/main" val="2394919161"/>
                    </a:ext>
                  </a:extLst>
                </a:gridCol>
              </a:tblGrid>
              <a:tr h="275334">
                <a:tc>
                  <a:txBody>
                    <a:bodyPr/>
                    <a:lstStyle/>
                    <a:p>
                      <a:pPr algn="ctr" fontAlgn="ctr"/>
                      <a:r>
                        <a:rPr lang="en-IN" sz="1600" b="1" i="0" u="none" strike="noStrike">
                          <a:solidFill>
                            <a:srgbClr val="000000"/>
                          </a:solidFill>
                          <a:effectLst/>
                          <a:latin typeface="Calibri" panose="020F0502020204030204" pitchFamily="34" charset="0"/>
                        </a:rPr>
                        <a:t>Employee_ID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IN" sz="1600" b="1" i="0" u="none" strike="noStrike" dirty="0" err="1">
                          <a:solidFill>
                            <a:srgbClr val="000000"/>
                          </a:solidFill>
                          <a:effectLst/>
                          <a:latin typeface="Calibri" panose="020F0502020204030204" pitchFamily="34" charset="0"/>
                        </a:rPr>
                        <a:t>First_name</a:t>
                      </a:r>
                      <a:endParaRPr lang="en-IN" sz="1600" b="1"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IN" sz="1600" b="1" i="0" u="none" strike="noStrike" dirty="0" err="1">
                          <a:solidFill>
                            <a:srgbClr val="000000"/>
                          </a:solidFill>
                          <a:effectLst/>
                          <a:latin typeface="Calibri" panose="020F0502020204030204" pitchFamily="34" charset="0"/>
                        </a:rPr>
                        <a:t>Last_Name</a:t>
                      </a:r>
                      <a:endParaRPr lang="en-IN" sz="1600" b="1"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IN" sz="1600" b="1" i="0" u="none" strike="noStrike">
                          <a:solidFill>
                            <a:srgbClr val="000000"/>
                          </a:solidFill>
                          <a:effectLst/>
                          <a:latin typeface="Calibri" panose="020F0502020204030204" pitchFamily="34" charset="0"/>
                        </a:rPr>
                        <a:t>Email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IN" sz="1600" b="1" i="0" u="none" strike="noStrike">
                          <a:solidFill>
                            <a:srgbClr val="000000"/>
                          </a:solidFill>
                          <a:effectLst/>
                          <a:latin typeface="Calibri" panose="020F0502020204030204" pitchFamily="34" charset="0"/>
                        </a:rPr>
                        <a:t>Location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IN" sz="1600" b="1" i="0" u="none" strike="noStrike" dirty="0" err="1">
                          <a:solidFill>
                            <a:srgbClr val="000000"/>
                          </a:solidFill>
                          <a:effectLst/>
                          <a:latin typeface="Calibri" panose="020F0502020204030204" pitchFamily="34" charset="0"/>
                        </a:rPr>
                        <a:t>Dept_ID</a:t>
                      </a:r>
                      <a:endParaRPr lang="en-IN" sz="1600" b="1"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1805483450"/>
                  </a:ext>
                </a:extLst>
              </a:tr>
              <a:tr h="275334">
                <a:tc>
                  <a:txBody>
                    <a:bodyPr/>
                    <a:lstStyle/>
                    <a:p>
                      <a:pPr algn="r" fontAlgn="b"/>
                      <a:r>
                        <a:rPr lang="en-IN" sz="1600" b="0" i="0" u="none" strike="noStrike">
                          <a:solidFill>
                            <a:srgbClr val="000000"/>
                          </a:solidFill>
                          <a:effectLst/>
                          <a:latin typeface="Calibri" panose="020F0502020204030204" pitchFamily="34" charset="0"/>
                        </a:rPr>
                        <a:t>1001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Amritha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Sathiadevan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amritha_sathiadevan@gmail.com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Cochin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dirty="0">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8853087"/>
                  </a:ext>
                </a:extLst>
              </a:tr>
              <a:tr h="275334">
                <a:tc>
                  <a:txBody>
                    <a:bodyPr/>
                    <a:lstStyle/>
                    <a:p>
                      <a:pPr algn="r" fontAlgn="b"/>
                      <a:r>
                        <a:rPr lang="en-IN" sz="1600" b="0" i="0" u="none" strike="noStrike">
                          <a:solidFill>
                            <a:srgbClr val="000000"/>
                          </a:solidFill>
                          <a:effectLst/>
                          <a:latin typeface="Calibri" panose="020F0502020204030204" pitchFamily="34" charset="0"/>
                        </a:rPr>
                        <a:t>1002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Nagullas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KS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nagullas_ks@gmail.com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Mangalore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dirty="0">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3932256"/>
                  </a:ext>
                </a:extLst>
              </a:tr>
              <a:tr h="275334">
                <a:tc>
                  <a:txBody>
                    <a:bodyPr/>
                    <a:lstStyle/>
                    <a:p>
                      <a:pPr algn="r" fontAlgn="b"/>
                      <a:r>
                        <a:rPr lang="en-IN" sz="1600" b="0" i="0" u="none" strike="noStrike">
                          <a:solidFill>
                            <a:srgbClr val="000000"/>
                          </a:solidFill>
                          <a:effectLst/>
                          <a:latin typeface="Calibri" panose="020F0502020204030204" pitchFamily="34" charset="0"/>
                        </a:rPr>
                        <a:t>1003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Roopak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Mayya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roopak_mayya@gmail.com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Mangalore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dirty="0">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5134538"/>
                  </a:ext>
                </a:extLst>
              </a:tr>
              <a:tr h="275334">
                <a:tc>
                  <a:txBody>
                    <a:bodyPr/>
                    <a:lstStyle/>
                    <a:p>
                      <a:pPr algn="r" fontAlgn="b"/>
                      <a:r>
                        <a:rPr lang="en-IN" sz="1600" b="0" i="0" u="none" strike="noStrike" dirty="0">
                          <a:solidFill>
                            <a:srgbClr val="000000"/>
                          </a:solidFill>
                          <a:effectLst/>
                          <a:latin typeface="Calibri" panose="020F0502020204030204" pitchFamily="34" charset="0"/>
                        </a:rPr>
                        <a:t>1004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dirty="0" err="1">
                          <a:solidFill>
                            <a:srgbClr val="000000"/>
                          </a:solidFill>
                          <a:effectLst/>
                          <a:latin typeface="Calibri" panose="020F0502020204030204" pitchFamily="34" charset="0"/>
                        </a:rPr>
                        <a:t>Samanyu</a:t>
                      </a:r>
                      <a:endParaRPr lang="en-IN" sz="16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dirty="0">
                          <a:solidFill>
                            <a:srgbClr val="000000"/>
                          </a:solidFill>
                          <a:effectLst/>
                          <a:latin typeface="Calibri" panose="020F0502020204030204" pitchFamily="34" charset="0"/>
                        </a:rPr>
                        <a:t>Mohanty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dirty="0">
                          <a:solidFill>
                            <a:srgbClr val="000000"/>
                          </a:solidFill>
                          <a:effectLst/>
                          <a:latin typeface="Calibri" panose="020F0502020204030204" pitchFamily="34" charset="0"/>
                        </a:rPr>
                        <a:t>samanyu_mohanty@gmail.com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dirty="0">
                          <a:solidFill>
                            <a:srgbClr val="000000"/>
                          </a:solidFill>
                          <a:effectLst/>
                          <a:latin typeface="Calibri" panose="020F0502020204030204" pitchFamily="34" charset="0"/>
                        </a:rPr>
                        <a:t>Bhubaneswar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dirty="0">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5567644"/>
                  </a:ext>
                </a:extLst>
              </a:tr>
              <a:tr h="275334">
                <a:tc>
                  <a:txBody>
                    <a:bodyPr/>
                    <a:lstStyle/>
                    <a:p>
                      <a:pPr algn="r" fontAlgn="b"/>
                      <a:r>
                        <a:rPr lang="en-IN" sz="1600" b="0" i="0" u="none" strike="noStrike" dirty="0">
                          <a:solidFill>
                            <a:srgbClr val="000000"/>
                          </a:solidFill>
                          <a:effectLst/>
                          <a:latin typeface="Calibri" panose="020F0502020204030204" pitchFamily="34" charset="0"/>
                        </a:rPr>
                        <a:t>1005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dirty="0" err="1">
                          <a:solidFill>
                            <a:srgbClr val="000000"/>
                          </a:solidFill>
                          <a:effectLst/>
                          <a:latin typeface="Calibri" panose="020F0502020204030204" pitchFamily="34" charset="0"/>
                        </a:rPr>
                        <a:t>Thejas</a:t>
                      </a:r>
                      <a:endParaRPr lang="en-IN" sz="16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dirty="0">
                          <a:solidFill>
                            <a:srgbClr val="000000"/>
                          </a:solidFill>
                          <a:effectLst/>
                          <a:latin typeface="Calibri" panose="020F0502020204030204" pitchFamily="34" charset="0"/>
                        </a:rPr>
                        <a:t>CS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dirty="0">
                          <a:solidFill>
                            <a:srgbClr val="000000"/>
                          </a:solidFill>
                          <a:effectLst/>
                          <a:latin typeface="Calibri" panose="020F0502020204030204" pitchFamily="34" charset="0"/>
                        </a:rPr>
                        <a:t>thejas_cs@gmail.com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dirty="0" err="1">
                          <a:solidFill>
                            <a:srgbClr val="000000"/>
                          </a:solidFill>
                          <a:effectLst/>
                          <a:latin typeface="Calibri" panose="020F0502020204030204" pitchFamily="34" charset="0"/>
                        </a:rPr>
                        <a:t>Gadag</a:t>
                      </a:r>
                      <a:endParaRPr lang="en-IN" sz="16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dirty="0">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4051079"/>
                  </a:ext>
                </a:extLst>
              </a:tr>
            </a:tbl>
          </a:graphicData>
        </a:graphic>
      </p:graphicFrame>
      <p:sp>
        <p:nvSpPr>
          <p:cNvPr id="9" name="TextBox 8">
            <a:extLst>
              <a:ext uri="{FF2B5EF4-FFF2-40B4-BE49-F238E27FC236}">
                <a16:creationId xmlns:a16="http://schemas.microsoft.com/office/drawing/2014/main" id="{E4B3B3E1-1DE1-4072-B9A2-861C262C9C74}"/>
              </a:ext>
            </a:extLst>
          </p:cNvPr>
          <p:cNvSpPr txBox="1"/>
          <p:nvPr/>
        </p:nvSpPr>
        <p:spPr>
          <a:xfrm>
            <a:off x="1676358" y="3941576"/>
            <a:ext cx="1141659" cy="338554"/>
          </a:xfrm>
          <a:prstGeom prst="rect">
            <a:avLst/>
          </a:prstGeom>
          <a:noFill/>
        </p:spPr>
        <p:txBody>
          <a:bodyPr wrap="none" rtlCol="0">
            <a:spAutoFit/>
          </a:bodyPr>
          <a:lstStyle/>
          <a:p>
            <a:r>
              <a:rPr lang="en-US" sz="1600" b="1" dirty="0">
                <a:solidFill>
                  <a:schemeClr val="accent1">
                    <a:lumMod val="75000"/>
                  </a:schemeClr>
                </a:solidFill>
              </a:rPr>
              <a:t>Primary key</a:t>
            </a:r>
            <a:endParaRPr lang="en-IN" sz="1600" b="1" dirty="0">
              <a:solidFill>
                <a:schemeClr val="accent1">
                  <a:lumMod val="75000"/>
                </a:schemeClr>
              </a:solidFill>
            </a:endParaRPr>
          </a:p>
        </p:txBody>
      </p:sp>
      <p:sp>
        <p:nvSpPr>
          <p:cNvPr id="10" name="TextBox 9">
            <a:extLst>
              <a:ext uri="{FF2B5EF4-FFF2-40B4-BE49-F238E27FC236}">
                <a16:creationId xmlns:a16="http://schemas.microsoft.com/office/drawing/2014/main" id="{9809B1F7-C9C8-4B1A-B6F0-6DC3E1950958}"/>
              </a:ext>
            </a:extLst>
          </p:cNvPr>
          <p:cNvSpPr txBox="1"/>
          <p:nvPr/>
        </p:nvSpPr>
        <p:spPr>
          <a:xfrm>
            <a:off x="7722226" y="1604128"/>
            <a:ext cx="3735002" cy="2031325"/>
          </a:xfrm>
          <a:prstGeom prst="rect">
            <a:avLst/>
          </a:prstGeom>
          <a:noFill/>
        </p:spPr>
        <p:txBody>
          <a:bodyPr wrap="square">
            <a:spAutoFit/>
          </a:bodyPr>
          <a:lstStyle/>
          <a:p>
            <a:pPr marL="0" indent="0">
              <a:buNone/>
            </a:pPr>
            <a:r>
              <a:rPr lang="en-US" b="1" dirty="0">
                <a:solidFill>
                  <a:srgbClr val="00B0F0"/>
                </a:solidFill>
                <a:latin typeface="Consolas" panose="020B0609020204030204" pitchFamily="49" charset="0"/>
              </a:rPr>
              <a:t>CREATE TABLE</a:t>
            </a:r>
            <a:r>
              <a:rPr lang="en-US" dirty="0">
                <a:solidFill>
                  <a:srgbClr val="7030A0"/>
                </a:solidFill>
                <a:latin typeface="Consolas" panose="020B0609020204030204" pitchFamily="49" charset="0"/>
              </a:rPr>
              <a:t> Employee</a:t>
            </a:r>
            <a:r>
              <a:rPr lang="en-US" dirty="0">
                <a:latin typeface="Consolas" panose="020B0609020204030204" pitchFamily="49" charset="0"/>
              </a:rPr>
              <a:t> (</a:t>
            </a:r>
          </a:p>
          <a:p>
            <a:pPr marL="0" indent="0">
              <a:buNone/>
            </a:pPr>
            <a:r>
              <a:rPr lang="en-US" dirty="0" err="1">
                <a:latin typeface="Consolas" panose="020B0609020204030204" pitchFamily="49" charset="0"/>
              </a:rPr>
              <a:t>Employee_ID</a:t>
            </a:r>
            <a:r>
              <a:rPr lang="en-US" dirty="0">
                <a:latin typeface="Consolas" panose="020B0609020204030204" pitchFamily="49" charset="0"/>
              </a:rPr>
              <a:t> </a:t>
            </a:r>
            <a:r>
              <a:rPr lang="en-US" b="1" dirty="0">
                <a:solidFill>
                  <a:srgbClr val="00B0F0"/>
                </a:solidFill>
                <a:latin typeface="Consolas" panose="020B0609020204030204" pitchFamily="49" charset="0"/>
              </a:rPr>
              <a:t>int PRIMARY KEY</a:t>
            </a:r>
            <a:r>
              <a:rPr lang="en-US" dirty="0">
                <a:latin typeface="Consolas" panose="020B0609020204030204" pitchFamily="49" charset="0"/>
              </a:rPr>
              <a:t>, </a:t>
            </a:r>
          </a:p>
          <a:p>
            <a:pPr marL="0" indent="0">
              <a:buNone/>
            </a:pPr>
            <a:r>
              <a:rPr lang="en-US" dirty="0" err="1">
                <a:latin typeface="Consolas" panose="020B0609020204030204" pitchFamily="49" charset="0"/>
              </a:rPr>
              <a:t>First_name</a:t>
            </a:r>
            <a:r>
              <a:rPr lang="en-US" dirty="0">
                <a:latin typeface="Consolas" panose="020B0609020204030204" pitchFamily="49" charset="0"/>
              </a:rPr>
              <a:t> </a:t>
            </a:r>
            <a:r>
              <a:rPr lang="en-US" b="1" dirty="0">
                <a:solidFill>
                  <a:srgbClr val="00B0F0"/>
                </a:solidFill>
                <a:latin typeface="Consolas" panose="020B0609020204030204" pitchFamily="49" charset="0"/>
              </a:rPr>
              <a:t>varchar</a:t>
            </a:r>
            <a:r>
              <a:rPr lang="en-US" dirty="0">
                <a:latin typeface="Consolas" panose="020B0609020204030204" pitchFamily="49" charset="0"/>
              </a:rPr>
              <a:t>(</a:t>
            </a:r>
            <a:r>
              <a:rPr lang="en-US" dirty="0">
                <a:solidFill>
                  <a:schemeClr val="accent1"/>
                </a:solidFill>
                <a:latin typeface="Consolas" panose="020B0609020204030204" pitchFamily="49" charset="0"/>
              </a:rPr>
              <a:t>10</a:t>
            </a:r>
            <a:r>
              <a:rPr lang="en-US" dirty="0">
                <a:latin typeface="Consolas" panose="020B0609020204030204" pitchFamily="49" charset="0"/>
              </a:rPr>
              <a:t>),</a:t>
            </a:r>
          </a:p>
          <a:p>
            <a:pPr marL="0" indent="0">
              <a:buNone/>
            </a:pPr>
            <a:r>
              <a:rPr lang="en-US" dirty="0" err="1">
                <a:latin typeface="Consolas" panose="020B0609020204030204" pitchFamily="49" charset="0"/>
              </a:rPr>
              <a:t>Last_name</a:t>
            </a:r>
            <a:r>
              <a:rPr lang="en-US" dirty="0">
                <a:latin typeface="Consolas" panose="020B0609020204030204" pitchFamily="49" charset="0"/>
              </a:rPr>
              <a:t> </a:t>
            </a:r>
            <a:r>
              <a:rPr lang="en-US" b="1" dirty="0">
                <a:solidFill>
                  <a:srgbClr val="00B0F0"/>
                </a:solidFill>
                <a:latin typeface="Consolas" panose="020B0609020204030204" pitchFamily="49" charset="0"/>
              </a:rPr>
              <a:t>varchar</a:t>
            </a:r>
            <a:r>
              <a:rPr lang="en-US" dirty="0">
                <a:latin typeface="Consolas" panose="020B0609020204030204" pitchFamily="49" charset="0"/>
              </a:rPr>
              <a:t>(</a:t>
            </a:r>
            <a:r>
              <a:rPr lang="en-US" dirty="0">
                <a:solidFill>
                  <a:schemeClr val="accent1"/>
                </a:solidFill>
                <a:latin typeface="Consolas" panose="020B0609020204030204" pitchFamily="49" charset="0"/>
              </a:rPr>
              <a:t>10</a:t>
            </a:r>
            <a:r>
              <a:rPr lang="en-US" dirty="0">
                <a:latin typeface="Consolas" panose="020B0609020204030204" pitchFamily="49" charset="0"/>
              </a:rPr>
              <a:t>),</a:t>
            </a:r>
          </a:p>
          <a:p>
            <a:pPr marL="0" indent="0">
              <a:buNone/>
            </a:pPr>
            <a:r>
              <a:rPr lang="en-US" dirty="0">
                <a:latin typeface="Consolas" panose="020B0609020204030204" pitchFamily="49" charset="0"/>
              </a:rPr>
              <a:t>Email </a:t>
            </a:r>
            <a:r>
              <a:rPr lang="en-US" b="1" dirty="0">
                <a:solidFill>
                  <a:srgbClr val="00B0F0"/>
                </a:solidFill>
                <a:latin typeface="Consolas" panose="020B0609020204030204" pitchFamily="49" charset="0"/>
              </a:rPr>
              <a:t>varchar</a:t>
            </a:r>
            <a:r>
              <a:rPr lang="en-US" dirty="0">
                <a:latin typeface="Consolas" panose="020B0609020204030204" pitchFamily="49" charset="0"/>
              </a:rPr>
              <a:t>(</a:t>
            </a:r>
            <a:r>
              <a:rPr lang="en-US" dirty="0">
                <a:solidFill>
                  <a:schemeClr val="accent1"/>
                </a:solidFill>
                <a:latin typeface="Consolas" panose="020B0609020204030204" pitchFamily="49" charset="0"/>
              </a:rPr>
              <a:t>50</a:t>
            </a:r>
            <a:r>
              <a:rPr lang="en-US" dirty="0">
                <a:latin typeface="Consolas" panose="020B0609020204030204" pitchFamily="49" charset="0"/>
              </a:rPr>
              <a:t>), </a:t>
            </a:r>
          </a:p>
          <a:p>
            <a:pPr marL="0" indent="0">
              <a:buNone/>
            </a:pPr>
            <a:r>
              <a:rPr lang="en-US" dirty="0">
                <a:latin typeface="Consolas" panose="020B0609020204030204" pitchFamily="49" charset="0"/>
              </a:rPr>
              <a:t>Location </a:t>
            </a:r>
            <a:r>
              <a:rPr lang="en-US" b="1" dirty="0">
                <a:solidFill>
                  <a:srgbClr val="00B0F0"/>
                </a:solidFill>
                <a:latin typeface="Consolas" panose="020B0609020204030204" pitchFamily="49" charset="0"/>
              </a:rPr>
              <a:t>varchar</a:t>
            </a:r>
            <a:r>
              <a:rPr lang="en-US" dirty="0">
                <a:latin typeface="Consolas" panose="020B0609020204030204" pitchFamily="49" charset="0"/>
              </a:rPr>
              <a:t>(</a:t>
            </a:r>
            <a:r>
              <a:rPr lang="en-US" dirty="0">
                <a:solidFill>
                  <a:schemeClr val="accent1"/>
                </a:solidFill>
                <a:latin typeface="Consolas" panose="020B0609020204030204" pitchFamily="49" charset="0"/>
              </a:rPr>
              <a:t>10</a:t>
            </a:r>
            <a:r>
              <a:rPr lang="en-US" dirty="0">
                <a:latin typeface="Consolas" panose="020B0609020204030204" pitchFamily="49" charset="0"/>
              </a:rPr>
              <a:t>),</a:t>
            </a:r>
          </a:p>
          <a:p>
            <a:pPr marL="0" indent="0">
              <a:buNone/>
            </a:pPr>
            <a:r>
              <a:rPr lang="en-US" dirty="0" err="1">
                <a:latin typeface="Consolas" panose="020B0609020204030204" pitchFamily="49" charset="0"/>
              </a:rPr>
              <a:t>Dept_ID</a:t>
            </a:r>
            <a:r>
              <a:rPr lang="en-US" dirty="0">
                <a:latin typeface="Consolas" panose="020B0609020204030204" pitchFamily="49" charset="0"/>
              </a:rPr>
              <a:t> </a:t>
            </a:r>
            <a:r>
              <a:rPr lang="en-US" b="1" dirty="0">
                <a:solidFill>
                  <a:srgbClr val="00B0F0"/>
                </a:solidFill>
                <a:latin typeface="Consolas" panose="020B0609020204030204" pitchFamily="49" charset="0"/>
              </a:rPr>
              <a:t>int</a:t>
            </a:r>
            <a:r>
              <a:rPr lang="en-US" dirty="0">
                <a:latin typeface="Consolas" panose="020B0609020204030204" pitchFamily="49" charset="0"/>
              </a:rPr>
              <a:t>);</a:t>
            </a:r>
          </a:p>
        </p:txBody>
      </p:sp>
      <p:sp>
        <p:nvSpPr>
          <p:cNvPr id="6" name="Rectangle 5">
            <a:extLst>
              <a:ext uri="{FF2B5EF4-FFF2-40B4-BE49-F238E27FC236}">
                <a16:creationId xmlns:a16="http://schemas.microsoft.com/office/drawing/2014/main" id="{E3AB794C-72AF-4B56-BA5E-FEA289EEC204}"/>
              </a:ext>
            </a:extLst>
          </p:cNvPr>
          <p:cNvSpPr/>
          <p:nvPr/>
        </p:nvSpPr>
        <p:spPr>
          <a:xfrm>
            <a:off x="7473820" y="1294228"/>
            <a:ext cx="4231815" cy="26059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5A8AC65E-104D-4C57-8A74-BD4963A117EE}"/>
              </a:ext>
            </a:extLst>
          </p:cNvPr>
          <p:cNvSpPr txBox="1"/>
          <p:nvPr/>
        </p:nvSpPr>
        <p:spPr>
          <a:xfrm>
            <a:off x="5134914" y="6076350"/>
            <a:ext cx="2001382"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Table: Employee</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297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E8DA1-3C47-4B50-8FEE-12072A3A0337}"/>
              </a:ext>
            </a:extLst>
          </p:cNvPr>
          <p:cNvSpPr txBox="1">
            <a:spLocks/>
          </p:cNvSpPr>
          <p:nvPr/>
        </p:nvSpPr>
        <p:spPr>
          <a:xfrm>
            <a:off x="486365" y="182557"/>
            <a:ext cx="10515600" cy="1325563"/>
          </a:xfrm>
          <a:prstGeom prst="rect">
            <a:avLst/>
          </a:prstGeom>
        </p:spPr>
        <p:txBody>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US" dirty="0"/>
              <a:t>Candidate, Alternate and Composite Keys</a:t>
            </a:r>
            <a:endParaRPr lang="en-IN" dirty="0"/>
          </a:p>
        </p:txBody>
      </p:sp>
      <p:sp>
        <p:nvSpPr>
          <p:cNvPr id="5" name="Rectangle 4">
            <a:extLst>
              <a:ext uri="{FF2B5EF4-FFF2-40B4-BE49-F238E27FC236}">
                <a16:creationId xmlns:a16="http://schemas.microsoft.com/office/drawing/2014/main" id="{16588110-D0AC-41EA-8590-C6CDB2712656}"/>
              </a:ext>
            </a:extLst>
          </p:cNvPr>
          <p:cNvSpPr/>
          <p:nvPr/>
        </p:nvSpPr>
        <p:spPr>
          <a:xfrm>
            <a:off x="1237241" y="1145076"/>
            <a:ext cx="1316502" cy="188478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8" name="Table 7">
            <a:extLst>
              <a:ext uri="{FF2B5EF4-FFF2-40B4-BE49-F238E27FC236}">
                <a16:creationId xmlns:a16="http://schemas.microsoft.com/office/drawing/2014/main" id="{0E31B7D2-9DE2-4F57-BCFF-0AFAAF976C6B}"/>
              </a:ext>
            </a:extLst>
          </p:cNvPr>
          <p:cNvGraphicFramePr>
            <a:graphicFrameLocks noGrp="1"/>
          </p:cNvGraphicFramePr>
          <p:nvPr>
            <p:extLst>
              <p:ext uri="{D42A27DB-BD31-4B8C-83A1-F6EECF244321}">
                <p14:modId xmlns:p14="http://schemas.microsoft.com/office/powerpoint/2010/main" val="558203024"/>
              </p:ext>
            </p:extLst>
          </p:nvPr>
        </p:nvGraphicFramePr>
        <p:xfrm>
          <a:off x="1365023" y="1284613"/>
          <a:ext cx="9706707" cy="1652004"/>
        </p:xfrm>
        <a:graphic>
          <a:graphicData uri="http://schemas.openxmlformats.org/drawingml/2006/table">
            <a:tbl>
              <a:tblPr/>
              <a:tblGrid>
                <a:gridCol w="1192379">
                  <a:extLst>
                    <a:ext uri="{9D8B030D-6E8A-4147-A177-3AD203B41FA5}">
                      <a16:colId xmlns:a16="http://schemas.microsoft.com/office/drawing/2014/main" val="2472979290"/>
                    </a:ext>
                  </a:extLst>
                </a:gridCol>
                <a:gridCol w="1006069">
                  <a:extLst>
                    <a:ext uri="{9D8B030D-6E8A-4147-A177-3AD203B41FA5}">
                      <a16:colId xmlns:a16="http://schemas.microsoft.com/office/drawing/2014/main" val="588839847"/>
                    </a:ext>
                  </a:extLst>
                </a:gridCol>
                <a:gridCol w="1322795">
                  <a:extLst>
                    <a:ext uri="{9D8B030D-6E8A-4147-A177-3AD203B41FA5}">
                      <a16:colId xmlns:a16="http://schemas.microsoft.com/office/drawing/2014/main" val="3760119168"/>
                    </a:ext>
                  </a:extLst>
                </a:gridCol>
                <a:gridCol w="3223148">
                  <a:extLst>
                    <a:ext uri="{9D8B030D-6E8A-4147-A177-3AD203B41FA5}">
                      <a16:colId xmlns:a16="http://schemas.microsoft.com/office/drawing/2014/main" val="343056225"/>
                    </a:ext>
                  </a:extLst>
                </a:gridCol>
                <a:gridCol w="1434581">
                  <a:extLst>
                    <a:ext uri="{9D8B030D-6E8A-4147-A177-3AD203B41FA5}">
                      <a16:colId xmlns:a16="http://schemas.microsoft.com/office/drawing/2014/main" val="1182963465"/>
                    </a:ext>
                  </a:extLst>
                </a:gridCol>
                <a:gridCol w="1527735">
                  <a:extLst>
                    <a:ext uri="{9D8B030D-6E8A-4147-A177-3AD203B41FA5}">
                      <a16:colId xmlns:a16="http://schemas.microsoft.com/office/drawing/2014/main" val="2394919161"/>
                    </a:ext>
                  </a:extLst>
                </a:gridCol>
              </a:tblGrid>
              <a:tr h="275334">
                <a:tc>
                  <a:txBody>
                    <a:bodyPr/>
                    <a:lstStyle/>
                    <a:p>
                      <a:pPr algn="ctr" fontAlgn="ctr"/>
                      <a:r>
                        <a:rPr lang="en-IN" sz="1600" b="1" i="0" u="none" strike="noStrike">
                          <a:solidFill>
                            <a:srgbClr val="000000"/>
                          </a:solidFill>
                          <a:effectLst/>
                          <a:latin typeface="Calibri" panose="020F0502020204030204" pitchFamily="34" charset="0"/>
                        </a:rPr>
                        <a:t>Employee_ID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IN" sz="1600" b="1" i="0" u="none" strike="noStrike" dirty="0" err="1">
                          <a:solidFill>
                            <a:srgbClr val="000000"/>
                          </a:solidFill>
                          <a:effectLst/>
                          <a:latin typeface="Calibri" panose="020F0502020204030204" pitchFamily="34" charset="0"/>
                        </a:rPr>
                        <a:t>First_name</a:t>
                      </a:r>
                      <a:endParaRPr lang="en-IN" sz="1600" b="1"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IN" sz="1600" b="1" i="0" u="none" strike="noStrike" dirty="0" err="1">
                          <a:solidFill>
                            <a:srgbClr val="000000"/>
                          </a:solidFill>
                          <a:effectLst/>
                          <a:latin typeface="Calibri" panose="020F0502020204030204" pitchFamily="34" charset="0"/>
                        </a:rPr>
                        <a:t>Last_Name</a:t>
                      </a:r>
                      <a:endParaRPr lang="en-IN" sz="1600" b="1"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IN" sz="1600" b="1" i="0" u="none" strike="noStrike">
                          <a:solidFill>
                            <a:srgbClr val="000000"/>
                          </a:solidFill>
                          <a:effectLst/>
                          <a:latin typeface="Calibri" panose="020F0502020204030204" pitchFamily="34" charset="0"/>
                        </a:rPr>
                        <a:t>Email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IN" sz="1600" b="1" i="0" u="none" strike="noStrike">
                          <a:solidFill>
                            <a:srgbClr val="000000"/>
                          </a:solidFill>
                          <a:effectLst/>
                          <a:latin typeface="Calibri" panose="020F0502020204030204" pitchFamily="34" charset="0"/>
                        </a:rPr>
                        <a:t>Location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IN" sz="1600" b="1" i="0" u="none" strike="noStrike" dirty="0" err="1">
                          <a:solidFill>
                            <a:srgbClr val="000000"/>
                          </a:solidFill>
                          <a:effectLst/>
                          <a:latin typeface="Calibri" panose="020F0502020204030204" pitchFamily="34" charset="0"/>
                        </a:rPr>
                        <a:t>Dept_ID</a:t>
                      </a:r>
                      <a:endParaRPr lang="en-IN" sz="1600" b="1"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1805483450"/>
                  </a:ext>
                </a:extLst>
              </a:tr>
              <a:tr h="275334">
                <a:tc>
                  <a:txBody>
                    <a:bodyPr/>
                    <a:lstStyle/>
                    <a:p>
                      <a:pPr algn="r" fontAlgn="b"/>
                      <a:r>
                        <a:rPr lang="en-IN" sz="1600" b="0" i="0" u="none" strike="noStrike">
                          <a:solidFill>
                            <a:srgbClr val="000000"/>
                          </a:solidFill>
                          <a:effectLst/>
                          <a:latin typeface="Calibri" panose="020F0502020204030204" pitchFamily="34" charset="0"/>
                        </a:rPr>
                        <a:t>1001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Amritha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Sathiadevan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amritha_sathiadevan@gmail.com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Cochin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dirty="0">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8853087"/>
                  </a:ext>
                </a:extLst>
              </a:tr>
              <a:tr h="275334">
                <a:tc>
                  <a:txBody>
                    <a:bodyPr/>
                    <a:lstStyle/>
                    <a:p>
                      <a:pPr algn="r" fontAlgn="b"/>
                      <a:r>
                        <a:rPr lang="en-IN" sz="1600" b="0" i="0" u="none" strike="noStrike">
                          <a:solidFill>
                            <a:srgbClr val="000000"/>
                          </a:solidFill>
                          <a:effectLst/>
                          <a:latin typeface="Calibri" panose="020F0502020204030204" pitchFamily="34" charset="0"/>
                        </a:rPr>
                        <a:t>1002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dirty="0" err="1">
                          <a:solidFill>
                            <a:srgbClr val="000000"/>
                          </a:solidFill>
                          <a:effectLst/>
                          <a:latin typeface="Calibri" panose="020F0502020204030204" pitchFamily="34" charset="0"/>
                        </a:rPr>
                        <a:t>Nagullas</a:t>
                      </a:r>
                      <a:endParaRPr lang="en-IN" sz="16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KS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nagullas_ks@gmail.com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Mangalore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dirty="0">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3932256"/>
                  </a:ext>
                </a:extLst>
              </a:tr>
              <a:tr h="275334">
                <a:tc>
                  <a:txBody>
                    <a:bodyPr/>
                    <a:lstStyle/>
                    <a:p>
                      <a:pPr algn="r" fontAlgn="b"/>
                      <a:r>
                        <a:rPr lang="en-IN" sz="1600" b="0" i="0" u="none" strike="noStrike">
                          <a:solidFill>
                            <a:srgbClr val="000000"/>
                          </a:solidFill>
                          <a:effectLst/>
                          <a:latin typeface="Calibri" panose="020F0502020204030204" pitchFamily="34" charset="0"/>
                        </a:rPr>
                        <a:t>1003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Roopak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Mayya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roopak_mayya@gmail.com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Mangalore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dirty="0">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5134538"/>
                  </a:ext>
                </a:extLst>
              </a:tr>
              <a:tr h="275334">
                <a:tc>
                  <a:txBody>
                    <a:bodyPr/>
                    <a:lstStyle/>
                    <a:p>
                      <a:pPr algn="r" fontAlgn="b"/>
                      <a:r>
                        <a:rPr lang="en-IN" sz="1600" b="0" i="0" u="none" strike="noStrike" dirty="0">
                          <a:solidFill>
                            <a:srgbClr val="000000"/>
                          </a:solidFill>
                          <a:effectLst/>
                          <a:latin typeface="Calibri" panose="020F0502020204030204" pitchFamily="34" charset="0"/>
                        </a:rPr>
                        <a:t>1004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dirty="0" err="1">
                          <a:solidFill>
                            <a:srgbClr val="000000"/>
                          </a:solidFill>
                          <a:effectLst/>
                          <a:latin typeface="Calibri" panose="020F0502020204030204" pitchFamily="34" charset="0"/>
                        </a:rPr>
                        <a:t>Samanyu</a:t>
                      </a:r>
                      <a:endParaRPr lang="en-IN" sz="16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dirty="0">
                          <a:solidFill>
                            <a:srgbClr val="000000"/>
                          </a:solidFill>
                          <a:effectLst/>
                          <a:latin typeface="Calibri" panose="020F0502020204030204" pitchFamily="34" charset="0"/>
                        </a:rPr>
                        <a:t>Mohanty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dirty="0">
                          <a:solidFill>
                            <a:srgbClr val="000000"/>
                          </a:solidFill>
                          <a:effectLst/>
                          <a:latin typeface="Calibri" panose="020F0502020204030204" pitchFamily="34" charset="0"/>
                        </a:rPr>
                        <a:t>samanyu_mohanty@gmail.com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dirty="0">
                          <a:solidFill>
                            <a:srgbClr val="000000"/>
                          </a:solidFill>
                          <a:effectLst/>
                          <a:latin typeface="Calibri" panose="020F0502020204030204" pitchFamily="34" charset="0"/>
                        </a:rPr>
                        <a:t>Bhubaneswar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dirty="0">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5567644"/>
                  </a:ext>
                </a:extLst>
              </a:tr>
              <a:tr h="275334">
                <a:tc>
                  <a:txBody>
                    <a:bodyPr/>
                    <a:lstStyle/>
                    <a:p>
                      <a:pPr algn="r" fontAlgn="b"/>
                      <a:r>
                        <a:rPr lang="en-IN" sz="1600" b="0" i="0" u="none" strike="noStrike" dirty="0">
                          <a:solidFill>
                            <a:srgbClr val="000000"/>
                          </a:solidFill>
                          <a:effectLst/>
                          <a:latin typeface="Calibri" panose="020F0502020204030204" pitchFamily="34" charset="0"/>
                        </a:rPr>
                        <a:t>1005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dirty="0" err="1">
                          <a:solidFill>
                            <a:srgbClr val="000000"/>
                          </a:solidFill>
                          <a:effectLst/>
                          <a:latin typeface="Calibri" panose="020F0502020204030204" pitchFamily="34" charset="0"/>
                        </a:rPr>
                        <a:t>Thejas</a:t>
                      </a:r>
                      <a:endParaRPr lang="en-IN" sz="16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dirty="0">
                          <a:solidFill>
                            <a:srgbClr val="000000"/>
                          </a:solidFill>
                          <a:effectLst/>
                          <a:latin typeface="Calibri" panose="020F0502020204030204" pitchFamily="34" charset="0"/>
                        </a:rPr>
                        <a:t>CS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dirty="0">
                          <a:solidFill>
                            <a:srgbClr val="000000"/>
                          </a:solidFill>
                          <a:effectLst/>
                          <a:latin typeface="Calibri" panose="020F0502020204030204" pitchFamily="34" charset="0"/>
                        </a:rPr>
                        <a:t>thejas_cs@gmail.com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dirty="0" err="1">
                          <a:solidFill>
                            <a:srgbClr val="000000"/>
                          </a:solidFill>
                          <a:effectLst/>
                          <a:latin typeface="Calibri" panose="020F0502020204030204" pitchFamily="34" charset="0"/>
                        </a:rPr>
                        <a:t>Gadag</a:t>
                      </a:r>
                      <a:endParaRPr lang="en-IN" sz="16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dirty="0">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4051079"/>
                  </a:ext>
                </a:extLst>
              </a:tr>
            </a:tbl>
          </a:graphicData>
        </a:graphic>
      </p:graphicFrame>
      <p:sp>
        <p:nvSpPr>
          <p:cNvPr id="11" name="Rectangle 10">
            <a:extLst>
              <a:ext uri="{FF2B5EF4-FFF2-40B4-BE49-F238E27FC236}">
                <a16:creationId xmlns:a16="http://schemas.microsoft.com/office/drawing/2014/main" id="{BDC80B76-ED59-4821-833F-4E9F61062A86}"/>
              </a:ext>
            </a:extLst>
          </p:cNvPr>
          <p:cNvSpPr/>
          <p:nvPr/>
        </p:nvSpPr>
        <p:spPr>
          <a:xfrm>
            <a:off x="4864362" y="1170864"/>
            <a:ext cx="3252695" cy="188478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Content Placeholder 2">
            <a:extLst>
              <a:ext uri="{FF2B5EF4-FFF2-40B4-BE49-F238E27FC236}">
                <a16:creationId xmlns:a16="http://schemas.microsoft.com/office/drawing/2014/main" id="{9C52DA98-8230-46A2-9F71-1C2D1E821254}"/>
              </a:ext>
            </a:extLst>
          </p:cNvPr>
          <p:cNvSpPr txBox="1">
            <a:spLocks/>
          </p:cNvSpPr>
          <p:nvPr/>
        </p:nvSpPr>
        <p:spPr>
          <a:xfrm>
            <a:off x="1063999" y="3912641"/>
            <a:ext cx="10007731" cy="2386318"/>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2400" dirty="0">
                <a:solidFill>
                  <a:schemeClr val="tx1"/>
                </a:solidFill>
              </a:rPr>
              <a:t> ‘</a:t>
            </a:r>
            <a:r>
              <a:rPr lang="en-US" sz="2400" b="1" dirty="0" err="1">
                <a:solidFill>
                  <a:schemeClr val="tx1"/>
                </a:solidFill>
              </a:rPr>
              <a:t>Employee_ID</a:t>
            </a:r>
            <a:r>
              <a:rPr lang="en-US" sz="2400" b="1" dirty="0">
                <a:solidFill>
                  <a:schemeClr val="tx1"/>
                </a:solidFill>
              </a:rPr>
              <a:t>’ and ‘Email’ are Candidate Keys</a:t>
            </a:r>
          </a:p>
          <a:p>
            <a:pPr>
              <a:buFont typeface="Arial" panose="020B0604020202020204" pitchFamily="34" charset="0"/>
              <a:buChar char="•"/>
            </a:pPr>
            <a:r>
              <a:rPr lang="en-US" sz="2400" b="1" dirty="0">
                <a:solidFill>
                  <a:schemeClr val="tx1"/>
                </a:solidFill>
              </a:rPr>
              <a:t> Since ‘</a:t>
            </a:r>
            <a:r>
              <a:rPr lang="en-US" sz="2400" b="1" dirty="0" err="1">
                <a:solidFill>
                  <a:schemeClr val="tx1"/>
                </a:solidFill>
              </a:rPr>
              <a:t>Employee_ID</a:t>
            </a:r>
            <a:r>
              <a:rPr lang="en-US" sz="2400" b="1" dirty="0">
                <a:solidFill>
                  <a:schemeClr val="tx1"/>
                </a:solidFill>
              </a:rPr>
              <a:t>’ is the Primary Key, ‘Email’ is the Alternate Key</a:t>
            </a:r>
          </a:p>
          <a:p>
            <a:pPr>
              <a:buFont typeface="Arial" panose="020B0604020202020204" pitchFamily="34" charset="0"/>
              <a:buChar char="•"/>
            </a:pPr>
            <a:r>
              <a:rPr lang="en-US" sz="2400" b="1" dirty="0">
                <a:solidFill>
                  <a:schemeClr val="tx1"/>
                </a:solidFill>
              </a:rPr>
              <a:t> A combination of ‘</a:t>
            </a:r>
            <a:r>
              <a:rPr lang="en-US" sz="2400" b="1" dirty="0" err="1">
                <a:solidFill>
                  <a:schemeClr val="tx1"/>
                </a:solidFill>
              </a:rPr>
              <a:t>First_name</a:t>
            </a:r>
            <a:r>
              <a:rPr lang="en-US" sz="2400" b="1" dirty="0">
                <a:solidFill>
                  <a:schemeClr val="tx1"/>
                </a:solidFill>
              </a:rPr>
              <a:t>’ and ‘Email’ is an example for Composite Key </a:t>
            </a:r>
          </a:p>
        </p:txBody>
      </p:sp>
    </p:spTree>
    <p:extLst>
      <p:ext uri="{BB962C8B-B14F-4D97-AF65-F5344CB8AC3E}">
        <p14:creationId xmlns:p14="http://schemas.microsoft.com/office/powerpoint/2010/main" val="791610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BEA0A-74F0-45CA-B955-E6C0011C5E44}"/>
              </a:ext>
            </a:extLst>
          </p:cNvPr>
          <p:cNvSpPr txBox="1">
            <a:spLocks/>
          </p:cNvSpPr>
          <p:nvPr/>
        </p:nvSpPr>
        <p:spPr>
          <a:xfrm>
            <a:off x="528710" y="230553"/>
            <a:ext cx="10515600" cy="844697"/>
          </a:xfrm>
          <a:prstGeom prst="rect">
            <a:avLst/>
          </a:prstGeom>
        </p:spPr>
        <p:txBody>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US" dirty="0"/>
              <a:t>Foreign Key</a:t>
            </a:r>
            <a:endParaRPr lang="en-IN" dirty="0"/>
          </a:p>
        </p:txBody>
      </p:sp>
      <p:sp>
        <p:nvSpPr>
          <p:cNvPr id="3" name="Content Placeholder 2">
            <a:extLst>
              <a:ext uri="{FF2B5EF4-FFF2-40B4-BE49-F238E27FC236}">
                <a16:creationId xmlns:a16="http://schemas.microsoft.com/office/drawing/2014/main" id="{ED6E461E-93EA-4EF5-BF23-4141ED8969E9}"/>
              </a:ext>
            </a:extLst>
          </p:cNvPr>
          <p:cNvSpPr txBox="1">
            <a:spLocks/>
          </p:cNvSpPr>
          <p:nvPr/>
        </p:nvSpPr>
        <p:spPr>
          <a:xfrm>
            <a:off x="739726" y="1075250"/>
            <a:ext cx="10515600" cy="5119334"/>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2200" b="1" dirty="0">
                <a:solidFill>
                  <a:schemeClr val="tx1"/>
                </a:solidFill>
              </a:rPr>
              <a:t> Foreign key is an attribute which is a Primary key of its parent table, but is included as an attribute in another host table, thus, it </a:t>
            </a:r>
            <a:r>
              <a:rPr lang="en-IN" sz="2200" b="1" dirty="0">
                <a:solidFill>
                  <a:schemeClr val="tx1"/>
                </a:solidFill>
              </a:rPr>
              <a:t>establishes a relationship between two tables in a database</a:t>
            </a:r>
          </a:p>
          <a:p>
            <a:pPr>
              <a:buFont typeface="Arial" panose="020B0604020202020204" pitchFamily="34" charset="0"/>
              <a:buChar char="•"/>
            </a:pPr>
            <a:r>
              <a:rPr lang="en-IN" sz="2200" b="1" dirty="0">
                <a:solidFill>
                  <a:schemeClr val="tx1"/>
                </a:solidFill>
              </a:rPr>
              <a:t> Foreign Key must have a corresponding Primary key.</a:t>
            </a:r>
          </a:p>
          <a:p>
            <a:pPr>
              <a:buFont typeface="Arial" panose="020B0604020202020204" pitchFamily="34" charset="0"/>
              <a:buChar char="•"/>
            </a:pPr>
            <a:r>
              <a:rPr lang="en-IN" sz="2200" b="1" dirty="0">
                <a:solidFill>
                  <a:schemeClr val="tx1"/>
                </a:solidFill>
              </a:rPr>
              <a:t> It can have different name than that of Primary key, it enforces referential integrity</a:t>
            </a:r>
          </a:p>
          <a:p>
            <a:pPr>
              <a:buFont typeface="Arial" panose="020B0604020202020204" pitchFamily="34" charset="0"/>
              <a:buChar char="•"/>
            </a:pPr>
            <a:r>
              <a:rPr lang="en-IN" sz="2200" b="1" dirty="0">
                <a:solidFill>
                  <a:schemeClr val="tx1"/>
                </a:solidFill>
              </a:rPr>
              <a:t> Foreign keys play an extremely important role in maintaining accuracy and consistency of data across the database.</a:t>
            </a:r>
          </a:p>
          <a:p>
            <a:pPr marL="0" indent="0">
              <a:buNone/>
            </a:pPr>
            <a:endParaRPr lang="en-IN" sz="1000" dirty="0">
              <a:solidFill>
                <a:schemeClr val="tx1"/>
              </a:solidFill>
            </a:endParaRPr>
          </a:p>
        </p:txBody>
      </p:sp>
      <p:pic>
        <p:nvPicPr>
          <p:cNvPr id="5" name="Picture 4">
            <a:extLst>
              <a:ext uri="{FF2B5EF4-FFF2-40B4-BE49-F238E27FC236}">
                <a16:creationId xmlns:a16="http://schemas.microsoft.com/office/drawing/2014/main" id="{1A372BB6-22E1-4D19-9108-14D03960FB11}"/>
              </a:ext>
            </a:extLst>
          </p:cNvPr>
          <p:cNvPicPr>
            <a:picLocks noChangeAspect="1"/>
          </p:cNvPicPr>
          <p:nvPr/>
        </p:nvPicPr>
        <p:blipFill rotWithShape="1">
          <a:blip r:embed="rId2"/>
          <a:srcRect l="3464"/>
          <a:stretch/>
        </p:blipFill>
        <p:spPr>
          <a:xfrm>
            <a:off x="936674" y="4539005"/>
            <a:ext cx="9178679" cy="1538238"/>
          </a:xfrm>
          <a:prstGeom prst="rect">
            <a:avLst/>
          </a:prstGeom>
        </p:spPr>
      </p:pic>
    </p:spTree>
    <p:extLst>
      <p:ext uri="{BB962C8B-B14F-4D97-AF65-F5344CB8AC3E}">
        <p14:creationId xmlns:p14="http://schemas.microsoft.com/office/powerpoint/2010/main" val="3946870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BEA0A-74F0-45CA-B955-E6C0011C5E44}"/>
              </a:ext>
            </a:extLst>
          </p:cNvPr>
          <p:cNvSpPr txBox="1">
            <a:spLocks/>
          </p:cNvSpPr>
          <p:nvPr/>
        </p:nvSpPr>
        <p:spPr>
          <a:xfrm>
            <a:off x="528710" y="230553"/>
            <a:ext cx="10515600" cy="844697"/>
          </a:xfrm>
          <a:prstGeom prst="rect">
            <a:avLst/>
          </a:prstGeom>
        </p:spPr>
        <p:txBody>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US" dirty="0"/>
              <a:t>Foreign Key</a:t>
            </a:r>
            <a:endParaRPr lang="en-IN" dirty="0"/>
          </a:p>
        </p:txBody>
      </p:sp>
      <p:graphicFrame>
        <p:nvGraphicFramePr>
          <p:cNvPr id="5" name="Table 4">
            <a:extLst>
              <a:ext uri="{FF2B5EF4-FFF2-40B4-BE49-F238E27FC236}">
                <a16:creationId xmlns:a16="http://schemas.microsoft.com/office/drawing/2014/main" id="{5F21262F-F02D-46AA-8D80-23BF588022C0}"/>
              </a:ext>
            </a:extLst>
          </p:cNvPr>
          <p:cNvGraphicFramePr>
            <a:graphicFrameLocks noGrp="1"/>
          </p:cNvGraphicFramePr>
          <p:nvPr/>
        </p:nvGraphicFramePr>
        <p:xfrm>
          <a:off x="393895" y="1554882"/>
          <a:ext cx="8707903" cy="1560186"/>
        </p:xfrm>
        <a:graphic>
          <a:graphicData uri="http://schemas.openxmlformats.org/drawingml/2006/table">
            <a:tbl>
              <a:tblPr/>
              <a:tblGrid>
                <a:gridCol w="1138890">
                  <a:extLst>
                    <a:ext uri="{9D8B030D-6E8A-4147-A177-3AD203B41FA5}">
                      <a16:colId xmlns:a16="http://schemas.microsoft.com/office/drawing/2014/main" val="4076071862"/>
                    </a:ext>
                  </a:extLst>
                </a:gridCol>
                <a:gridCol w="960938">
                  <a:extLst>
                    <a:ext uri="{9D8B030D-6E8A-4147-A177-3AD203B41FA5}">
                      <a16:colId xmlns:a16="http://schemas.microsoft.com/office/drawing/2014/main" val="324776148"/>
                    </a:ext>
                  </a:extLst>
                </a:gridCol>
                <a:gridCol w="1263456">
                  <a:extLst>
                    <a:ext uri="{9D8B030D-6E8A-4147-A177-3AD203B41FA5}">
                      <a16:colId xmlns:a16="http://schemas.microsoft.com/office/drawing/2014/main" val="237142993"/>
                    </a:ext>
                  </a:extLst>
                </a:gridCol>
                <a:gridCol w="2914985">
                  <a:extLst>
                    <a:ext uri="{9D8B030D-6E8A-4147-A177-3AD203B41FA5}">
                      <a16:colId xmlns:a16="http://schemas.microsoft.com/office/drawing/2014/main" val="1113836228"/>
                    </a:ext>
                  </a:extLst>
                </a:gridCol>
                <a:gridCol w="1372675">
                  <a:extLst>
                    <a:ext uri="{9D8B030D-6E8A-4147-A177-3AD203B41FA5}">
                      <a16:colId xmlns:a16="http://schemas.microsoft.com/office/drawing/2014/main" val="4100114437"/>
                    </a:ext>
                  </a:extLst>
                </a:gridCol>
                <a:gridCol w="1056959">
                  <a:extLst>
                    <a:ext uri="{9D8B030D-6E8A-4147-A177-3AD203B41FA5}">
                      <a16:colId xmlns:a16="http://schemas.microsoft.com/office/drawing/2014/main" val="1953153706"/>
                    </a:ext>
                  </a:extLst>
                </a:gridCol>
              </a:tblGrid>
              <a:tr h="260031">
                <a:tc>
                  <a:txBody>
                    <a:bodyPr/>
                    <a:lstStyle/>
                    <a:p>
                      <a:pPr algn="ctr" fontAlgn="ctr"/>
                      <a:r>
                        <a:rPr lang="en-IN" sz="1600" b="1" i="0" u="none" strike="noStrike">
                          <a:solidFill>
                            <a:srgbClr val="000000"/>
                          </a:solidFill>
                          <a:effectLst/>
                          <a:latin typeface="Calibri" panose="020F0502020204030204" pitchFamily="34" charset="0"/>
                        </a:rPr>
                        <a:t>Employee_ID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IN" sz="1600" b="1" i="0" u="none" strike="noStrike">
                          <a:solidFill>
                            <a:srgbClr val="000000"/>
                          </a:solidFill>
                          <a:effectLst/>
                          <a:latin typeface="Calibri" panose="020F0502020204030204" pitchFamily="34" charset="0"/>
                        </a:rPr>
                        <a:t>First_name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IN" sz="1600" b="1" i="0" u="none" strike="noStrike">
                          <a:solidFill>
                            <a:srgbClr val="000000"/>
                          </a:solidFill>
                          <a:effectLst/>
                          <a:latin typeface="Calibri" panose="020F0502020204030204" pitchFamily="34" charset="0"/>
                        </a:rPr>
                        <a:t>Last_Name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IN" sz="1600" b="1" i="0" u="none" strike="noStrike">
                          <a:solidFill>
                            <a:srgbClr val="000000"/>
                          </a:solidFill>
                          <a:effectLst/>
                          <a:latin typeface="Calibri" panose="020F0502020204030204" pitchFamily="34" charset="0"/>
                        </a:rPr>
                        <a:t>Email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IN" sz="1600" b="1" i="0" u="none" strike="noStrike">
                          <a:solidFill>
                            <a:srgbClr val="000000"/>
                          </a:solidFill>
                          <a:effectLst/>
                          <a:latin typeface="Calibri" panose="020F0502020204030204" pitchFamily="34" charset="0"/>
                        </a:rPr>
                        <a:t>Location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IN" sz="1600" b="1" i="0" u="none" strike="noStrike">
                          <a:solidFill>
                            <a:srgbClr val="000000"/>
                          </a:solidFill>
                          <a:effectLst/>
                          <a:latin typeface="Calibri" panose="020F0502020204030204" pitchFamily="34" charset="0"/>
                        </a:rPr>
                        <a:t>Dept_ID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1288329836"/>
                  </a:ext>
                </a:extLst>
              </a:tr>
              <a:tr h="260031">
                <a:tc>
                  <a:txBody>
                    <a:bodyPr/>
                    <a:lstStyle/>
                    <a:p>
                      <a:pPr algn="r" fontAlgn="b"/>
                      <a:r>
                        <a:rPr lang="en-IN" sz="1600" b="0" i="0" u="none" strike="noStrike">
                          <a:solidFill>
                            <a:srgbClr val="000000"/>
                          </a:solidFill>
                          <a:effectLst/>
                          <a:latin typeface="Calibri" panose="020F0502020204030204" pitchFamily="34" charset="0"/>
                        </a:rPr>
                        <a:t>1001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Amritha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Sathiadevan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amritha_sathiadevan@gmail.com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Cochin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7508073"/>
                  </a:ext>
                </a:extLst>
              </a:tr>
              <a:tr h="260031">
                <a:tc>
                  <a:txBody>
                    <a:bodyPr/>
                    <a:lstStyle/>
                    <a:p>
                      <a:pPr algn="r" fontAlgn="b"/>
                      <a:r>
                        <a:rPr lang="en-IN" sz="1600" b="0" i="0" u="none" strike="noStrike">
                          <a:solidFill>
                            <a:srgbClr val="000000"/>
                          </a:solidFill>
                          <a:effectLst/>
                          <a:latin typeface="Calibri" panose="020F0502020204030204" pitchFamily="34" charset="0"/>
                        </a:rPr>
                        <a:t>1002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Nagullas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KS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nagullas_ks@gmail.com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Mangalore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8023144"/>
                  </a:ext>
                </a:extLst>
              </a:tr>
              <a:tr h="260031">
                <a:tc>
                  <a:txBody>
                    <a:bodyPr/>
                    <a:lstStyle/>
                    <a:p>
                      <a:pPr algn="r" fontAlgn="b"/>
                      <a:r>
                        <a:rPr lang="en-IN" sz="1600" b="0" i="0" u="none" strike="noStrike">
                          <a:solidFill>
                            <a:srgbClr val="000000"/>
                          </a:solidFill>
                          <a:effectLst/>
                          <a:latin typeface="Calibri" panose="020F0502020204030204" pitchFamily="34" charset="0"/>
                        </a:rPr>
                        <a:t>1003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Roopak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Mayya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roopak_mayya@gmail.com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Mangalore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8214008"/>
                  </a:ext>
                </a:extLst>
              </a:tr>
              <a:tr h="260031">
                <a:tc>
                  <a:txBody>
                    <a:bodyPr/>
                    <a:lstStyle/>
                    <a:p>
                      <a:pPr algn="r" fontAlgn="b"/>
                      <a:r>
                        <a:rPr lang="en-IN" sz="1600" b="0" i="0" u="none" strike="noStrike">
                          <a:solidFill>
                            <a:srgbClr val="000000"/>
                          </a:solidFill>
                          <a:effectLst/>
                          <a:latin typeface="Calibri" panose="020F0502020204030204" pitchFamily="34" charset="0"/>
                        </a:rPr>
                        <a:t>1004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Samanyu</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Mohanty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samanyu_mohanty@gmail.com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Bhubaneswar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8476661"/>
                  </a:ext>
                </a:extLst>
              </a:tr>
              <a:tr h="260031">
                <a:tc>
                  <a:txBody>
                    <a:bodyPr/>
                    <a:lstStyle/>
                    <a:p>
                      <a:pPr algn="r" fontAlgn="b"/>
                      <a:r>
                        <a:rPr lang="en-IN" sz="1600" b="0" i="0" u="none" strike="noStrike">
                          <a:solidFill>
                            <a:srgbClr val="000000"/>
                          </a:solidFill>
                          <a:effectLst/>
                          <a:latin typeface="Calibri" panose="020F0502020204030204" pitchFamily="34" charset="0"/>
                        </a:rPr>
                        <a:t>1005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Thejas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CS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thejas_cs@gmail.com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Gadag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dirty="0">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5382770"/>
                  </a:ext>
                </a:extLst>
              </a:tr>
            </a:tbl>
          </a:graphicData>
        </a:graphic>
      </p:graphicFrame>
      <p:graphicFrame>
        <p:nvGraphicFramePr>
          <p:cNvPr id="7" name="Table 6">
            <a:extLst>
              <a:ext uri="{FF2B5EF4-FFF2-40B4-BE49-F238E27FC236}">
                <a16:creationId xmlns:a16="http://schemas.microsoft.com/office/drawing/2014/main" id="{9B64E207-8A72-4E86-B5A6-0BEF4A76BF30}"/>
              </a:ext>
            </a:extLst>
          </p:cNvPr>
          <p:cNvGraphicFramePr>
            <a:graphicFrameLocks noGrp="1"/>
          </p:cNvGraphicFramePr>
          <p:nvPr/>
        </p:nvGraphicFramePr>
        <p:xfrm>
          <a:off x="7952814" y="4157407"/>
          <a:ext cx="3287272" cy="1511872"/>
        </p:xfrm>
        <a:graphic>
          <a:graphicData uri="http://schemas.openxmlformats.org/drawingml/2006/table">
            <a:tbl>
              <a:tblPr/>
              <a:tblGrid>
                <a:gridCol w="1372707">
                  <a:extLst>
                    <a:ext uri="{9D8B030D-6E8A-4147-A177-3AD203B41FA5}">
                      <a16:colId xmlns:a16="http://schemas.microsoft.com/office/drawing/2014/main" val="2898588813"/>
                    </a:ext>
                  </a:extLst>
                </a:gridCol>
                <a:gridCol w="1914565">
                  <a:extLst>
                    <a:ext uri="{9D8B030D-6E8A-4147-A177-3AD203B41FA5}">
                      <a16:colId xmlns:a16="http://schemas.microsoft.com/office/drawing/2014/main" val="261874922"/>
                    </a:ext>
                  </a:extLst>
                </a:gridCol>
              </a:tblGrid>
              <a:tr h="377968">
                <a:tc>
                  <a:txBody>
                    <a:bodyPr/>
                    <a:lstStyle/>
                    <a:p>
                      <a:pPr algn="ctr" fontAlgn="ctr"/>
                      <a:r>
                        <a:rPr lang="en-IN" sz="1600" b="1" i="0" u="none" strike="noStrike" dirty="0" err="1">
                          <a:solidFill>
                            <a:srgbClr val="000000"/>
                          </a:solidFill>
                          <a:effectLst/>
                          <a:latin typeface="Calibri" panose="020F0502020204030204" pitchFamily="34" charset="0"/>
                        </a:rPr>
                        <a:t>Department_ID</a:t>
                      </a:r>
                      <a:endParaRPr lang="en-IN" sz="1600" b="1"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IN" sz="1600" b="1" i="0" u="none" strike="noStrike">
                          <a:solidFill>
                            <a:srgbClr val="000000"/>
                          </a:solidFill>
                          <a:effectLst/>
                          <a:latin typeface="Calibri" panose="020F0502020204030204" pitchFamily="34" charset="0"/>
                        </a:rPr>
                        <a:t>Department_Name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3389670035"/>
                  </a:ext>
                </a:extLst>
              </a:tr>
              <a:tr h="377968">
                <a:tc>
                  <a:txBody>
                    <a:bodyPr/>
                    <a:lstStyle/>
                    <a:p>
                      <a:pPr algn="r" fontAlgn="ctr"/>
                      <a:r>
                        <a:rPr lang="en-IN" sz="1600" b="0" i="0" u="none" strike="noStrike">
                          <a:solidFill>
                            <a:srgbClr val="000000"/>
                          </a:solidFill>
                          <a:effectLst/>
                          <a:latin typeface="Calibri" panose="020F0502020204030204" pitchFamily="34" charset="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600" b="0" i="0" u="none" strike="noStrike">
                          <a:solidFill>
                            <a:srgbClr val="000000"/>
                          </a:solidFill>
                          <a:effectLst/>
                          <a:latin typeface="Calibri" panose="020F0502020204030204" pitchFamily="34" charset="0"/>
                        </a:rPr>
                        <a:t>Data Science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7753705"/>
                  </a:ext>
                </a:extLst>
              </a:tr>
              <a:tr h="377968">
                <a:tc>
                  <a:txBody>
                    <a:bodyPr/>
                    <a:lstStyle/>
                    <a:p>
                      <a:pPr algn="r" fontAlgn="ctr"/>
                      <a:r>
                        <a:rPr lang="en-IN" sz="1600" b="0" i="0" u="none" strike="noStrike">
                          <a:solidFill>
                            <a:srgbClr val="000000"/>
                          </a:solidFill>
                          <a:effectLst/>
                          <a:latin typeface="Calibri" panose="020F0502020204030204" pitchFamily="34" charset="0"/>
                        </a:rPr>
                        <a:t>20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600" b="0" i="0" u="none" strike="noStrike">
                          <a:solidFill>
                            <a:srgbClr val="000000"/>
                          </a:solidFill>
                          <a:effectLst/>
                          <a:latin typeface="Calibri" panose="020F0502020204030204" pitchFamily="34" charset="0"/>
                        </a:rPr>
                        <a:t>Machine Learning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6416130"/>
                  </a:ext>
                </a:extLst>
              </a:tr>
              <a:tr h="377968">
                <a:tc>
                  <a:txBody>
                    <a:bodyPr/>
                    <a:lstStyle/>
                    <a:p>
                      <a:pPr algn="r" fontAlgn="ctr"/>
                      <a:r>
                        <a:rPr lang="en-IN" sz="1600" b="0" i="0" u="none" strike="noStrike">
                          <a:solidFill>
                            <a:srgbClr val="000000"/>
                          </a:solidFill>
                          <a:effectLst/>
                          <a:latin typeface="Calibri" panose="020F0502020204030204" pitchFamily="34" charset="0"/>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600" b="0" i="0" u="none" strike="noStrike" dirty="0">
                          <a:solidFill>
                            <a:srgbClr val="000000"/>
                          </a:solidFill>
                          <a:effectLst/>
                          <a:latin typeface="Calibri" panose="020F0502020204030204" pitchFamily="34" charset="0"/>
                        </a:rPr>
                        <a:t>Artificial Intelligence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0011509"/>
                  </a:ext>
                </a:extLst>
              </a:tr>
            </a:tbl>
          </a:graphicData>
        </a:graphic>
      </p:graphicFrame>
      <p:sp>
        <p:nvSpPr>
          <p:cNvPr id="9" name="Rectangle 8">
            <a:extLst>
              <a:ext uri="{FF2B5EF4-FFF2-40B4-BE49-F238E27FC236}">
                <a16:creationId xmlns:a16="http://schemas.microsoft.com/office/drawing/2014/main" id="{51E16A1F-2DD9-4ECD-800F-7276B395E2A4}"/>
              </a:ext>
            </a:extLst>
          </p:cNvPr>
          <p:cNvSpPr/>
          <p:nvPr/>
        </p:nvSpPr>
        <p:spPr>
          <a:xfrm>
            <a:off x="7952814" y="1389184"/>
            <a:ext cx="1316502" cy="20398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A9ACA8EE-C602-4AD4-88F0-C245261F9D36}"/>
              </a:ext>
            </a:extLst>
          </p:cNvPr>
          <p:cNvSpPr txBox="1"/>
          <p:nvPr/>
        </p:nvSpPr>
        <p:spPr>
          <a:xfrm>
            <a:off x="8037222" y="1021402"/>
            <a:ext cx="1122423" cy="338554"/>
          </a:xfrm>
          <a:prstGeom prst="rect">
            <a:avLst/>
          </a:prstGeom>
          <a:noFill/>
        </p:spPr>
        <p:txBody>
          <a:bodyPr wrap="none" rtlCol="0">
            <a:spAutoFit/>
          </a:bodyPr>
          <a:lstStyle/>
          <a:p>
            <a:r>
              <a:rPr lang="en-US" sz="1600" b="1" dirty="0">
                <a:solidFill>
                  <a:schemeClr val="accent1">
                    <a:lumMod val="75000"/>
                  </a:schemeClr>
                </a:solidFill>
              </a:rPr>
              <a:t>Foreign key</a:t>
            </a:r>
            <a:endParaRPr lang="en-IN" sz="1600" b="1" dirty="0">
              <a:solidFill>
                <a:schemeClr val="accent1">
                  <a:lumMod val="75000"/>
                </a:schemeClr>
              </a:solidFill>
            </a:endParaRPr>
          </a:p>
        </p:txBody>
      </p:sp>
      <p:sp>
        <p:nvSpPr>
          <p:cNvPr id="11" name="Rectangle 10">
            <a:extLst>
              <a:ext uri="{FF2B5EF4-FFF2-40B4-BE49-F238E27FC236}">
                <a16:creationId xmlns:a16="http://schemas.microsoft.com/office/drawing/2014/main" id="{9955268B-958F-443B-BFAF-E7D90447640E}"/>
              </a:ext>
            </a:extLst>
          </p:cNvPr>
          <p:cNvSpPr/>
          <p:nvPr/>
        </p:nvSpPr>
        <p:spPr>
          <a:xfrm>
            <a:off x="7952814" y="3978043"/>
            <a:ext cx="1416269" cy="18585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432CC25E-3E2C-4C11-B2AE-4C1AB2318152}"/>
              </a:ext>
            </a:extLst>
          </p:cNvPr>
          <p:cNvSpPr txBox="1"/>
          <p:nvPr/>
        </p:nvSpPr>
        <p:spPr>
          <a:xfrm>
            <a:off x="6792278" y="4272836"/>
            <a:ext cx="1146468" cy="338554"/>
          </a:xfrm>
          <a:prstGeom prst="rect">
            <a:avLst/>
          </a:prstGeom>
          <a:noFill/>
        </p:spPr>
        <p:txBody>
          <a:bodyPr wrap="none" rtlCol="0">
            <a:spAutoFit/>
          </a:bodyPr>
          <a:lstStyle/>
          <a:p>
            <a:r>
              <a:rPr lang="en-US" sz="1600" b="1" dirty="0">
                <a:solidFill>
                  <a:schemeClr val="accent1">
                    <a:lumMod val="75000"/>
                  </a:schemeClr>
                </a:solidFill>
              </a:rPr>
              <a:t>Primary key</a:t>
            </a:r>
            <a:endParaRPr lang="en-IN" sz="1600" b="1" dirty="0">
              <a:solidFill>
                <a:schemeClr val="accent1">
                  <a:lumMod val="75000"/>
                </a:schemeClr>
              </a:solidFill>
            </a:endParaRPr>
          </a:p>
        </p:txBody>
      </p:sp>
      <p:sp>
        <p:nvSpPr>
          <p:cNvPr id="13" name="TextBox 12">
            <a:extLst>
              <a:ext uri="{FF2B5EF4-FFF2-40B4-BE49-F238E27FC236}">
                <a16:creationId xmlns:a16="http://schemas.microsoft.com/office/drawing/2014/main" id="{E10FB11D-EBD4-474E-A3CD-9651F88EE1FA}"/>
              </a:ext>
            </a:extLst>
          </p:cNvPr>
          <p:cNvSpPr txBox="1"/>
          <p:nvPr/>
        </p:nvSpPr>
        <p:spPr>
          <a:xfrm>
            <a:off x="7712672" y="5996361"/>
            <a:ext cx="3860865"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Parent/Master Table (Department)</a:t>
            </a:r>
            <a:endParaRPr lang="en-IN" b="1"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10BF866-ED56-4F8F-BFCD-2139C8888E06}"/>
              </a:ext>
            </a:extLst>
          </p:cNvPr>
          <p:cNvSpPr txBox="1"/>
          <p:nvPr/>
        </p:nvSpPr>
        <p:spPr>
          <a:xfrm>
            <a:off x="2663062" y="3334189"/>
            <a:ext cx="2719527"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Child Table (Employee)</a:t>
            </a:r>
            <a:endParaRPr lang="en-IN" b="1" dirty="0">
              <a:latin typeface="Arial" panose="020B0604020202020204" pitchFamily="34" charset="0"/>
              <a:cs typeface="Arial" panose="020B0604020202020204" pitchFamily="34" charset="0"/>
            </a:endParaRPr>
          </a:p>
        </p:txBody>
      </p:sp>
      <p:cxnSp>
        <p:nvCxnSpPr>
          <p:cNvPr id="17" name="Straight Arrow Connector 16">
            <a:extLst>
              <a:ext uri="{FF2B5EF4-FFF2-40B4-BE49-F238E27FC236}">
                <a16:creationId xmlns:a16="http://schemas.microsoft.com/office/drawing/2014/main" id="{208E80FC-19C5-47A4-9637-EEFFE703357D}"/>
              </a:ext>
            </a:extLst>
          </p:cNvPr>
          <p:cNvCxnSpPr>
            <a:stCxn id="9" idx="2"/>
          </p:cNvCxnSpPr>
          <p:nvPr/>
        </p:nvCxnSpPr>
        <p:spPr>
          <a:xfrm>
            <a:off x="8611065" y="3429000"/>
            <a:ext cx="0" cy="5490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1BA80B1-4B4C-4579-AE00-85C5257B1241}"/>
              </a:ext>
            </a:extLst>
          </p:cNvPr>
          <p:cNvSpPr txBox="1"/>
          <p:nvPr/>
        </p:nvSpPr>
        <p:spPr>
          <a:xfrm>
            <a:off x="8724189" y="3551240"/>
            <a:ext cx="1425711" cy="338554"/>
          </a:xfrm>
          <a:prstGeom prst="rect">
            <a:avLst/>
          </a:prstGeom>
          <a:noFill/>
        </p:spPr>
        <p:txBody>
          <a:bodyPr wrap="none" rtlCol="0">
            <a:spAutoFit/>
          </a:bodyPr>
          <a:lstStyle/>
          <a:p>
            <a:r>
              <a:rPr lang="en-US" sz="1600" b="1" dirty="0"/>
              <a:t>FK relationship</a:t>
            </a:r>
            <a:endParaRPr lang="en-IN" sz="1600" b="1" dirty="0"/>
          </a:p>
        </p:txBody>
      </p:sp>
      <p:sp>
        <p:nvSpPr>
          <p:cNvPr id="14" name="TextBox 13">
            <a:extLst>
              <a:ext uri="{FF2B5EF4-FFF2-40B4-BE49-F238E27FC236}">
                <a16:creationId xmlns:a16="http://schemas.microsoft.com/office/drawing/2014/main" id="{D890A308-4D46-4C02-B8E2-229CF266E226}"/>
              </a:ext>
            </a:extLst>
          </p:cNvPr>
          <p:cNvSpPr txBox="1"/>
          <p:nvPr/>
        </p:nvSpPr>
        <p:spPr>
          <a:xfrm>
            <a:off x="528710" y="4072781"/>
            <a:ext cx="6098344" cy="2492990"/>
          </a:xfrm>
          <a:prstGeom prst="rect">
            <a:avLst/>
          </a:prstGeom>
          <a:noFill/>
        </p:spPr>
        <p:txBody>
          <a:bodyPr wrap="square">
            <a:spAutoFit/>
          </a:bodyPr>
          <a:lstStyle/>
          <a:p>
            <a:r>
              <a:rPr lang="en-IN" sz="2000" b="1" dirty="0">
                <a:solidFill>
                  <a:srgbClr val="7030A0"/>
                </a:solidFill>
              </a:rPr>
              <a:t>Features of Foreign key:</a:t>
            </a:r>
          </a:p>
          <a:p>
            <a:pPr marL="285750" indent="-285750">
              <a:buFont typeface="Arial" panose="020B0604020202020204" pitchFamily="34" charset="0"/>
              <a:buChar char="•"/>
            </a:pPr>
            <a:r>
              <a:rPr lang="en-IN" sz="2000" b="1" dirty="0"/>
              <a:t>It can have duplicate/NULL values unless specified</a:t>
            </a:r>
          </a:p>
          <a:p>
            <a:pPr marL="285750" indent="-285750">
              <a:buFont typeface="Arial" panose="020B0604020202020204" pitchFamily="34" charset="0"/>
              <a:buChar char="•"/>
            </a:pPr>
            <a:r>
              <a:rPr lang="en-IN" sz="2000" b="1" dirty="0">
                <a:solidFill>
                  <a:schemeClr val="tx1"/>
                </a:solidFill>
              </a:rPr>
              <a:t>Constraint is specified on child only</a:t>
            </a:r>
          </a:p>
          <a:p>
            <a:pPr marL="285750" indent="-285750">
              <a:buFont typeface="Arial" panose="020B0604020202020204" pitchFamily="34" charset="0"/>
              <a:buChar char="•"/>
            </a:pPr>
            <a:r>
              <a:rPr lang="en-IN" sz="2000" b="1" dirty="0"/>
              <a:t>Multiple Foreign key can exist in a table</a:t>
            </a:r>
          </a:p>
          <a:p>
            <a:pPr marL="285750" indent="-285750">
              <a:buFont typeface="Arial" panose="020B0604020202020204" pitchFamily="34" charset="0"/>
              <a:buChar char="•"/>
            </a:pPr>
            <a:r>
              <a:rPr lang="en-IN" sz="2000" b="1" dirty="0">
                <a:solidFill>
                  <a:schemeClr val="tx1"/>
                </a:solidFill>
              </a:rPr>
              <a:t>Parent can not be modified/deleted if child record exists</a:t>
            </a:r>
          </a:p>
          <a:p>
            <a:pPr marL="285750" indent="-285750">
              <a:buFont typeface="Arial" panose="020B0604020202020204" pitchFamily="34" charset="0"/>
              <a:buChar char="•"/>
            </a:pPr>
            <a:endParaRPr lang="en-IN" sz="1800" b="1" dirty="0">
              <a:solidFill>
                <a:schemeClr val="tx1"/>
              </a:solidFill>
            </a:endParaRPr>
          </a:p>
          <a:p>
            <a:pPr marL="285750" indent="-285750">
              <a:buFont typeface="Arial" panose="020B0604020202020204" pitchFamily="34" charset="0"/>
              <a:buChar char="•"/>
            </a:pPr>
            <a:endParaRPr lang="en-IN" sz="1800" dirty="0">
              <a:solidFill>
                <a:schemeClr val="tx1"/>
              </a:solidFill>
            </a:endParaRPr>
          </a:p>
        </p:txBody>
      </p:sp>
    </p:spTree>
    <p:extLst>
      <p:ext uri="{BB962C8B-B14F-4D97-AF65-F5344CB8AC3E}">
        <p14:creationId xmlns:p14="http://schemas.microsoft.com/office/powerpoint/2010/main" val="2588124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66E62F-AB00-4E14-B55F-6252B582E124}"/>
              </a:ext>
            </a:extLst>
          </p:cNvPr>
          <p:cNvSpPr txBox="1"/>
          <p:nvPr/>
        </p:nvSpPr>
        <p:spPr>
          <a:xfrm>
            <a:off x="394662" y="609527"/>
            <a:ext cx="2698812" cy="1446550"/>
          </a:xfrm>
          <a:prstGeom prst="rect">
            <a:avLst/>
          </a:prstGeom>
          <a:noFill/>
        </p:spPr>
        <p:txBody>
          <a:bodyPr wrap="square" rtlCol="0">
            <a:spAutoFit/>
          </a:bodyPr>
          <a:lstStyle/>
          <a:p>
            <a:r>
              <a:rPr lang="en-US" sz="1400" b="1" dirty="0">
                <a:latin typeface="Speak pro" panose="020B0504020101020102" pitchFamily="34" charset="0"/>
              </a:rPr>
              <a:t>Cascade </a:t>
            </a:r>
          </a:p>
          <a:p>
            <a:pPr marL="171450" indent="-171450">
              <a:buFont typeface="Arial" panose="020B0604020202020204" pitchFamily="34" charset="0"/>
              <a:buChar char="•"/>
            </a:pPr>
            <a:r>
              <a:rPr lang="en-US" sz="1400" b="1" dirty="0">
                <a:latin typeface="Speak pro" panose="020B0504020101020102" pitchFamily="34" charset="0"/>
              </a:rPr>
              <a:t>Keyword used with foreign key</a:t>
            </a:r>
          </a:p>
          <a:p>
            <a:pPr marL="171450" indent="-171450">
              <a:buFont typeface="Arial" panose="020B0604020202020204" pitchFamily="34" charset="0"/>
              <a:buChar char="•"/>
            </a:pPr>
            <a:r>
              <a:rPr lang="en-US" sz="1400" b="1" dirty="0">
                <a:latin typeface="Speak pro" panose="020B0504020101020102" pitchFamily="34" charset="0"/>
              </a:rPr>
              <a:t>‘on update’ or/and ‘on delete’</a:t>
            </a:r>
          </a:p>
          <a:p>
            <a:pPr marL="171450" indent="-171450">
              <a:buFont typeface="Arial" panose="020B0604020202020204" pitchFamily="34" charset="0"/>
              <a:buChar char="•"/>
            </a:pPr>
            <a:r>
              <a:rPr lang="en-US" sz="1400" b="1" dirty="0">
                <a:latin typeface="Speak pro" panose="020B0504020101020102" pitchFamily="34" charset="0"/>
              </a:rPr>
              <a:t>Cascades changes to all tables with references</a:t>
            </a:r>
          </a:p>
          <a:p>
            <a:endParaRPr lang="en-IN" dirty="0"/>
          </a:p>
        </p:txBody>
      </p:sp>
      <p:sp>
        <p:nvSpPr>
          <p:cNvPr id="7" name="TextBox 6">
            <a:extLst>
              <a:ext uri="{FF2B5EF4-FFF2-40B4-BE49-F238E27FC236}">
                <a16:creationId xmlns:a16="http://schemas.microsoft.com/office/drawing/2014/main" id="{BFEDC37B-9242-4DBD-A50C-58DE4A4E9BE0}"/>
              </a:ext>
            </a:extLst>
          </p:cNvPr>
          <p:cNvSpPr txBox="1"/>
          <p:nvPr/>
        </p:nvSpPr>
        <p:spPr>
          <a:xfrm>
            <a:off x="4864452" y="5272777"/>
            <a:ext cx="2698812" cy="1661993"/>
          </a:xfrm>
          <a:prstGeom prst="rect">
            <a:avLst/>
          </a:prstGeom>
          <a:noFill/>
        </p:spPr>
        <p:txBody>
          <a:bodyPr wrap="square" rtlCol="0">
            <a:spAutoFit/>
          </a:bodyPr>
          <a:lstStyle/>
          <a:p>
            <a:r>
              <a:rPr lang="en-US" sz="1400" b="1" dirty="0">
                <a:latin typeface="Speak pro" panose="020B0504020101020102" pitchFamily="34" charset="0"/>
              </a:rPr>
              <a:t>Cascade Referential Integrity</a:t>
            </a:r>
          </a:p>
          <a:p>
            <a:pPr marL="171450" indent="-171450">
              <a:buFont typeface="Arial" panose="020B0604020202020204" pitchFamily="34" charset="0"/>
              <a:buChar char="•"/>
            </a:pPr>
            <a:r>
              <a:rPr lang="en-US" sz="1400" b="1" dirty="0">
                <a:latin typeface="Speak pro" panose="020B0504020101020102" pitchFamily="34" charset="0"/>
              </a:rPr>
              <a:t>tell SQL Server to perform certain actions whenever a user attempts to delete or update a primary key to which an existing foreign keys points.</a:t>
            </a:r>
          </a:p>
          <a:p>
            <a:endParaRPr lang="en-IN" dirty="0"/>
          </a:p>
        </p:txBody>
      </p:sp>
      <p:sp>
        <p:nvSpPr>
          <p:cNvPr id="8" name="TextBox 7">
            <a:extLst>
              <a:ext uri="{FF2B5EF4-FFF2-40B4-BE49-F238E27FC236}">
                <a16:creationId xmlns:a16="http://schemas.microsoft.com/office/drawing/2014/main" id="{7BE79C23-04E0-4899-BCA2-6387B6AD4A88}"/>
              </a:ext>
            </a:extLst>
          </p:cNvPr>
          <p:cNvSpPr txBox="1"/>
          <p:nvPr/>
        </p:nvSpPr>
        <p:spPr>
          <a:xfrm>
            <a:off x="394662" y="2067539"/>
            <a:ext cx="2698812" cy="1600438"/>
          </a:xfrm>
          <a:prstGeom prst="rect">
            <a:avLst/>
          </a:prstGeom>
          <a:noFill/>
        </p:spPr>
        <p:txBody>
          <a:bodyPr wrap="square" rtlCol="0">
            <a:spAutoFit/>
          </a:bodyPr>
          <a:lstStyle/>
          <a:p>
            <a:r>
              <a:rPr lang="en-US" sz="1400" b="1" dirty="0">
                <a:latin typeface="Speak pro" panose="020B0504020101020102" pitchFamily="34" charset="0"/>
              </a:rPr>
              <a:t>Cascade </a:t>
            </a:r>
          </a:p>
          <a:p>
            <a:pPr marL="171450" indent="-171450">
              <a:buFont typeface="Arial" panose="020B0604020202020204" pitchFamily="34" charset="0"/>
              <a:buChar char="•"/>
            </a:pPr>
            <a:r>
              <a:rPr lang="en-US" sz="1400" b="1" dirty="0">
                <a:latin typeface="Speak pro" panose="020B0504020101020102" pitchFamily="34" charset="0"/>
              </a:rPr>
              <a:t>helps in reducing maintenance effort for the database as the system itself takes care of updating references thus maintaining integrity at all times</a:t>
            </a:r>
            <a:endParaRPr lang="en-IN" sz="1400" b="1" dirty="0">
              <a:latin typeface="Speak pro" panose="020B0504020101020102" pitchFamily="34" charset="0"/>
            </a:endParaRPr>
          </a:p>
        </p:txBody>
      </p:sp>
      <p:pic>
        <p:nvPicPr>
          <p:cNvPr id="9" name="Picture 8">
            <a:extLst>
              <a:ext uri="{FF2B5EF4-FFF2-40B4-BE49-F238E27FC236}">
                <a16:creationId xmlns:a16="http://schemas.microsoft.com/office/drawing/2014/main" id="{19DD511D-A8FF-4473-A95D-26E3304DEC0F}"/>
              </a:ext>
            </a:extLst>
          </p:cNvPr>
          <p:cNvPicPr>
            <a:picLocks noChangeAspect="1"/>
          </p:cNvPicPr>
          <p:nvPr/>
        </p:nvPicPr>
        <p:blipFill>
          <a:blip r:embed="rId2"/>
          <a:stretch>
            <a:fillRect/>
          </a:stretch>
        </p:blipFill>
        <p:spPr>
          <a:xfrm>
            <a:off x="3950568" y="632882"/>
            <a:ext cx="3267075" cy="1247775"/>
          </a:xfrm>
          <a:prstGeom prst="rect">
            <a:avLst/>
          </a:prstGeom>
        </p:spPr>
      </p:pic>
      <p:pic>
        <p:nvPicPr>
          <p:cNvPr id="10" name="Picture 9">
            <a:extLst>
              <a:ext uri="{FF2B5EF4-FFF2-40B4-BE49-F238E27FC236}">
                <a16:creationId xmlns:a16="http://schemas.microsoft.com/office/drawing/2014/main" id="{3C6A8B13-8775-4FC7-B36B-D2E178D65C57}"/>
              </a:ext>
            </a:extLst>
          </p:cNvPr>
          <p:cNvPicPr>
            <a:picLocks noChangeAspect="1"/>
          </p:cNvPicPr>
          <p:nvPr/>
        </p:nvPicPr>
        <p:blipFill>
          <a:blip r:embed="rId3"/>
          <a:stretch>
            <a:fillRect/>
          </a:stretch>
        </p:blipFill>
        <p:spPr>
          <a:xfrm>
            <a:off x="7946681" y="550535"/>
            <a:ext cx="3971925" cy="1847850"/>
          </a:xfrm>
          <a:prstGeom prst="rect">
            <a:avLst/>
          </a:prstGeom>
        </p:spPr>
      </p:pic>
      <p:graphicFrame>
        <p:nvGraphicFramePr>
          <p:cNvPr id="4" name="Table 3">
            <a:extLst>
              <a:ext uri="{FF2B5EF4-FFF2-40B4-BE49-F238E27FC236}">
                <a16:creationId xmlns:a16="http://schemas.microsoft.com/office/drawing/2014/main" id="{E2CBF78F-E3C9-4378-9CC9-682420907FE5}"/>
              </a:ext>
            </a:extLst>
          </p:cNvPr>
          <p:cNvGraphicFramePr/>
          <p:nvPr>
            <p:extLst>
              <p:ext uri="{D42A27DB-BD31-4B8C-83A1-F6EECF244321}">
                <p14:modId xmlns:p14="http://schemas.microsoft.com/office/powerpoint/2010/main" val="3162964765"/>
              </p:ext>
            </p:extLst>
          </p:nvPr>
        </p:nvGraphicFramePr>
        <p:xfrm>
          <a:off x="8586189" y="2327664"/>
          <a:ext cx="2540000" cy="1143000"/>
        </p:xfrm>
        <a:graphic>
          <a:graphicData uri="http://schemas.openxmlformats.org/drawingml/2006/table">
            <a:tbl>
              <a:tblPr>
                <a:tableStyleId>{5C22544A-7EE6-4342-B048-85BDC9FD1C3A}</a:tableStyleId>
              </a:tblPr>
              <a:tblGrid>
                <a:gridCol w="774700">
                  <a:extLst>
                    <a:ext uri="{9D8B030D-6E8A-4147-A177-3AD203B41FA5}">
                      <a16:colId xmlns:a16="http://schemas.microsoft.com/office/drawing/2014/main" val="2167455481"/>
                    </a:ext>
                  </a:extLst>
                </a:gridCol>
                <a:gridCol w="1117600">
                  <a:extLst>
                    <a:ext uri="{9D8B030D-6E8A-4147-A177-3AD203B41FA5}">
                      <a16:colId xmlns:a16="http://schemas.microsoft.com/office/drawing/2014/main" val="2499254663"/>
                    </a:ext>
                  </a:extLst>
                </a:gridCol>
                <a:gridCol w="647700">
                  <a:extLst>
                    <a:ext uri="{9D8B030D-6E8A-4147-A177-3AD203B41FA5}">
                      <a16:colId xmlns:a16="http://schemas.microsoft.com/office/drawing/2014/main" val="1315953515"/>
                    </a:ext>
                  </a:extLst>
                </a:gridCol>
              </a:tblGrid>
              <a:tr h="190500">
                <a:tc>
                  <a:txBody>
                    <a:bodyPr/>
                    <a:lstStyle/>
                    <a:p>
                      <a:pPr algn="l" fontAlgn="b">
                        <a:spcBef>
                          <a:spcPts val="0"/>
                        </a:spcBef>
                        <a:spcAft>
                          <a:spcPts val="0"/>
                        </a:spcAft>
                      </a:pPr>
                      <a:r>
                        <a:rPr lang="en-IN" sz="1100" u="none" strike="noStrike">
                          <a:effectLst/>
                        </a:rPr>
                        <a:t>Student_id</a:t>
                      </a:r>
                      <a:endParaRPr lang="en-IN" sz="1800" b="0" i="0" u="none" strike="noStrike">
                        <a:effectLst/>
                        <a:latin typeface="Arial" panose="020B0604020202020204" pitchFamily="34" charset="0"/>
                      </a:endParaRPr>
                    </a:p>
                  </a:txBody>
                  <a:tcPr marL="9525" marR="9525" marT="9525" marB="0" anchor="b"/>
                </a:tc>
                <a:tc>
                  <a:txBody>
                    <a:bodyPr/>
                    <a:lstStyle/>
                    <a:p>
                      <a:pPr algn="l" fontAlgn="b">
                        <a:spcBef>
                          <a:spcPts val="0"/>
                        </a:spcBef>
                        <a:spcAft>
                          <a:spcPts val="0"/>
                        </a:spcAft>
                      </a:pPr>
                      <a:r>
                        <a:rPr lang="en-IN" sz="1100" u="none" strike="noStrike" dirty="0">
                          <a:effectLst/>
                        </a:rPr>
                        <a:t>Name</a:t>
                      </a:r>
                      <a:endParaRPr lang="en-IN" sz="1800" b="0" i="0" u="none" strike="noStrike" dirty="0">
                        <a:effectLst/>
                        <a:latin typeface="Arial" panose="020B0604020202020204" pitchFamily="34" charset="0"/>
                      </a:endParaRPr>
                    </a:p>
                  </a:txBody>
                  <a:tcPr marL="9525" marR="9525" marT="9525" marB="0" anchor="b"/>
                </a:tc>
                <a:tc>
                  <a:txBody>
                    <a:bodyPr/>
                    <a:lstStyle/>
                    <a:p>
                      <a:pPr algn="l" fontAlgn="b">
                        <a:spcBef>
                          <a:spcPts val="0"/>
                        </a:spcBef>
                        <a:spcAft>
                          <a:spcPts val="0"/>
                        </a:spcAft>
                      </a:pPr>
                      <a:r>
                        <a:rPr lang="en-IN" sz="1100" u="none" strike="noStrike">
                          <a:effectLst/>
                        </a:rPr>
                        <a:t>Batch id</a:t>
                      </a:r>
                      <a:endParaRPr lang="en-IN" sz="1800" b="0" i="0" u="none" strike="noStrike">
                        <a:effectLst/>
                        <a:latin typeface="Arial" panose="020B0604020202020204" pitchFamily="34" charset="0"/>
                      </a:endParaRPr>
                    </a:p>
                  </a:txBody>
                  <a:tcPr marL="9525" marR="9525" marT="9525" marB="0" anchor="b">
                    <a:solidFill>
                      <a:schemeClr val="accent6">
                        <a:lumMod val="40000"/>
                        <a:lumOff val="60000"/>
                      </a:schemeClr>
                    </a:solidFill>
                  </a:tcPr>
                </a:tc>
                <a:extLst>
                  <a:ext uri="{0D108BD9-81ED-4DB2-BD59-A6C34878D82A}">
                    <a16:rowId xmlns:a16="http://schemas.microsoft.com/office/drawing/2014/main" val="2876169004"/>
                  </a:ext>
                </a:extLst>
              </a:tr>
              <a:tr h="190500">
                <a:tc>
                  <a:txBody>
                    <a:bodyPr/>
                    <a:lstStyle/>
                    <a:p>
                      <a:pPr algn="l" fontAlgn="b">
                        <a:spcBef>
                          <a:spcPts val="0"/>
                        </a:spcBef>
                        <a:spcAft>
                          <a:spcPts val="0"/>
                        </a:spcAft>
                      </a:pPr>
                      <a:r>
                        <a:rPr lang="en-IN" sz="1100" u="none" strike="noStrike">
                          <a:effectLst/>
                        </a:rPr>
                        <a:t>S1</a:t>
                      </a:r>
                      <a:endParaRPr lang="en-IN" sz="1800" b="0" i="0" u="none" strike="noStrike">
                        <a:effectLst/>
                        <a:latin typeface="Arial" panose="020B0604020202020204" pitchFamily="34" charset="0"/>
                      </a:endParaRPr>
                    </a:p>
                  </a:txBody>
                  <a:tcPr marL="9525" marR="9525" marT="9525" marB="0" anchor="b"/>
                </a:tc>
                <a:tc>
                  <a:txBody>
                    <a:bodyPr/>
                    <a:lstStyle/>
                    <a:p>
                      <a:pPr algn="l" fontAlgn="b">
                        <a:spcBef>
                          <a:spcPts val="0"/>
                        </a:spcBef>
                        <a:spcAft>
                          <a:spcPts val="0"/>
                        </a:spcAft>
                      </a:pPr>
                      <a:r>
                        <a:rPr lang="en-IN" sz="1100" u="none" strike="noStrike" dirty="0">
                          <a:effectLst/>
                        </a:rPr>
                        <a:t>Amritha </a:t>
                      </a:r>
                      <a:endParaRPr lang="en-IN" sz="1800" b="0" i="0" u="none" strike="noStrike" dirty="0">
                        <a:effectLst/>
                        <a:latin typeface="Arial" panose="020B0604020202020204" pitchFamily="34" charset="0"/>
                      </a:endParaRPr>
                    </a:p>
                  </a:txBody>
                  <a:tcPr marL="9525" marR="9525" marT="9525" marB="0" anchor="b"/>
                </a:tc>
                <a:tc>
                  <a:txBody>
                    <a:bodyPr/>
                    <a:lstStyle/>
                    <a:p>
                      <a:pPr algn="l" fontAlgn="b">
                        <a:spcBef>
                          <a:spcPts val="0"/>
                        </a:spcBef>
                        <a:spcAft>
                          <a:spcPts val="0"/>
                        </a:spcAft>
                      </a:pPr>
                      <a:r>
                        <a:rPr lang="en-IN" sz="1100" u="none" strike="noStrike">
                          <a:effectLst/>
                        </a:rPr>
                        <a:t>B3</a:t>
                      </a:r>
                      <a:endParaRPr lang="en-IN" sz="1800" b="0" i="0" u="none" strike="noStrike">
                        <a:effectLst/>
                        <a:latin typeface="Arial" panose="020B0604020202020204" pitchFamily="34" charset="0"/>
                      </a:endParaRPr>
                    </a:p>
                  </a:txBody>
                  <a:tcPr marL="9525" marR="9525" marT="9525" marB="0" anchor="b">
                    <a:solidFill>
                      <a:schemeClr val="accent6">
                        <a:lumMod val="40000"/>
                        <a:lumOff val="60000"/>
                      </a:schemeClr>
                    </a:solidFill>
                  </a:tcPr>
                </a:tc>
                <a:extLst>
                  <a:ext uri="{0D108BD9-81ED-4DB2-BD59-A6C34878D82A}">
                    <a16:rowId xmlns:a16="http://schemas.microsoft.com/office/drawing/2014/main" val="4279793490"/>
                  </a:ext>
                </a:extLst>
              </a:tr>
              <a:tr h="190500">
                <a:tc>
                  <a:txBody>
                    <a:bodyPr/>
                    <a:lstStyle/>
                    <a:p>
                      <a:pPr algn="l" fontAlgn="b">
                        <a:spcBef>
                          <a:spcPts val="0"/>
                        </a:spcBef>
                        <a:spcAft>
                          <a:spcPts val="0"/>
                        </a:spcAft>
                      </a:pPr>
                      <a:r>
                        <a:rPr lang="en-IN" sz="1100" u="none" strike="noStrike">
                          <a:effectLst/>
                        </a:rPr>
                        <a:t>S2</a:t>
                      </a:r>
                      <a:endParaRPr lang="en-IN" sz="1800" b="0" i="0" u="none" strike="noStrike">
                        <a:effectLst/>
                        <a:latin typeface="Arial" panose="020B0604020202020204" pitchFamily="34" charset="0"/>
                      </a:endParaRPr>
                    </a:p>
                  </a:txBody>
                  <a:tcPr marL="9525" marR="9525" marT="9525" marB="0" anchor="b"/>
                </a:tc>
                <a:tc>
                  <a:txBody>
                    <a:bodyPr/>
                    <a:lstStyle/>
                    <a:p>
                      <a:pPr algn="l" fontAlgn="b">
                        <a:spcBef>
                          <a:spcPts val="0"/>
                        </a:spcBef>
                        <a:spcAft>
                          <a:spcPts val="0"/>
                        </a:spcAft>
                      </a:pPr>
                      <a:r>
                        <a:rPr lang="en-IN" sz="1100" u="none" strike="noStrike" dirty="0" err="1">
                          <a:effectLst/>
                        </a:rPr>
                        <a:t>Nagullas</a:t>
                      </a:r>
                      <a:endParaRPr lang="en-IN" sz="1800" b="0" i="0" u="none" strike="noStrike" dirty="0">
                        <a:effectLst/>
                        <a:latin typeface="Arial" panose="020B0604020202020204" pitchFamily="34" charset="0"/>
                      </a:endParaRPr>
                    </a:p>
                  </a:txBody>
                  <a:tcPr marL="9525" marR="9525" marT="9525" marB="0" anchor="b"/>
                </a:tc>
                <a:tc>
                  <a:txBody>
                    <a:bodyPr/>
                    <a:lstStyle/>
                    <a:p>
                      <a:pPr algn="l" fontAlgn="b">
                        <a:spcBef>
                          <a:spcPts val="0"/>
                        </a:spcBef>
                        <a:spcAft>
                          <a:spcPts val="0"/>
                        </a:spcAft>
                      </a:pPr>
                      <a:r>
                        <a:rPr lang="en-IN" sz="1100" u="none" strike="noStrike">
                          <a:effectLst/>
                        </a:rPr>
                        <a:t>B3</a:t>
                      </a:r>
                      <a:endParaRPr lang="en-IN" sz="1800" b="0" i="0" u="none" strike="noStrike">
                        <a:effectLst/>
                        <a:latin typeface="Arial" panose="020B0604020202020204" pitchFamily="34" charset="0"/>
                      </a:endParaRPr>
                    </a:p>
                  </a:txBody>
                  <a:tcPr marL="9525" marR="9525" marT="9525" marB="0" anchor="b">
                    <a:solidFill>
                      <a:schemeClr val="accent6">
                        <a:lumMod val="40000"/>
                        <a:lumOff val="60000"/>
                      </a:schemeClr>
                    </a:solidFill>
                  </a:tcPr>
                </a:tc>
                <a:extLst>
                  <a:ext uri="{0D108BD9-81ED-4DB2-BD59-A6C34878D82A}">
                    <a16:rowId xmlns:a16="http://schemas.microsoft.com/office/drawing/2014/main" val="1796528196"/>
                  </a:ext>
                </a:extLst>
              </a:tr>
              <a:tr h="190500">
                <a:tc>
                  <a:txBody>
                    <a:bodyPr/>
                    <a:lstStyle/>
                    <a:p>
                      <a:pPr algn="l" fontAlgn="b">
                        <a:spcBef>
                          <a:spcPts val="0"/>
                        </a:spcBef>
                        <a:spcAft>
                          <a:spcPts val="0"/>
                        </a:spcAft>
                      </a:pPr>
                      <a:r>
                        <a:rPr lang="en-IN" sz="1100" u="none" strike="noStrike">
                          <a:effectLst/>
                        </a:rPr>
                        <a:t>S3</a:t>
                      </a:r>
                      <a:endParaRPr lang="en-IN" sz="1800" b="0" i="0" u="none" strike="noStrike">
                        <a:effectLst/>
                        <a:latin typeface="Arial" panose="020B0604020202020204" pitchFamily="34" charset="0"/>
                      </a:endParaRPr>
                    </a:p>
                  </a:txBody>
                  <a:tcPr marL="9525" marR="9525" marT="9525" marB="0" anchor="b"/>
                </a:tc>
                <a:tc>
                  <a:txBody>
                    <a:bodyPr/>
                    <a:lstStyle/>
                    <a:p>
                      <a:pPr algn="l" fontAlgn="b">
                        <a:spcBef>
                          <a:spcPts val="0"/>
                        </a:spcBef>
                        <a:spcAft>
                          <a:spcPts val="0"/>
                        </a:spcAft>
                      </a:pPr>
                      <a:r>
                        <a:rPr lang="en-IN" sz="1100" u="none" strike="noStrike">
                          <a:effectLst/>
                        </a:rPr>
                        <a:t>Roopak</a:t>
                      </a:r>
                      <a:endParaRPr lang="en-IN" sz="1800" b="0" i="0" u="none" strike="noStrike">
                        <a:effectLst/>
                        <a:latin typeface="Arial" panose="020B0604020202020204" pitchFamily="34" charset="0"/>
                      </a:endParaRPr>
                    </a:p>
                  </a:txBody>
                  <a:tcPr marL="9525" marR="9525" marT="9525" marB="0" anchor="b"/>
                </a:tc>
                <a:tc>
                  <a:txBody>
                    <a:bodyPr/>
                    <a:lstStyle/>
                    <a:p>
                      <a:pPr algn="l" fontAlgn="b">
                        <a:spcBef>
                          <a:spcPts val="0"/>
                        </a:spcBef>
                        <a:spcAft>
                          <a:spcPts val="0"/>
                        </a:spcAft>
                      </a:pPr>
                      <a:r>
                        <a:rPr lang="en-IN" sz="1100" u="none" strike="noStrike">
                          <a:effectLst/>
                        </a:rPr>
                        <a:t>B2</a:t>
                      </a:r>
                      <a:endParaRPr lang="en-IN" sz="1800" b="0" i="0" u="none" strike="noStrike">
                        <a:effectLst/>
                        <a:latin typeface="Arial" panose="020B0604020202020204" pitchFamily="34" charset="0"/>
                      </a:endParaRPr>
                    </a:p>
                  </a:txBody>
                  <a:tcPr marL="9525" marR="9525" marT="9525" marB="0" anchor="b">
                    <a:solidFill>
                      <a:schemeClr val="accent6">
                        <a:lumMod val="40000"/>
                        <a:lumOff val="60000"/>
                      </a:schemeClr>
                    </a:solidFill>
                  </a:tcPr>
                </a:tc>
                <a:extLst>
                  <a:ext uri="{0D108BD9-81ED-4DB2-BD59-A6C34878D82A}">
                    <a16:rowId xmlns:a16="http://schemas.microsoft.com/office/drawing/2014/main" val="2949418054"/>
                  </a:ext>
                </a:extLst>
              </a:tr>
              <a:tr h="190500">
                <a:tc>
                  <a:txBody>
                    <a:bodyPr/>
                    <a:lstStyle/>
                    <a:p>
                      <a:pPr algn="l" fontAlgn="b">
                        <a:spcBef>
                          <a:spcPts val="0"/>
                        </a:spcBef>
                        <a:spcAft>
                          <a:spcPts val="0"/>
                        </a:spcAft>
                      </a:pPr>
                      <a:r>
                        <a:rPr lang="en-IN" sz="1100" u="none" strike="noStrike">
                          <a:effectLst/>
                        </a:rPr>
                        <a:t>S4</a:t>
                      </a:r>
                      <a:endParaRPr lang="en-IN" sz="1800" b="0" i="0" u="none" strike="noStrike">
                        <a:effectLst/>
                        <a:latin typeface="Arial" panose="020B0604020202020204" pitchFamily="34" charset="0"/>
                      </a:endParaRPr>
                    </a:p>
                  </a:txBody>
                  <a:tcPr marL="9525" marR="9525" marT="9525" marB="0" anchor="b"/>
                </a:tc>
                <a:tc>
                  <a:txBody>
                    <a:bodyPr/>
                    <a:lstStyle/>
                    <a:p>
                      <a:pPr algn="l" fontAlgn="b">
                        <a:spcBef>
                          <a:spcPts val="0"/>
                        </a:spcBef>
                        <a:spcAft>
                          <a:spcPts val="0"/>
                        </a:spcAft>
                      </a:pPr>
                      <a:r>
                        <a:rPr lang="en-IN" sz="1100" u="none" strike="noStrike">
                          <a:effectLst/>
                        </a:rPr>
                        <a:t>Samanyu</a:t>
                      </a:r>
                      <a:endParaRPr lang="en-IN" sz="1800" b="0" i="0" u="none" strike="noStrike">
                        <a:effectLst/>
                        <a:latin typeface="Arial" panose="020B0604020202020204" pitchFamily="34" charset="0"/>
                      </a:endParaRPr>
                    </a:p>
                  </a:txBody>
                  <a:tcPr marL="9525" marR="9525" marT="9525" marB="0" anchor="b"/>
                </a:tc>
                <a:tc>
                  <a:txBody>
                    <a:bodyPr/>
                    <a:lstStyle/>
                    <a:p>
                      <a:pPr algn="l" fontAlgn="b">
                        <a:spcBef>
                          <a:spcPts val="0"/>
                        </a:spcBef>
                        <a:spcAft>
                          <a:spcPts val="0"/>
                        </a:spcAft>
                      </a:pPr>
                      <a:r>
                        <a:rPr lang="en-IN" sz="1100" u="none" strike="noStrike">
                          <a:effectLst/>
                        </a:rPr>
                        <a:t>B1</a:t>
                      </a:r>
                      <a:endParaRPr lang="en-IN" sz="1800" b="0" i="0" u="none" strike="noStrike">
                        <a:effectLst/>
                        <a:latin typeface="Arial" panose="020B0604020202020204" pitchFamily="34" charset="0"/>
                      </a:endParaRPr>
                    </a:p>
                  </a:txBody>
                  <a:tcPr marL="9525" marR="9525" marT="9525" marB="0" anchor="b">
                    <a:solidFill>
                      <a:schemeClr val="accent6">
                        <a:lumMod val="40000"/>
                        <a:lumOff val="60000"/>
                      </a:schemeClr>
                    </a:solidFill>
                  </a:tcPr>
                </a:tc>
                <a:extLst>
                  <a:ext uri="{0D108BD9-81ED-4DB2-BD59-A6C34878D82A}">
                    <a16:rowId xmlns:a16="http://schemas.microsoft.com/office/drawing/2014/main" val="3270671795"/>
                  </a:ext>
                </a:extLst>
              </a:tr>
              <a:tr h="190500">
                <a:tc>
                  <a:txBody>
                    <a:bodyPr/>
                    <a:lstStyle/>
                    <a:p>
                      <a:pPr algn="l" fontAlgn="b">
                        <a:spcBef>
                          <a:spcPts val="0"/>
                        </a:spcBef>
                        <a:spcAft>
                          <a:spcPts val="0"/>
                        </a:spcAft>
                      </a:pPr>
                      <a:r>
                        <a:rPr lang="en-IN" sz="1100" u="none" strike="noStrike">
                          <a:effectLst/>
                        </a:rPr>
                        <a:t>S5</a:t>
                      </a:r>
                      <a:endParaRPr lang="en-IN" sz="1800" b="0" i="0" u="none" strike="noStrike">
                        <a:effectLst/>
                        <a:latin typeface="Arial" panose="020B0604020202020204" pitchFamily="34" charset="0"/>
                      </a:endParaRPr>
                    </a:p>
                  </a:txBody>
                  <a:tcPr marL="9525" marR="9525" marT="9525" marB="0" anchor="b"/>
                </a:tc>
                <a:tc>
                  <a:txBody>
                    <a:bodyPr/>
                    <a:lstStyle/>
                    <a:p>
                      <a:pPr algn="l" fontAlgn="b">
                        <a:spcBef>
                          <a:spcPts val="0"/>
                        </a:spcBef>
                        <a:spcAft>
                          <a:spcPts val="0"/>
                        </a:spcAft>
                      </a:pPr>
                      <a:r>
                        <a:rPr lang="en-IN" sz="1100" u="none" strike="noStrike">
                          <a:effectLst/>
                        </a:rPr>
                        <a:t>Thejas</a:t>
                      </a:r>
                      <a:endParaRPr lang="en-IN" sz="1800" b="0" i="0" u="none" strike="noStrike">
                        <a:effectLst/>
                        <a:latin typeface="Arial" panose="020B0604020202020204" pitchFamily="34" charset="0"/>
                      </a:endParaRPr>
                    </a:p>
                  </a:txBody>
                  <a:tcPr marL="9525" marR="9525" marT="9525" marB="0" anchor="b"/>
                </a:tc>
                <a:tc>
                  <a:txBody>
                    <a:bodyPr/>
                    <a:lstStyle/>
                    <a:p>
                      <a:pPr algn="l" fontAlgn="b">
                        <a:spcBef>
                          <a:spcPts val="0"/>
                        </a:spcBef>
                        <a:spcAft>
                          <a:spcPts val="0"/>
                        </a:spcAft>
                      </a:pPr>
                      <a:r>
                        <a:rPr lang="en-IN" sz="1100" u="none" strike="noStrike" dirty="0">
                          <a:effectLst/>
                        </a:rPr>
                        <a:t>B1</a:t>
                      </a:r>
                      <a:endParaRPr lang="en-IN" sz="1800" b="0" i="0" u="none" strike="noStrike" dirty="0">
                        <a:effectLst/>
                        <a:latin typeface="Arial" panose="020B0604020202020204" pitchFamily="34" charset="0"/>
                      </a:endParaRPr>
                    </a:p>
                  </a:txBody>
                  <a:tcPr marL="9525" marR="9525" marT="9525" marB="0" anchor="b">
                    <a:solidFill>
                      <a:schemeClr val="accent6">
                        <a:lumMod val="40000"/>
                        <a:lumOff val="60000"/>
                      </a:schemeClr>
                    </a:solidFill>
                  </a:tcPr>
                </a:tc>
                <a:extLst>
                  <a:ext uri="{0D108BD9-81ED-4DB2-BD59-A6C34878D82A}">
                    <a16:rowId xmlns:a16="http://schemas.microsoft.com/office/drawing/2014/main" val="1098672409"/>
                  </a:ext>
                </a:extLst>
              </a:tr>
            </a:tbl>
          </a:graphicData>
        </a:graphic>
      </p:graphicFrame>
      <p:graphicFrame>
        <p:nvGraphicFramePr>
          <p:cNvPr id="3" name="Table 2">
            <a:extLst>
              <a:ext uri="{FF2B5EF4-FFF2-40B4-BE49-F238E27FC236}">
                <a16:creationId xmlns:a16="http://schemas.microsoft.com/office/drawing/2014/main" id="{3CBC43C6-CCED-46FF-AC8E-D9A4897508F0}"/>
              </a:ext>
            </a:extLst>
          </p:cNvPr>
          <p:cNvGraphicFramePr/>
          <p:nvPr>
            <p:extLst>
              <p:ext uri="{D42A27DB-BD31-4B8C-83A1-F6EECF244321}">
                <p14:modId xmlns:p14="http://schemas.microsoft.com/office/powerpoint/2010/main" val="128079870"/>
              </p:ext>
            </p:extLst>
          </p:nvPr>
        </p:nvGraphicFramePr>
        <p:xfrm>
          <a:off x="4310733" y="2046564"/>
          <a:ext cx="2453562" cy="952500"/>
        </p:xfrm>
        <a:graphic>
          <a:graphicData uri="http://schemas.openxmlformats.org/drawingml/2006/table">
            <a:tbl>
              <a:tblPr>
                <a:tableStyleId>{5C22544A-7EE6-4342-B048-85BDC9FD1C3A}</a:tableStyleId>
              </a:tblPr>
              <a:tblGrid>
                <a:gridCol w="662059">
                  <a:extLst>
                    <a:ext uri="{9D8B030D-6E8A-4147-A177-3AD203B41FA5}">
                      <a16:colId xmlns:a16="http://schemas.microsoft.com/office/drawing/2014/main" val="1798704291"/>
                    </a:ext>
                  </a:extLst>
                </a:gridCol>
                <a:gridCol w="892024">
                  <a:extLst>
                    <a:ext uri="{9D8B030D-6E8A-4147-A177-3AD203B41FA5}">
                      <a16:colId xmlns:a16="http://schemas.microsoft.com/office/drawing/2014/main" val="2361303030"/>
                    </a:ext>
                  </a:extLst>
                </a:gridCol>
                <a:gridCol w="899479">
                  <a:extLst>
                    <a:ext uri="{9D8B030D-6E8A-4147-A177-3AD203B41FA5}">
                      <a16:colId xmlns:a16="http://schemas.microsoft.com/office/drawing/2014/main" val="2115813327"/>
                    </a:ext>
                  </a:extLst>
                </a:gridCol>
              </a:tblGrid>
              <a:tr h="190500">
                <a:tc>
                  <a:txBody>
                    <a:bodyPr/>
                    <a:lstStyle/>
                    <a:p>
                      <a:pPr algn="l" fontAlgn="b">
                        <a:spcBef>
                          <a:spcPts val="0"/>
                        </a:spcBef>
                        <a:spcAft>
                          <a:spcPts val="0"/>
                        </a:spcAft>
                      </a:pPr>
                      <a:r>
                        <a:rPr lang="en-IN" sz="1100" u="none" strike="noStrike" dirty="0">
                          <a:effectLst/>
                        </a:rPr>
                        <a:t>Batch id</a:t>
                      </a:r>
                      <a:endParaRPr lang="en-IN" sz="1800" b="0" i="0" u="none" strike="noStrike" dirty="0">
                        <a:effectLst/>
                        <a:latin typeface="Arial" panose="020B0604020202020204" pitchFamily="34" charset="0"/>
                      </a:endParaRPr>
                    </a:p>
                  </a:txBody>
                  <a:tcPr marL="9525" marR="9525" marT="9525" marB="0" anchor="b">
                    <a:solidFill>
                      <a:schemeClr val="accent6">
                        <a:lumMod val="40000"/>
                        <a:lumOff val="60000"/>
                      </a:schemeClr>
                    </a:solidFill>
                  </a:tcPr>
                </a:tc>
                <a:tc>
                  <a:txBody>
                    <a:bodyPr/>
                    <a:lstStyle/>
                    <a:p>
                      <a:pPr algn="l" fontAlgn="b">
                        <a:spcBef>
                          <a:spcPts val="0"/>
                        </a:spcBef>
                        <a:spcAft>
                          <a:spcPts val="0"/>
                        </a:spcAft>
                      </a:pPr>
                      <a:r>
                        <a:rPr lang="en-IN" sz="1100" u="none" strike="noStrike" dirty="0">
                          <a:effectLst/>
                        </a:rPr>
                        <a:t>Batch Name</a:t>
                      </a:r>
                      <a:endParaRPr lang="en-IN" sz="1800" b="0" i="0" u="none" strike="noStrike" dirty="0">
                        <a:effectLst/>
                        <a:latin typeface="Arial" panose="020B0604020202020204" pitchFamily="34" charset="0"/>
                      </a:endParaRPr>
                    </a:p>
                  </a:txBody>
                  <a:tcPr marL="9525" marR="9525" marT="9525" marB="0" anchor="b"/>
                </a:tc>
                <a:tc>
                  <a:txBody>
                    <a:bodyPr/>
                    <a:lstStyle/>
                    <a:p>
                      <a:pPr algn="l" fontAlgn="b">
                        <a:spcBef>
                          <a:spcPts val="0"/>
                        </a:spcBef>
                        <a:spcAft>
                          <a:spcPts val="0"/>
                        </a:spcAft>
                      </a:pPr>
                      <a:r>
                        <a:rPr lang="en-IN" sz="1100" u="none" strike="noStrike" dirty="0">
                          <a:effectLst/>
                        </a:rPr>
                        <a:t>Date of joining</a:t>
                      </a:r>
                      <a:endParaRPr lang="en-IN" sz="180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3296058390"/>
                  </a:ext>
                </a:extLst>
              </a:tr>
              <a:tr h="190500">
                <a:tc>
                  <a:txBody>
                    <a:bodyPr/>
                    <a:lstStyle/>
                    <a:p>
                      <a:pPr algn="l" fontAlgn="b">
                        <a:spcBef>
                          <a:spcPts val="0"/>
                        </a:spcBef>
                        <a:spcAft>
                          <a:spcPts val="0"/>
                        </a:spcAft>
                      </a:pPr>
                      <a:r>
                        <a:rPr lang="en-IN" sz="1100" u="none" strike="noStrike" dirty="0">
                          <a:effectLst/>
                        </a:rPr>
                        <a:t>B1</a:t>
                      </a:r>
                      <a:endParaRPr lang="en-IN" sz="1800" b="0" i="0" u="none" strike="noStrike" dirty="0">
                        <a:effectLst/>
                        <a:latin typeface="Arial" panose="020B0604020202020204" pitchFamily="34" charset="0"/>
                      </a:endParaRPr>
                    </a:p>
                  </a:txBody>
                  <a:tcPr marL="9525" marR="9525" marT="9525" marB="0" anchor="b">
                    <a:solidFill>
                      <a:schemeClr val="accent6">
                        <a:lumMod val="40000"/>
                        <a:lumOff val="60000"/>
                      </a:schemeClr>
                    </a:solidFill>
                  </a:tcPr>
                </a:tc>
                <a:tc>
                  <a:txBody>
                    <a:bodyPr/>
                    <a:lstStyle/>
                    <a:p>
                      <a:pPr algn="r" fontAlgn="b">
                        <a:spcBef>
                          <a:spcPts val="0"/>
                        </a:spcBef>
                        <a:spcAft>
                          <a:spcPts val="0"/>
                        </a:spcAft>
                      </a:pPr>
                      <a:r>
                        <a:rPr lang="en-IN" sz="1100" u="none" strike="noStrike" dirty="0">
                          <a:effectLst/>
                        </a:rPr>
                        <a:t>Feb-20</a:t>
                      </a:r>
                      <a:endParaRPr lang="en-IN" sz="1800" b="0" i="0" u="none" strike="noStrike" dirty="0">
                        <a:effectLst/>
                        <a:latin typeface="Arial" panose="020B0604020202020204" pitchFamily="34" charset="0"/>
                      </a:endParaRPr>
                    </a:p>
                  </a:txBody>
                  <a:tcPr marL="9525" marR="9525" marT="9525" marB="0" anchor="b"/>
                </a:tc>
                <a:tc>
                  <a:txBody>
                    <a:bodyPr/>
                    <a:lstStyle/>
                    <a:p>
                      <a:pPr algn="r" fontAlgn="b">
                        <a:spcBef>
                          <a:spcPts val="0"/>
                        </a:spcBef>
                        <a:spcAft>
                          <a:spcPts val="0"/>
                        </a:spcAft>
                      </a:pPr>
                      <a:r>
                        <a:rPr lang="en-IN" sz="1100" u="none" strike="noStrike">
                          <a:effectLst/>
                        </a:rPr>
                        <a:t>10-Feb-20</a:t>
                      </a:r>
                      <a:endParaRPr lang="en-IN" sz="18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3743243441"/>
                  </a:ext>
                </a:extLst>
              </a:tr>
              <a:tr h="190500">
                <a:tc>
                  <a:txBody>
                    <a:bodyPr/>
                    <a:lstStyle/>
                    <a:p>
                      <a:pPr algn="l" fontAlgn="b">
                        <a:spcBef>
                          <a:spcPts val="0"/>
                        </a:spcBef>
                        <a:spcAft>
                          <a:spcPts val="0"/>
                        </a:spcAft>
                      </a:pPr>
                      <a:r>
                        <a:rPr lang="en-IN" sz="1100" u="none" strike="noStrike">
                          <a:effectLst/>
                        </a:rPr>
                        <a:t>B2</a:t>
                      </a:r>
                      <a:endParaRPr lang="en-IN" sz="1800" b="0" i="0" u="none" strike="noStrike">
                        <a:effectLst/>
                        <a:latin typeface="Arial" panose="020B0604020202020204" pitchFamily="34" charset="0"/>
                      </a:endParaRPr>
                    </a:p>
                  </a:txBody>
                  <a:tcPr marL="9525" marR="9525" marT="9525" marB="0" anchor="b">
                    <a:solidFill>
                      <a:schemeClr val="accent6">
                        <a:lumMod val="40000"/>
                        <a:lumOff val="60000"/>
                      </a:schemeClr>
                    </a:solidFill>
                  </a:tcPr>
                </a:tc>
                <a:tc>
                  <a:txBody>
                    <a:bodyPr/>
                    <a:lstStyle/>
                    <a:p>
                      <a:pPr algn="r" fontAlgn="b">
                        <a:spcBef>
                          <a:spcPts val="0"/>
                        </a:spcBef>
                        <a:spcAft>
                          <a:spcPts val="0"/>
                        </a:spcAft>
                      </a:pPr>
                      <a:r>
                        <a:rPr lang="en-IN" sz="1100" u="none" strike="noStrike">
                          <a:effectLst/>
                        </a:rPr>
                        <a:t>Sep-20</a:t>
                      </a:r>
                      <a:endParaRPr lang="en-IN" sz="1800" b="0" i="0" u="none" strike="noStrike">
                        <a:effectLst/>
                        <a:latin typeface="Arial" panose="020B0604020202020204" pitchFamily="34" charset="0"/>
                      </a:endParaRPr>
                    </a:p>
                  </a:txBody>
                  <a:tcPr marL="9525" marR="9525" marT="9525" marB="0" anchor="b"/>
                </a:tc>
                <a:tc>
                  <a:txBody>
                    <a:bodyPr/>
                    <a:lstStyle/>
                    <a:p>
                      <a:pPr algn="r" fontAlgn="b">
                        <a:spcBef>
                          <a:spcPts val="0"/>
                        </a:spcBef>
                        <a:spcAft>
                          <a:spcPts val="0"/>
                        </a:spcAft>
                      </a:pPr>
                      <a:r>
                        <a:rPr lang="en-IN" sz="1100" u="none" strike="noStrike">
                          <a:effectLst/>
                        </a:rPr>
                        <a:t>15-Sep-20</a:t>
                      </a:r>
                      <a:endParaRPr lang="en-IN" sz="18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3519260856"/>
                  </a:ext>
                </a:extLst>
              </a:tr>
              <a:tr h="190500">
                <a:tc>
                  <a:txBody>
                    <a:bodyPr/>
                    <a:lstStyle/>
                    <a:p>
                      <a:pPr algn="l" fontAlgn="b">
                        <a:spcBef>
                          <a:spcPts val="0"/>
                        </a:spcBef>
                        <a:spcAft>
                          <a:spcPts val="0"/>
                        </a:spcAft>
                      </a:pPr>
                      <a:r>
                        <a:rPr lang="en-IN" sz="1100" u="none" strike="noStrike">
                          <a:effectLst/>
                        </a:rPr>
                        <a:t>B3</a:t>
                      </a:r>
                      <a:endParaRPr lang="en-IN" sz="1800" b="0" i="0" u="none" strike="noStrike">
                        <a:effectLst/>
                        <a:latin typeface="Arial" panose="020B0604020202020204" pitchFamily="34" charset="0"/>
                      </a:endParaRPr>
                    </a:p>
                  </a:txBody>
                  <a:tcPr marL="9525" marR="9525" marT="9525" marB="0" anchor="b">
                    <a:solidFill>
                      <a:schemeClr val="accent6">
                        <a:lumMod val="40000"/>
                        <a:lumOff val="60000"/>
                      </a:schemeClr>
                    </a:solidFill>
                  </a:tcPr>
                </a:tc>
                <a:tc>
                  <a:txBody>
                    <a:bodyPr/>
                    <a:lstStyle/>
                    <a:p>
                      <a:pPr algn="r" fontAlgn="b">
                        <a:spcBef>
                          <a:spcPts val="0"/>
                        </a:spcBef>
                        <a:spcAft>
                          <a:spcPts val="0"/>
                        </a:spcAft>
                      </a:pPr>
                      <a:r>
                        <a:rPr lang="en-IN" sz="1100" u="none" strike="noStrike" dirty="0">
                          <a:effectLst/>
                        </a:rPr>
                        <a:t>Feb-21</a:t>
                      </a:r>
                      <a:endParaRPr lang="en-IN" sz="1800" b="0" i="0" u="none" strike="noStrike" dirty="0">
                        <a:effectLst/>
                        <a:latin typeface="Arial" panose="020B0604020202020204" pitchFamily="34" charset="0"/>
                      </a:endParaRPr>
                    </a:p>
                  </a:txBody>
                  <a:tcPr marL="9525" marR="9525" marT="9525" marB="0" anchor="b"/>
                </a:tc>
                <a:tc>
                  <a:txBody>
                    <a:bodyPr/>
                    <a:lstStyle/>
                    <a:p>
                      <a:pPr algn="r" fontAlgn="b">
                        <a:spcBef>
                          <a:spcPts val="0"/>
                        </a:spcBef>
                        <a:spcAft>
                          <a:spcPts val="0"/>
                        </a:spcAft>
                      </a:pPr>
                      <a:r>
                        <a:rPr lang="en-IN" sz="1100" u="none" strike="noStrike">
                          <a:effectLst/>
                        </a:rPr>
                        <a:t>08-Feb-21</a:t>
                      </a:r>
                      <a:endParaRPr lang="en-IN" sz="18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3290287310"/>
                  </a:ext>
                </a:extLst>
              </a:tr>
              <a:tr h="190500">
                <a:tc>
                  <a:txBody>
                    <a:bodyPr/>
                    <a:lstStyle/>
                    <a:p>
                      <a:pPr algn="l" fontAlgn="b">
                        <a:spcBef>
                          <a:spcPts val="0"/>
                        </a:spcBef>
                        <a:spcAft>
                          <a:spcPts val="0"/>
                        </a:spcAft>
                      </a:pPr>
                      <a:r>
                        <a:rPr lang="en-IN" sz="1100" u="none" strike="noStrike" dirty="0">
                          <a:effectLst/>
                        </a:rPr>
                        <a:t>B4</a:t>
                      </a:r>
                      <a:endParaRPr lang="en-IN" sz="1800" b="0" i="0" u="none" strike="noStrike" dirty="0">
                        <a:effectLst/>
                        <a:latin typeface="Arial" panose="020B0604020202020204" pitchFamily="34" charset="0"/>
                      </a:endParaRPr>
                    </a:p>
                  </a:txBody>
                  <a:tcPr marL="9525" marR="9525" marT="9525" marB="0" anchor="b">
                    <a:solidFill>
                      <a:schemeClr val="accent6">
                        <a:lumMod val="40000"/>
                        <a:lumOff val="60000"/>
                      </a:schemeClr>
                    </a:solidFill>
                  </a:tcPr>
                </a:tc>
                <a:tc>
                  <a:txBody>
                    <a:bodyPr/>
                    <a:lstStyle/>
                    <a:p>
                      <a:pPr algn="r" fontAlgn="b">
                        <a:spcBef>
                          <a:spcPts val="0"/>
                        </a:spcBef>
                        <a:spcAft>
                          <a:spcPts val="0"/>
                        </a:spcAft>
                      </a:pPr>
                      <a:r>
                        <a:rPr lang="en-IN" sz="1100" u="none" strike="noStrike">
                          <a:effectLst/>
                        </a:rPr>
                        <a:t>Sep-21</a:t>
                      </a:r>
                      <a:endParaRPr lang="en-IN" sz="1800" b="0" i="0" u="none" strike="noStrike">
                        <a:effectLst/>
                        <a:latin typeface="Arial" panose="020B0604020202020204" pitchFamily="34" charset="0"/>
                      </a:endParaRPr>
                    </a:p>
                  </a:txBody>
                  <a:tcPr marL="9525" marR="9525" marT="9525" marB="0" anchor="b"/>
                </a:tc>
                <a:tc>
                  <a:txBody>
                    <a:bodyPr/>
                    <a:lstStyle/>
                    <a:p>
                      <a:pPr algn="r" fontAlgn="b">
                        <a:spcBef>
                          <a:spcPts val="0"/>
                        </a:spcBef>
                        <a:spcAft>
                          <a:spcPts val="0"/>
                        </a:spcAft>
                      </a:pPr>
                      <a:r>
                        <a:rPr lang="en-IN" sz="1100" u="none" strike="noStrike" dirty="0">
                          <a:effectLst/>
                        </a:rPr>
                        <a:t>10-Sep-21</a:t>
                      </a:r>
                      <a:endParaRPr lang="en-IN" sz="180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4239930194"/>
                  </a:ext>
                </a:extLst>
              </a:tr>
            </a:tbl>
          </a:graphicData>
        </a:graphic>
      </p:graphicFrame>
      <p:graphicFrame>
        <p:nvGraphicFramePr>
          <p:cNvPr id="5" name="Table 4">
            <a:extLst>
              <a:ext uri="{FF2B5EF4-FFF2-40B4-BE49-F238E27FC236}">
                <a16:creationId xmlns:a16="http://schemas.microsoft.com/office/drawing/2014/main" id="{4F6F25B3-BE48-4956-9B7D-AB2A3DC55DBC}"/>
              </a:ext>
            </a:extLst>
          </p:cNvPr>
          <p:cNvGraphicFramePr/>
          <p:nvPr>
            <p:extLst>
              <p:ext uri="{D42A27DB-BD31-4B8C-83A1-F6EECF244321}">
                <p14:modId xmlns:p14="http://schemas.microsoft.com/office/powerpoint/2010/main" val="1773159932"/>
              </p:ext>
            </p:extLst>
          </p:nvPr>
        </p:nvGraphicFramePr>
        <p:xfrm>
          <a:off x="1202115" y="5209360"/>
          <a:ext cx="2540000" cy="1143000"/>
        </p:xfrm>
        <a:graphic>
          <a:graphicData uri="http://schemas.openxmlformats.org/drawingml/2006/table">
            <a:tbl>
              <a:tblPr>
                <a:tableStyleId>{5C22544A-7EE6-4342-B048-85BDC9FD1C3A}</a:tableStyleId>
              </a:tblPr>
              <a:tblGrid>
                <a:gridCol w="774700">
                  <a:extLst>
                    <a:ext uri="{9D8B030D-6E8A-4147-A177-3AD203B41FA5}">
                      <a16:colId xmlns:a16="http://schemas.microsoft.com/office/drawing/2014/main" val="2181356458"/>
                    </a:ext>
                  </a:extLst>
                </a:gridCol>
                <a:gridCol w="1117600">
                  <a:extLst>
                    <a:ext uri="{9D8B030D-6E8A-4147-A177-3AD203B41FA5}">
                      <a16:colId xmlns:a16="http://schemas.microsoft.com/office/drawing/2014/main" val="3396067203"/>
                    </a:ext>
                  </a:extLst>
                </a:gridCol>
                <a:gridCol w="647700">
                  <a:extLst>
                    <a:ext uri="{9D8B030D-6E8A-4147-A177-3AD203B41FA5}">
                      <a16:colId xmlns:a16="http://schemas.microsoft.com/office/drawing/2014/main" val="339379571"/>
                    </a:ext>
                  </a:extLst>
                </a:gridCol>
              </a:tblGrid>
              <a:tr h="190500">
                <a:tc>
                  <a:txBody>
                    <a:bodyPr/>
                    <a:lstStyle/>
                    <a:p>
                      <a:pPr algn="l" fontAlgn="b">
                        <a:spcBef>
                          <a:spcPts val="0"/>
                        </a:spcBef>
                        <a:spcAft>
                          <a:spcPts val="0"/>
                        </a:spcAft>
                      </a:pPr>
                      <a:r>
                        <a:rPr lang="en-IN" sz="1100" u="none" strike="noStrike" dirty="0" err="1">
                          <a:effectLst/>
                        </a:rPr>
                        <a:t>Student_id</a:t>
                      </a:r>
                      <a:endParaRPr lang="en-IN" sz="1800" b="0" i="0" u="none" strike="noStrike" dirty="0">
                        <a:effectLst/>
                        <a:latin typeface="Arial" panose="020B0604020202020204" pitchFamily="34" charset="0"/>
                      </a:endParaRPr>
                    </a:p>
                  </a:txBody>
                  <a:tcPr marL="9525" marR="9525" marT="9525" marB="0" anchor="b"/>
                </a:tc>
                <a:tc>
                  <a:txBody>
                    <a:bodyPr/>
                    <a:lstStyle/>
                    <a:p>
                      <a:pPr algn="l" fontAlgn="b">
                        <a:spcBef>
                          <a:spcPts val="0"/>
                        </a:spcBef>
                        <a:spcAft>
                          <a:spcPts val="0"/>
                        </a:spcAft>
                      </a:pPr>
                      <a:r>
                        <a:rPr lang="en-IN" sz="1100" u="none" strike="noStrike">
                          <a:effectLst/>
                        </a:rPr>
                        <a:t>Name</a:t>
                      </a:r>
                      <a:endParaRPr lang="en-IN" sz="1800" b="0" i="0" u="none" strike="noStrike">
                        <a:effectLst/>
                        <a:latin typeface="Arial" panose="020B0604020202020204" pitchFamily="34" charset="0"/>
                      </a:endParaRPr>
                    </a:p>
                  </a:txBody>
                  <a:tcPr marL="9525" marR="9525" marT="9525" marB="0" anchor="b"/>
                </a:tc>
                <a:tc>
                  <a:txBody>
                    <a:bodyPr/>
                    <a:lstStyle/>
                    <a:p>
                      <a:pPr algn="l" fontAlgn="b">
                        <a:spcBef>
                          <a:spcPts val="0"/>
                        </a:spcBef>
                        <a:spcAft>
                          <a:spcPts val="0"/>
                        </a:spcAft>
                      </a:pPr>
                      <a:r>
                        <a:rPr lang="en-IN" sz="1100" u="none" strike="noStrike" dirty="0">
                          <a:effectLst/>
                        </a:rPr>
                        <a:t>Batch id</a:t>
                      </a:r>
                      <a:endParaRPr lang="en-IN" sz="1800" b="0" i="0" u="none" strike="noStrike" dirty="0">
                        <a:effectLst/>
                        <a:latin typeface="Arial" panose="020B0604020202020204" pitchFamily="34" charset="0"/>
                      </a:endParaRPr>
                    </a:p>
                  </a:txBody>
                  <a:tcPr marL="9525" marR="9525" marT="9525" marB="0" anchor="b">
                    <a:solidFill>
                      <a:schemeClr val="accent6">
                        <a:lumMod val="40000"/>
                        <a:lumOff val="60000"/>
                      </a:schemeClr>
                    </a:solidFill>
                  </a:tcPr>
                </a:tc>
                <a:extLst>
                  <a:ext uri="{0D108BD9-81ED-4DB2-BD59-A6C34878D82A}">
                    <a16:rowId xmlns:a16="http://schemas.microsoft.com/office/drawing/2014/main" val="3827612728"/>
                  </a:ext>
                </a:extLst>
              </a:tr>
              <a:tr h="190500">
                <a:tc>
                  <a:txBody>
                    <a:bodyPr/>
                    <a:lstStyle/>
                    <a:p>
                      <a:pPr algn="l" fontAlgn="b">
                        <a:spcBef>
                          <a:spcPts val="0"/>
                        </a:spcBef>
                        <a:spcAft>
                          <a:spcPts val="0"/>
                        </a:spcAft>
                      </a:pPr>
                      <a:r>
                        <a:rPr lang="en-IN" sz="1100" u="none" strike="noStrike">
                          <a:effectLst/>
                        </a:rPr>
                        <a:t>S1</a:t>
                      </a:r>
                      <a:endParaRPr lang="en-IN" sz="1800" b="0" i="0" u="none" strike="noStrike">
                        <a:effectLst/>
                        <a:latin typeface="Arial" panose="020B0604020202020204" pitchFamily="34" charset="0"/>
                      </a:endParaRPr>
                    </a:p>
                  </a:txBody>
                  <a:tcPr marL="9525" marR="9525" marT="9525" marB="0" anchor="b"/>
                </a:tc>
                <a:tc>
                  <a:txBody>
                    <a:bodyPr/>
                    <a:lstStyle/>
                    <a:p>
                      <a:pPr algn="l" fontAlgn="b">
                        <a:spcBef>
                          <a:spcPts val="0"/>
                        </a:spcBef>
                        <a:spcAft>
                          <a:spcPts val="0"/>
                        </a:spcAft>
                      </a:pPr>
                      <a:r>
                        <a:rPr lang="en-IN" sz="1100" u="none" strike="noStrike">
                          <a:effectLst/>
                        </a:rPr>
                        <a:t>Amritha </a:t>
                      </a:r>
                      <a:endParaRPr lang="en-IN" sz="1800" b="0" i="0" u="none" strike="noStrike">
                        <a:effectLst/>
                        <a:latin typeface="Arial" panose="020B0604020202020204" pitchFamily="34" charset="0"/>
                      </a:endParaRPr>
                    </a:p>
                  </a:txBody>
                  <a:tcPr marL="9525" marR="9525" marT="9525" marB="0" anchor="b"/>
                </a:tc>
                <a:tc>
                  <a:txBody>
                    <a:bodyPr/>
                    <a:lstStyle/>
                    <a:p>
                      <a:pPr algn="l" fontAlgn="b">
                        <a:spcBef>
                          <a:spcPts val="0"/>
                        </a:spcBef>
                        <a:spcAft>
                          <a:spcPts val="0"/>
                        </a:spcAft>
                      </a:pPr>
                      <a:r>
                        <a:rPr lang="en-IN" sz="1100" u="none" strike="noStrike" dirty="0">
                          <a:effectLst/>
                        </a:rPr>
                        <a:t>B3</a:t>
                      </a:r>
                      <a:endParaRPr lang="en-IN" sz="1800" b="0" i="0" u="none" strike="noStrike" dirty="0">
                        <a:effectLst/>
                        <a:latin typeface="Arial" panose="020B0604020202020204" pitchFamily="34" charset="0"/>
                      </a:endParaRPr>
                    </a:p>
                  </a:txBody>
                  <a:tcPr marL="9525" marR="9525" marT="9525" marB="0" anchor="b">
                    <a:solidFill>
                      <a:schemeClr val="accent6">
                        <a:lumMod val="40000"/>
                        <a:lumOff val="60000"/>
                      </a:schemeClr>
                    </a:solidFill>
                  </a:tcPr>
                </a:tc>
                <a:extLst>
                  <a:ext uri="{0D108BD9-81ED-4DB2-BD59-A6C34878D82A}">
                    <a16:rowId xmlns:a16="http://schemas.microsoft.com/office/drawing/2014/main" val="3017614128"/>
                  </a:ext>
                </a:extLst>
              </a:tr>
              <a:tr h="190500">
                <a:tc>
                  <a:txBody>
                    <a:bodyPr/>
                    <a:lstStyle/>
                    <a:p>
                      <a:pPr algn="l" fontAlgn="b">
                        <a:spcBef>
                          <a:spcPts val="0"/>
                        </a:spcBef>
                        <a:spcAft>
                          <a:spcPts val="0"/>
                        </a:spcAft>
                      </a:pPr>
                      <a:r>
                        <a:rPr lang="en-IN" sz="1100" u="none" strike="noStrike">
                          <a:effectLst/>
                        </a:rPr>
                        <a:t>S2</a:t>
                      </a:r>
                      <a:endParaRPr lang="en-IN" sz="1800" b="0" i="0" u="none" strike="noStrike">
                        <a:effectLst/>
                        <a:latin typeface="Arial" panose="020B0604020202020204" pitchFamily="34" charset="0"/>
                      </a:endParaRPr>
                    </a:p>
                  </a:txBody>
                  <a:tcPr marL="9525" marR="9525" marT="9525" marB="0" anchor="b"/>
                </a:tc>
                <a:tc>
                  <a:txBody>
                    <a:bodyPr/>
                    <a:lstStyle/>
                    <a:p>
                      <a:pPr algn="l" fontAlgn="b">
                        <a:spcBef>
                          <a:spcPts val="0"/>
                        </a:spcBef>
                        <a:spcAft>
                          <a:spcPts val="0"/>
                        </a:spcAft>
                      </a:pPr>
                      <a:r>
                        <a:rPr lang="en-IN" sz="1100" u="none" strike="noStrike">
                          <a:effectLst/>
                        </a:rPr>
                        <a:t>Nagullas</a:t>
                      </a:r>
                      <a:endParaRPr lang="en-IN" sz="1800" b="0" i="0" u="none" strike="noStrike">
                        <a:effectLst/>
                        <a:latin typeface="Arial" panose="020B0604020202020204" pitchFamily="34" charset="0"/>
                      </a:endParaRPr>
                    </a:p>
                  </a:txBody>
                  <a:tcPr marL="9525" marR="9525" marT="9525" marB="0" anchor="b"/>
                </a:tc>
                <a:tc>
                  <a:txBody>
                    <a:bodyPr/>
                    <a:lstStyle/>
                    <a:p>
                      <a:pPr algn="l" fontAlgn="b">
                        <a:spcBef>
                          <a:spcPts val="0"/>
                        </a:spcBef>
                        <a:spcAft>
                          <a:spcPts val="0"/>
                        </a:spcAft>
                      </a:pPr>
                      <a:r>
                        <a:rPr lang="en-IN" sz="1100" u="none" strike="noStrike" dirty="0">
                          <a:effectLst/>
                        </a:rPr>
                        <a:t>B3</a:t>
                      </a:r>
                      <a:endParaRPr lang="en-IN" sz="1800" b="0" i="0" u="none" strike="noStrike" dirty="0">
                        <a:effectLst/>
                        <a:latin typeface="Arial" panose="020B0604020202020204" pitchFamily="34" charset="0"/>
                      </a:endParaRPr>
                    </a:p>
                  </a:txBody>
                  <a:tcPr marL="9525" marR="9525" marT="9525" marB="0" anchor="b">
                    <a:solidFill>
                      <a:schemeClr val="accent6">
                        <a:lumMod val="40000"/>
                        <a:lumOff val="60000"/>
                      </a:schemeClr>
                    </a:solidFill>
                  </a:tcPr>
                </a:tc>
                <a:extLst>
                  <a:ext uri="{0D108BD9-81ED-4DB2-BD59-A6C34878D82A}">
                    <a16:rowId xmlns:a16="http://schemas.microsoft.com/office/drawing/2014/main" val="3686221172"/>
                  </a:ext>
                </a:extLst>
              </a:tr>
              <a:tr h="190500">
                <a:tc>
                  <a:txBody>
                    <a:bodyPr/>
                    <a:lstStyle/>
                    <a:p>
                      <a:pPr algn="l" fontAlgn="b">
                        <a:spcBef>
                          <a:spcPts val="0"/>
                        </a:spcBef>
                        <a:spcAft>
                          <a:spcPts val="0"/>
                        </a:spcAft>
                      </a:pPr>
                      <a:r>
                        <a:rPr lang="en-IN" sz="1100" u="none" strike="noStrike">
                          <a:effectLst/>
                        </a:rPr>
                        <a:t>S3</a:t>
                      </a:r>
                      <a:endParaRPr lang="en-IN" sz="1800" b="0" i="0" u="none" strike="noStrike">
                        <a:effectLst/>
                        <a:latin typeface="Arial" panose="020B0604020202020204" pitchFamily="34" charset="0"/>
                      </a:endParaRPr>
                    </a:p>
                  </a:txBody>
                  <a:tcPr marL="9525" marR="9525" marT="9525" marB="0" anchor="b"/>
                </a:tc>
                <a:tc>
                  <a:txBody>
                    <a:bodyPr/>
                    <a:lstStyle/>
                    <a:p>
                      <a:pPr algn="l" fontAlgn="b">
                        <a:spcBef>
                          <a:spcPts val="0"/>
                        </a:spcBef>
                        <a:spcAft>
                          <a:spcPts val="0"/>
                        </a:spcAft>
                      </a:pPr>
                      <a:r>
                        <a:rPr lang="en-IN" sz="1100" u="none" strike="noStrike">
                          <a:effectLst/>
                        </a:rPr>
                        <a:t>Roopak</a:t>
                      </a:r>
                      <a:endParaRPr lang="en-IN" sz="1800" b="0" i="0" u="none" strike="noStrike">
                        <a:effectLst/>
                        <a:latin typeface="Arial" panose="020B0604020202020204" pitchFamily="34" charset="0"/>
                      </a:endParaRPr>
                    </a:p>
                  </a:txBody>
                  <a:tcPr marL="9525" marR="9525" marT="9525" marB="0" anchor="b"/>
                </a:tc>
                <a:tc>
                  <a:txBody>
                    <a:bodyPr/>
                    <a:lstStyle/>
                    <a:p>
                      <a:pPr algn="l" fontAlgn="b">
                        <a:spcBef>
                          <a:spcPts val="0"/>
                        </a:spcBef>
                        <a:spcAft>
                          <a:spcPts val="0"/>
                        </a:spcAft>
                      </a:pPr>
                      <a:r>
                        <a:rPr lang="en-IN" sz="1100" u="none" strike="noStrike" dirty="0">
                          <a:effectLst/>
                        </a:rPr>
                        <a:t>B2</a:t>
                      </a:r>
                      <a:endParaRPr lang="en-IN" sz="1800" b="0" i="0" u="none" strike="noStrike" dirty="0">
                        <a:effectLst/>
                        <a:latin typeface="Arial" panose="020B0604020202020204" pitchFamily="34" charset="0"/>
                      </a:endParaRPr>
                    </a:p>
                  </a:txBody>
                  <a:tcPr marL="9525" marR="9525" marT="9525" marB="0" anchor="b">
                    <a:solidFill>
                      <a:schemeClr val="accent6">
                        <a:lumMod val="40000"/>
                        <a:lumOff val="60000"/>
                      </a:schemeClr>
                    </a:solidFill>
                  </a:tcPr>
                </a:tc>
                <a:extLst>
                  <a:ext uri="{0D108BD9-81ED-4DB2-BD59-A6C34878D82A}">
                    <a16:rowId xmlns:a16="http://schemas.microsoft.com/office/drawing/2014/main" val="3267023312"/>
                  </a:ext>
                </a:extLst>
              </a:tr>
              <a:tr h="190500">
                <a:tc>
                  <a:txBody>
                    <a:bodyPr/>
                    <a:lstStyle/>
                    <a:p>
                      <a:pPr algn="l" fontAlgn="b">
                        <a:spcBef>
                          <a:spcPts val="0"/>
                        </a:spcBef>
                        <a:spcAft>
                          <a:spcPts val="0"/>
                        </a:spcAft>
                      </a:pPr>
                      <a:r>
                        <a:rPr lang="en-IN" sz="1100" u="none" strike="noStrike">
                          <a:effectLst/>
                        </a:rPr>
                        <a:t>S4</a:t>
                      </a:r>
                      <a:endParaRPr lang="en-IN" sz="1800" b="0" i="0" u="none" strike="noStrike">
                        <a:effectLst/>
                        <a:latin typeface="Arial" panose="020B0604020202020204" pitchFamily="34" charset="0"/>
                      </a:endParaRPr>
                    </a:p>
                  </a:txBody>
                  <a:tcPr marL="9525" marR="9525" marT="9525" marB="0" anchor="b"/>
                </a:tc>
                <a:tc>
                  <a:txBody>
                    <a:bodyPr/>
                    <a:lstStyle/>
                    <a:p>
                      <a:pPr algn="l" fontAlgn="b">
                        <a:spcBef>
                          <a:spcPts val="0"/>
                        </a:spcBef>
                        <a:spcAft>
                          <a:spcPts val="0"/>
                        </a:spcAft>
                      </a:pPr>
                      <a:r>
                        <a:rPr lang="en-IN" sz="1100" u="none" strike="noStrike">
                          <a:effectLst/>
                        </a:rPr>
                        <a:t>Samanyu</a:t>
                      </a:r>
                      <a:endParaRPr lang="en-IN" sz="1800" b="0" i="0" u="none" strike="noStrike">
                        <a:effectLst/>
                        <a:latin typeface="Arial" panose="020B0604020202020204" pitchFamily="34" charset="0"/>
                      </a:endParaRPr>
                    </a:p>
                  </a:txBody>
                  <a:tcPr marL="9525" marR="9525" marT="9525" marB="0" anchor="b"/>
                </a:tc>
                <a:tc>
                  <a:txBody>
                    <a:bodyPr/>
                    <a:lstStyle/>
                    <a:p>
                      <a:pPr algn="l" fontAlgn="b">
                        <a:spcBef>
                          <a:spcPts val="0"/>
                        </a:spcBef>
                        <a:spcAft>
                          <a:spcPts val="0"/>
                        </a:spcAft>
                      </a:pPr>
                      <a:r>
                        <a:rPr lang="en-IN" sz="1100" u="none" strike="noStrike" dirty="0">
                          <a:effectLst/>
                        </a:rPr>
                        <a:t>Ba</a:t>
                      </a:r>
                      <a:endParaRPr lang="en-IN" sz="1800" b="0" i="0" u="none" strike="noStrike" dirty="0">
                        <a:effectLst/>
                        <a:latin typeface="Arial" panose="020B0604020202020204" pitchFamily="34" charset="0"/>
                      </a:endParaRPr>
                    </a:p>
                  </a:txBody>
                  <a:tcPr marL="9525" marR="9525" marT="9525" marB="0" anchor="b">
                    <a:solidFill>
                      <a:schemeClr val="accent6">
                        <a:lumMod val="40000"/>
                        <a:lumOff val="60000"/>
                      </a:schemeClr>
                    </a:solidFill>
                  </a:tcPr>
                </a:tc>
                <a:extLst>
                  <a:ext uri="{0D108BD9-81ED-4DB2-BD59-A6C34878D82A}">
                    <a16:rowId xmlns:a16="http://schemas.microsoft.com/office/drawing/2014/main" val="1277785089"/>
                  </a:ext>
                </a:extLst>
              </a:tr>
              <a:tr h="190500">
                <a:tc>
                  <a:txBody>
                    <a:bodyPr/>
                    <a:lstStyle/>
                    <a:p>
                      <a:pPr algn="l" fontAlgn="b">
                        <a:spcBef>
                          <a:spcPts val="0"/>
                        </a:spcBef>
                        <a:spcAft>
                          <a:spcPts val="0"/>
                        </a:spcAft>
                      </a:pPr>
                      <a:r>
                        <a:rPr lang="en-IN" sz="1100" u="none" strike="noStrike">
                          <a:effectLst/>
                        </a:rPr>
                        <a:t>S5</a:t>
                      </a:r>
                      <a:endParaRPr lang="en-IN" sz="1800" b="0" i="0" u="none" strike="noStrike">
                        <a:effectLst/>
                        <a:latin typeface="Arial" panose="020B0604020202020204" pitchFamily="34" charset="0"/>
                      </a:endParaRPr>
                    </a:p>
                  </a:txBody>
                  <a:tcPr marL="9525" marR="9525" marT="9525" marB="0" anchor="b"/>
                </a:tc>
                <a:tc>
                  <a:txBody>
                    <a:bodyPr/>
                    <a:lstStyle/>
                    <a:p>
                      <a:pPr algn="l" fontAlgn="b">
                        <a:spcBef>
                          <a:spcPts val="0"/>
                        </a:spcBef>
                        <a:spcAft>
                          <a:spcPts val="0"/>
                        </a:spcAft>
                      </a:pPr>
                      <a:r>
                        <a:rPr lang="en-IN" sz="1100" u="none" strike="noStrike">
                          <a:effectLst/>
                        </a:rPr>
                        <a:t>Thejas</a:t>
                      </a:r>
                      <a:endParaRPr lang="en-IN" sz="1800" b="0" i="0" u="none" strike="noStrike">
                        <a:effectLst/>
                        <a:latin typeface="Arial" panose="020B0604020202020204" pitchFamily="34" charset="0"/>
                      </a:endParaRPr>
                    </a:p>
                  </a:txBody>
                  <a:tcPr marL="9525" marR="9525" marT="9525" marB="0" anchor="b"/>
                </a:tc>
                <a:tc>
                  <a:txBody>
                    <a:bodyPr/>
                    <a:lstStyle/>
                    <a:p>
                      <a:pPr algn="l" fontAlgn="b">
                        <a:spcBef>
                          <a:spcPts val="0"/>
                        </a:spcBef>
                        <a:spcAft>
                          <a:spcPts val="0"/>
                        </a:spcAft>
                      </a:pPr>
                      <a:r>
                        <a:rPr lang="en-IN" sz="1100" u="none" strike="noStrike" dirty="0">
                          <a:effectLst/>
                        </a:rPr>
                        <a:t>Ba</a:t>
                      </a:r>
                      <a:endParaRPr lang="en-IN" sz="1800" b="0" i="0" u="none" strike="noStrike" dirty="0">
                        <a:effectLst/>
                        <a:latin typeface="Arial" panose="020B0604020202020204" pitchFamily="34" charset="0"/>
                      </a:endParaRPr>
                    </a:p>
                  </a:txBody>
                  <a:tcPr marL="9525" marR="9525" marT="9525" marB="0" anchor="b">
                    <a:solidFill>
                      <a:schemeClr val="accent6">
                        <a:lumMod val="40000"/>
                        <a:lumOff val="60000"/>
                      </a:schemeClr>
                    </a:solidFill>
                  </a:tcPr>
                </a:tc>
                <a:extLst>
                  <a:ext uri="{0D108BD9-81ED-4DB2-BD59-A6C34878D82A}">
                    <a16:rowId xmlns:a16="http://schemas.microsoft.com/office/drawing/2014/main" val="1437954823"/>
                  </a:ext>
                </a:extLst>
              </a:tr>
            </a:tbl>
          </a:graphicData>
        </a:graphic>
      </p:graphicFrame>
      <p:graphicFrame>
        <p:nvGraphicFramePr>
          <p:cNvPr id="11" name="Table 10">
            <a:extLst>
              <a:ext uri="{FF2B5EF4-FFF2-40B4-BE49-F238E27FC236}">
                <a16:creationId xmlns:a16="http://schemas.microsoft.com/office/drawing/2014/main" id="{BEF005B2-A47A-4BEF-877C-3371B8CD926B}"/>
              </a:ext>
            </a:extLst>
          </p:cNvPr>
          <p:cNvGraphicFramePr/>
          <p:nvPr>
            <p:extLst>
              <p:ext uri="{D42A27DB-BD31-4B8C-83A1-F6EECF244321}">
                <p14:modId xmlns:p14="http://schemas.microsoft.com/office/powerpoint/2010/main" val="94039668"/>
              </p:ext>
            </p:extLst>
          </p:nvPr>
        </p:nvGraphicFramePr>
        <p:xfrm>
          <a:off x="3142967" y="4099652"/>
          <a:ext cx="2540000" cy="952500"/>
        </p:xfrm>
        <a:graphic>
          <a:graphicData uri="http://schemas.openxmlformats.org/drawingml/2006/table">
            <a:tbl>
              <a:tblPr>
                <a:tableStyleId>{5C22544A-7EE6-4342-B048-85BDC9FD1C3A}</a:tableStyleId>
              </a:tblPr>
              <a:tblGrid>
                <a:gridCol w="701529">
                  <a:extLst>
                    <a:ext uri="{9D8B030D-6E8A-4147-A177-3AD203B41FA5}">
                      <a16:colId xmlns:a16="http://schemas.microsoft.com/office/drawing/2014/main" val="2865412406"/>
                    </a:ext>
                  </a:extLst>
                </a:gridCol>
                <a:gridCol w="955390">
                  <a:extLst>
                    <a:ext uri="{9D8B030D-6E8A-4147-A177-3AD203B41FA5}">
                      <a16:colId xmlns:a16="http://schemas.microsoft.com/office/drawing/2014/main" val="3948118818"/>
                    </a:ext>
                  </a:extLst>
                </a:gridCol>
                <a:gridCol w="883081">
                  <a:extLst>
                    <a:ext uri="{9D8B030D-6E8A-4147-A177-3AD203B41FA5}">
                      <a16:colId xmlns:a16="http://schemas.microsoft.com/office/drawing/2014/main" val="511915923"/>
                    </a:ext>
                  </a:extLst>
                </a:gridCol>
              </a:tblGrid>
              <a:tr h="190500">
                <a:tc>
                  <a:txBody>
                    <a:bodyPr/>
                    <a:lstStyle/>
                    <a:p>
                      <a:pPr algn="l" fontAlgn="b">
                        <a:spcBef>
                          <a:spcPts val="0"/>
                        </a:spcBef>
                        <a:spcAft>
                          <a:spcPts val="0"/>
                        </a:spcAft>
                      </a:pPr>
                      <a:r>
                        <a:rPr lang="en-IN" sz="1100" u="none" strike="noStrike" dirty="0">
                          <a:effectLst/>
                        </a:rPr>
                        <a:t>Batch id</a:t>
                      </a:r>
                      <a:endParaRPr lang="en-IN" sz="1800" b="0" i="0" u="none" strike="noStrike" dirty="0">
                        <a:effectLst/>
                        <a:latin typeface="Arial" panose="020B0604020202020204" pitchFamily="34" charset="0"/>
                      </a:endParaRPr>
                    </a:p>
                  </a:txBody>
                  <a:tcPr marL="9525" marR="9525" marT="9525" marB="0" anchor="b">
                    <a:solidFill>
                      <a:schemeClr val="accent6">
                        <a:lumMod val="40000"/>
                        <a:lumOff val="60000"/>
                      </a:schemeClr>
                    </a:solidFill>
                  </a:tcPr>
                </a:tc>
                <a:tc>
                  <a:txBody>
                    <a:bodyPr/>
                    <a:lstStyle/>
                    <a:p>
                      <a:pPr algn="l" fontAlgn="b">
                        <a:spcBef>
                          <a:spcPts val="0"/>
                        </a:spcBef>
                        <a:spcAft>
                          <a:spcPts val="0"/>
                        </a:spcAft>
                      </a:pPr>
                      <a:r>
                        <a:rPr lang="en-IN" sz="1100" u="none" strike="noStrike">
                          <a:effectLst/>
                        </a:rPr>
                        <a:t>Batch Name</a:t>
                      </a:r>
                      <a:endParaRPr lang="en-IN" sz="1800" b="0" i="0" u="none" strike="noStrike">
                        <a:effectLst/>
                        <a:latin typeface="Arial" panose="020B0604020202020204" pitchFamily="34" charset="0"/>
                      </a:endParaRPr>
                    </a:p>
                  </a:txBody>
                  <a:tcPr marL="9525" marR="9525" marT="9525" marB="0" anchor="b"/>
                </a:tc>
                <a:tc>
                  <a:txBody>
                    <a:bodyPr/>
                    <a:lstStyle/>
                    <a:p>
                      <a:pPr algn="l" fontAlgn="b">
                        <a:spcBef>
                          <a:spcPts val="0"/>
                        </a:spcBef>
                        <a:spcAft>
                          <a:spcPts val="0"/>
                        </a:spcAft>
                      </a:pPr>
                      <a:r>
                        <a:rPr lang="en-IN" sz="1100" u="none" strike="noStrike" dirty="0">
                          <a:effectLst/>
                        </a:rPr>
                        <a:t>Date of joining</a:t>
                      </a:r>
                      <a:endParaRPr lang="en-IN" sz="180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2845377034"/>
                  </a:ext>
                </a:extLst>
              </a:tr>
              <a:tr h="190500">
                <a:tc>
                  <a:txBody>
                    <a:bodyPr/>
                    <a:lstStyle/>
                    <a:p>
                      <a:pPr algn="l" fontAlgn="b">
                        <a:spcBef>
                          <a:spcPts val="0"/>
                        </a:spcBef>
                        <a:spcAft>
                          <a:spcPts val="0"/>
                        </a:spcAft>
                      </a:pPr>
                      <a:r>
                        <a:rPr lang="en-IN" sz="1100" u="none" strike="noStrike" dirty="0">
                          <a:effectLst/>
                        </a:rPr>
                        <a:t>Ba</a:t>
                      </a:r>
                      <a:endParaRPr lang="en-IN" sz="1800" b="0" i="0" u="none" strike="noStrike" dirty="0">
                        <a:effectLst/>
                        <a:latin typeface="Arial" panose="020B0604020202020204" pitchFamily="34" charset="0"/>
                      </a:endParaRPr>
                    </a:p>
                  </a:txBody>
                  <a:tcPr marL="9525" marR="9525" marT="9525" marB="0" anchor="b">
                    <a:solidFill>
                      <a:schemeClr val="accent6">
                        <a:lumMod val="40000"/>
                        <a:lumOff val="60000"/>
                      </a:schemeClr>
                    </a:solidFill>
                  </a:tcPr>
                </a:tc>
                <a:tc>
                  <a:txBody>
                    <a:bodyPr/>
                    <a:lstStyle/>
                    <a:p>
                      <a:pPr algn="r" fontAlgn="b">
                        <a:spcBef>
                          <a:spcPts val="0"/>
                        </a:spcBef>
                        <a:spcAft>
                          <a:spcPts val="0"/>
                        </a:spcAft>
                      </a:pPr>
                      <a:r>
                        <a:rPr lang="en-IN" sz="1100" u="none" strike="noStrike" dirty="0">
                          <a:effectLst/>
                        </a:rPr>
                        <a:t>Feb-20</a:t>
                      </a:r>
                      <a:endParaRPr lang="en-IN" sz="1800" b="0" i="0" u="none" strike="noStrike" dirty="0">
                        <a:effectLst/>
                        <a:latin typeface="Arial" panose="020B0604020202020204" pitchFamily="34" charset="0"/>
                      </a:endParaRPr>
                    </a:p>
                  </a:txBody>
                  <a:tcPr marL="9525" marR="9525" marT="9525" marB="0" anchor="b"/>
                </a:tc>
                <a:tc>
                  <a:txBody>
                    <a:bodyPr/>
                    <a:lstStyle/>
                    <a:p>
                      <a:pPr algn="r" fontAlgn="b">
                        <a:spcBef>
                          <a:spcPts val="0"/>
                        </a:spcBef>
                        <a:spcAft>
                          <a:spcPts val="0"/>
                        </a:spcAft>
                      </a:pPr>
                      <a:r>
                        <a:rPr lang="en-IN" sz="1100" u="none" strike="noStrike">
                          <a:effectLst/>
                        </a:rPr>
                        <a:t>10-Feb-20</a:t>
                      </a:r>
                      <a:endParaRPr lang="en-IN" sz="18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086255565"/>
                  </a:ext>
                </a:extLst>
              </a:tr>
              <a:tr h="190500">
                <a:tc>
                  <a:txBody>
                    <a:bodyPr/>
                    <a:lstStyle/>
                    <a:p>
                      <a:pPr algn="l" fontAlgn="b">
                        <a:spcBef>
                          <a:spcPts val="0"/>
                        </a:spcBef>
                        <a:spcAft>
                          <a:spcPts val="0"/>
                        </a:spcAft>
                      </a:pPr>
                      <a:r>
                        <a:rPr lang="en-IN" sz="1100" u="none" strike="noStrike" dirty="0">
                          <a:effectLst/>
                        </a:rPr>
                        <a:t>B2</a:t>
                      </a:r>
                      <a:endParaRPr lang="en-IN" sz="1800" b="0" i="0" u="none" strike="noStrike" dirty="0">
                        <a:effectLst/>
                        <a:latin typeface="Arial" panose="020B0604020202020204" pitchFamily="34" charset="0"/>
                      </a:endParaRPr>
                    </a:p>
                  </a:txBody>
                  <a:tcPr marL="9525" marR="9525" marT="9525" marB="0" anchor="b">
                    <a:solidFill>
                      <a:schemeClr val="accent6">
                        <a:lumMod val="40000"/>
                        <a:lumOff val="60000"/>
                      </a:schemeClr>
                    </a:solidFill>
                  </a:tcPr>
                </a:tc>
                <a:tc>
                  <a:txBody>
                    <a:bodyPr/>
                    <a:lstStyle/>
                    <a:p>
                      <a:pPr algn="r" fontAlgn="b">
                        <a:spcBef>
                          <a:spcPts val="0"/>
                        </a:spcBef>
                        <a:spcAft>
                          <a:spcPts val="0"/>
                        </a:spcAft>
                      </a:pPr>
                      <a:r>
                        <a:rPr lang="en-IN" sz="1100" u="none" strike="noStrike">
                          <a:effectLst/>
                        </a:rPr>
                        <a:t>Sep-20</a:t>
                      </a:r>
                      <a:endParaRPr lang="en-IN" sz="1800" b="0" i="0" u="none" strike="noStrike">
                        <a:effectLst/>
                        <a:latin typeface="Arial" panose="020B0604020202020204" pitchFamily="34" charset="0"/>
                      </a:endParaRPr>
                    </a:p>
                  </a:txBody>
                  <a:tcPr marL="9525" marR="9525" marT="9525" marB="0" anchor="b"/>
                </a:tc>
                <a:tc>
                  <a:txBody>
                    <a:bodyPr/>
                    <a:lstStyle/>
                    <a:p>
                      <a:pPr algn="r" fontAlgn="b">
                        <a:spcBef>
                          <a:spcPts val="0"/>
                        </a:spcBef>
                        <a:spcAft>
                          <a:spcPts val="0"/>
                        </a:spcAft>
                      </a:pPr>
                      <a:r>
                        <a:rPr lang="en-IN" sz="1100" u="none" strike="noStrike">
                          <a:effectLst/>
                        </a:rPr>
                        <a:t>15-Sep-20</a:t>
                      </a:r>
                      <a:endParaRPr lang="en-IN" sz="18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3940369632"/>
                  </a:ext>
                </a:extLst>
              </a:tr>
              <a:tr h="190500">
                <a:tc>
                  <a:txBody>
                    <a:bodyPr/>
                    <a:lstStyle/>
                    <a:p>
                      <a:pPr algn="l" fontAlgn="b">
                        <a:spcBef>
                          <a:spcPts val="0"/>
                        </a:spcBef>
                        <a:spcAft>
                          <a:spcPts val="0"/>
                        </a:spcAft>
                      </a:pPr>
                      <a:r>
                        <a:rPr lang="en-IN" sz="1100" u="none" strike="noStrike" dirty="0">
                          <a:effectLst/>
                        </a:rPr>
                        <a:t>B3</a:t>
                      </a:r>
                      <a:endParaRPr lang="en-IN" sz="1800" b="0" i="0" u="none" strike="noStrike" dirty="0">
                        <a:effectLst/>
                        <a:latin typeface="Arial" panose="020B0604020202020204" pitchFamily="34" charset="0"/>
                      </a:endParaRPr>
                    </a:p>
                  </a:txBody>
                  <a:tcPr marL="9525" marR="9525" marT="9525" marB="0" anchor="b">
                    <a:solidFill>
                      <a:schemeClr val="accent6">
                        <a:lumMod val="40000"/>
                        <a:lumOff val="60000"/>
                      </a:schemeClr>
                    </a:solidFill>
                  </a:tcPr>
                </a:tc>
                <a:tc>
                  <a:txBody>
                    <a:bodyPr/>
                    <a:lstStyle/>
                    <a:p>
                      <a:pPr algn="r" fontAlgn="b">
                        <a:spcBef>
                          <a:spcPts val="0"/>
                        </a:spcBef>
                        <a:spcAft>
                          <a:spcPts val="0"/>
                        </a:spcAft>
                      </a:pPr>
                      <a:r>
                        <a:rPr lang="en-IN" sz="1100" u="none" strike="noStrike">
                          <a:effectLst/>
                        </a:rPr>
                        <a:t>Feb-21</a:t>
                      </a:r>
                      <a:endParaRPr lang="en-IN" sz="1800" b="0" i="0" u="none" strike="noStrike">
                        <a:effectLst/>
                        <a:latin typeface="Arial" panose="020B0604020202020204" pitchFamily="34" charset="0"/>
                      </a:endParaRPr>
                    </a:p>
                  </a:txBody>
                  <a:tcPr marL="9525" marR="9525" marT="9525" marB="0" anchor="b"/>
                </a:tc>
                <a:tc>
                  <a:txBody>
                    <a:bodyPr/>
                    <a:lstStyle/>
                    <a:p>
                      <a:pPr algn="r" fontAlgn="b">
                        <a:spcBef>
                          <a:spcPts val="0"/>
                        </a:spcBef>
                        <a:spcAft>
                          <a:spcPts val="0"/>
                        </a:spcAft>
                      </a:pPr>
                      <a:r>
                        <a:rPr lang="en-IN" sz="1100" u="none" strike="noStrike">
                          <a:effectLst/>
                        </a:rPr>
                        <a:t>08-Feb-21</a:t>
                      </a:r>
                      <a:endParaRPr lang="en-IN" sz="18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3370402614"/>
                  </a:ext>
                </a:extLst>
              </a:tr>
              <a:tr h="190500">
                <a:tc>
                  <a:txBody>
                    <a:bodyPr/>
                    <a:lstStyle/>
                    <a:p>
                      <a:pPr algn="l" fontAlgn="b">
                        <a:spcBef>
                          <a:spcPts val="0"/>
                        </a:spcBef>
                        <a:spcAft>
                          <a:spcPts val="0"/>
                        </a:spcAft>
                      </a:pPr>
                      <a:r>
                        <a:rPr lang="en-IN" sz="1100" u="none" strike="noStrike" dirty="0">
                          <a:effectLst/>
                        </a:rPr>
                        <a:t>B4</a:t>
                      </a:r>
                      <a:endParaRPr lang="en-IN" sz="1800" b="0" i="0" u="none" strike="noStrike" dirty="0">
                        <a:effectLst/>
                        <a:latin typeface="Arial" panose="020B0604020202020204" pitchFamily="34" charset="0"/>
                      </a:endParaRPr>
                    </a:p>
                  </a:txBody>
                  <a:tcPr marL="9525" marR="9525" marT="9525" marB="0" anchor="b">
                    <a:solidFill>
                      <a:schemeClr val="accent6">
                        <a:lumMod val="40000"/>
                        <a:lumOff val="60000"/>
                      </a:schemeClr>
                    </a:solidFill>
                  </a:tcPr>
                </a:tc>
                <a:tc>
                  <a:txBody>
                    <a:bodyPr/>
                    <a:lstStyle/>
                    <a:p>
                      <a:pPr algn="r" fontAlgn="b">
                        <a:spcBef>
                          <a:spcPts val="0"/>
                        </a:spcBef>
                        <a:spcAft>
                          <a:spcPts val="0"/>
                        </a:spcAft>
                      </a:pPr>
                      <a:r>
                        <a:rPr lang="en-IN" sz="1100" u="none" strike="noStrike" dirty="0">
                          <a:effectLst/>
                        </a:rPr>
                        <a:t>Sep-21</a:t>
                      </a:r>
                      <a:endParaRPr lang="en-IN" sz="1800" b="0" i="0" u="none" strike="noStrike" dirty="0">
                        <a:effectLst/>
                        <a:latin typeface="Arial" panose="020B0604020202020204" pitchFamily="34" charset="0"/>
                      </a:endParaRPr>
                    </a:p>
                  </a:txBody>
                  <a:tcPr marL="9525" marR="9525" marT="9525" marB="0" anchor="b"/>
                </a:tc>
                <a:tc>
                  <a:txBody>
                    <a:bodyPr/>
                    <a:lstStyle/>
                    <a:p>
                      <a:pPr algn="r" fontAlgn="b">
                        <a:spcBef>
                          <a:spcPts val="0"/>
                        </a:spcBef>
                        <a:spcAft>
                          <a:spcPts val="0"/>
                        </a:spcAft>
                      </a:pPr>
                      <a:r>
                        <a:rPr lang="en-IN" sz="1100" u="none" strike="noStrike" dirty="0">
                          <a:effectLst/>
                        </a:rPr>
                        <a:t>10-Sep-21</a:t>
                      </a:r>
                      <a:endParaRPr lang="en-IN" sz="180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4286552891"/>
                  </a:ext>
                </a:extLst>
              </a:tr>
            </a:tbl>
          </a:graphicData>
        </a:graphic>
      </p:graphicFrame>
      <p:graphicFrame>
        <p:nvGraphicFramePr>
          <p:cNvPr id="13" name="Table 12">
            <a:extLst>
              <a:ext uri="{FF2B5EF4-FFF2-40B4-BE49-F238E27FC236}">
                <a16:creationId xmlns:a16="http://schemas.microsoft.com/office/drawing/2014/main" id="{5C658B36-D215-45E1-BEC5-B3DF087F0243}"/>
              </a:ext>
            </a:extLst>
          </p:cNvPr>
          <p:cNvGraphicFramePr/>
          <p:nvPr>
            <p:extLst>
              <p:ext uri="{D42A27DB-BD31-4B8C-83A1-F6EECF244321}">
                <p14:modId xmlns:p14="http://schemas.microsoft.com/office/powerpoint/2010/main" val="82101552"/>
              </p:ext>
            </p:extLst>
          </p:nvPr>
        </p:nvGraphicFramePr>
        <p:xfrm>
          <a:off x="9393706" y="4258750"/>
          <a:ext cx="2339758" cy="762000"/>
        </p:xfrm>
        <a:graphic>
          <a:graphicData uri="http://schemas.openxmlformats.org/drawingml/2006/table">
            <a:tbl>
              <a:tblPr>
                <a:tableStyleId>{5C22544A-7EE6-4342-B048-85BDC9FD1C3A}</a:tableStyleId>
              </a:tblPr>
              <a:tblGrid>
                <a:gridCol w="659668">
                  <a:extLst>
                    <a:ext uri="{9D8B030D-6E8A-4147-A177-3AD203B41FA5}">
                      <a16:colId xmlns:a16="http://schemas.microsoft.com/office/drawing/2014/main" val="1194952440"/>
                    </a:ext>
                  </a:extLst>
                </a:gridCol>
                <a:gridCol w="809866">
                  <a:extLst>
                    <a:ext uri="{9D8B030D-6E8A-4147-A177-3AD203B41FA5}">
                      <a16:colId xmlns:a16="http://schemas.microsoft.com/office/drawing/2014/main" val="4259955261"/>
                    </a:ext>
                  </a:extLst>
                </a:gridCol>
                <a:gridCol w="870224">
                  <a:extLst>
                    <a:ext uri="{9D8B030D-6E8A-4147-A177-3AD203B41FA5}">
                      <a16:colId xmlns:a16="http://schemas.microsoft.com/office/drawing/2014/main" val="2036769985"/>
                    </a:ext>
                  </a:extLst>
                </a:gridCol>
              </a:tblGrid>
              <a:tr h="190500">
                <a:tc>
                  <a:txBody>
                    <a:bodyPr/>
                    <a:lstStyle/>
                    <a:p>
                      <a:pPr algn="l" fontAlgn="b">
                        <a:spcBef>
                          <a:spcPts val="0"/>
                        </a:spcBef>
                        <a:spcAft>
                          <a:spcPts val="0"/>
                        </a:spcAft>
                      </a:pPr>
                      <a:r>
                        <a:rPr lang="en-IN" sz="1100" u="none" strike="noStrike" dirty="0">
                          <a:effectLst/>
                        </a:rPr>
                        <a:t>Batch id</a:t>
                      </a:r>
                      <a:endParaRPr lang="en-IN" sz="1800" b="0" i="0" u="none" strike="noStrike" dirty="0">
                        <a:effectLst/>
                        <a:latin typeface="Arial" panose="020B0604020202020204" pitchFamily="34" charset="0"/>
                      </a:endParaRPr>
                    </a:p>
                  </a:txBody>
                  <a:tcPr marL="9525" marR="9525" marT="9525" marB="0" anchor="b">
                    <a:solidFill>
                      <a:schemeClr val="accent6">
                        <a:lumMod val="40000"/>
                        <a:lumOff val="60000"/>
                      </a:schemeClr>
                    </a:solidFill>
                  </a:tcPr>
                </a:tc>
                <a:tc>
                  <a:txBody>
                    <a:bodyPr/>
                    <a:lstStyle/>
                    <a:p>
                      <a:pPr algn="l" fontAlgn="b">
                        <a:spcBef>
                          <a:spcPts val="0"/>
                        </a:spcBef>
                        <a:spcAft>
                          <a:spcPts val="0"/>
                        </a:spcAft>
                      </a:pPr>
                      <a:r>
                        <a:rPr lang="en-IN" sz="1100" u="none" strike="noStrike" dirty="0">
                          <a:effectLst/>
                        </a:rPr>
                        <a:t>Batch Name</a:t>
                      </a:r>
                      <a:endParaRPr lang="en-IN" sz="1800" b="0" i="0" u="none" strike="noStrike" dirty="0">
                        <a:effectLst/>
                        <a:latin typeface="Arial" panose="020B0604020202020204" pitchFamily="34" charset="0"/>
                      </a:endParaRPr>
                    </a:p>
                  </a:txBody>
                  <a:tcPr marL="9525" marR="9525" marT="9525" marB="0" anchor="b"/>
                </a:tc>
                <a:tc>
                  <a:txBody>
                    <a:bodyPr/>
                    <a:lstStyle/>
                    <a:p>
                      <a:pPr algn="l" fontAlgn="b">
                        <a:spcBef>
                          <a:spcPts val="0"/>
                        </a:spcBef>
                        <a:spcAft>
                          <a:spcPts val="0"/>
                        </a:spcAft>
                      </a:pPr>
                      <a:r>
                        <a:rPr lang="en-IN" sz="1100" u="none" strike="noStrike">
                          <a:effectLst/>
                        </a:rPr>
                        <a:t>Date of joining</a:t>
                      </a:r>
                      <a:endParaRPr lang="en-IN" sz="18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4287736985"/>
                  </a:ext>
                </a:extLst>
              </a:tr>
              <a:tr h="190500">
                <a:tc>
                  <a:txBody>
                    <a:bodyPr/>
                    <a:lstStyle/>
                    <a:p>
                      <a:pPr algn="l" fontAlgn="b">
                        <a:spcBef>
                          <a:spcPts val="0"/>
                        </a:spcBef>
                        <a:spcAft>
                          <a:spcPts val="0"/>
                        </a:spcAft>
                      </a:pPr>
                      <a:r>
                        <a:rPr lang="en-IN" sz="1100" u="none" strike="noStrike" dirty="0">
                          <a:effectLst/>
                        </a:rPr>
                        <a:t>B2</a:t>
                      </a:r>
                      <a:endParaRPr lang="en-IN" sz="1800" b="0" i="0" u="none" strike="noStrike" dirty="0">
                        <a:effectLst/>
                        <a:latin typeface="Arial" panose="020B0604020202020204" pitchFamily="34" charset="0"/>
                      </a:endParaRPr>
                    </a:p>
                  </a:txBody>
                  <a:tcPr marL="9525" marR="9525" marT="9525" marB="0" anchor="b">
                    <a:solidFill>
                      <a:schemeClr val="accent6">
                        <a:lumMod val="40000"/>
                        <a:lumOff val="60000"/>
                      </a:schemeClr>
                    </a:solidFill>
                  </a:tcPr>
                </a:tc>
                <a:tc>
                  <a:txBody>
                    <a:bodyPr/>
                    <a:lstStyle/>
                    <a:p>
                      <a:pPr algn="r" fontAlgn="b">
                        <a:spcBef>
                          <a:spcPts val="0"/>
                        </a:spcBef>
                        <a:spcAft>
                          <a:spcPts val="0"/>
                        </a:spcAft>
                      </a:pPr>
                      <a:r>
                        <a:rPr lang="en-IN" sz="1100" u="none" strike="noStrike">
                          <a:effectLst/>
                        </a:rPr>
                        <a:t>Sep-20</a:t>
                      </a:r>
                      <a:endParaRPr lang="en-IN" sz="1800" b="0" i="0" u="none" strike="noStrike">
                        <a:effectLst/>
                        <a:latin typeface="Arial" panose="020B0604020202020204" pitchFamily="34" charset="0"/>
                      </a:endParaRPr>
                    </a:p>
                  </a:txBody>
                  <a:tcPr marL="9525" marR="9525" marT="9525" marB="0" anchor="b"/>
                </a:tc>
                <a:tc>
                  <a:txBody>
                    <a:bodyPr/>
                    <a:lstStyle/>
                    <a:p>
                      <a:pPr algn="r" fontAlgn="b">
                        <a:spcBef>
                          <a:spcPts val="0"/>
                        </a:spcBef>
                        <a:spcAft>
                          <a:spcPts val="0"/>
                        </a:spcAft>
                      </a:pPr>
                      <a:r>
                        <a:rPr lang="en-IN" sz="1100" u="none" strike="noStrike">
                          <a:effectLst/>
                        </a:rPr>
                        <a:t>15-Sep-20</a:t>
                      </a:r>
                      <a:endParaRPr lang="en-IN" sz="18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110299368"/>
                  </a:ext>
                </a:extLst>
              </a:tr>
              <a:tr h="190500">
                <a:tc>
                  <a:txBody>
                    <a:bodyPr/>
                    <a:lstStyle/>
                    <a:p>
                      <a:pPr algn="l" fontAlgn="b">
                        <a:spcBef>
                          <a:spcPts val="0"/>
                        </a:spcBef>
                        <a:spcAft>
                          <a:spcPts val="0"/>
                        </a:spcAft>
                      </a:pPr>
                      <a:r>
                        <a:rPr lang="en-IN" sz="1100" u="none" strike="noStrike" dirty="0">
                          <a:effectLst/>
                        </a:rPr>
                        <a:t>B3</a:t>
                      </a:r>
                      <a:endParaRPr lang="en-IN" sz="1800" b="0" i="0" u="none" strike="noStrike" dirty="0">
                        <a:effectLst/>
                        <a:latin typeface="Arial" panose="020B0604020202020204" pitchFamily="34" charset="0"/>
                      </a:endParaRPr>
                    </a:p>
                  </a:txBody>
                  <a:tcPr marL="9525" marR="9525" marT="9525" marB="0" anchor="b">
                    <a:solidFill>
                      <a:schemeClr val="accent6">
                        <a:lumMod val="40000"/>
                        <a:lumOff val="60000"/>
                      </a:schemeClr>
                    </a:solidFill>
                  </a:tcPr>
                </a:tc>
                <a:tc>
                  <a:txBody>
                    <a:bodyPr/>
                    <a:lstStyle/>
                    <a:p>
                      <a:pPr algn="r" fontAlgn="b">
                        <a:spcBef>
                          <a:spcPts val="0"/>
                        </a:spcBef>
                        <a:spcAft>
                          <a:spcPts val="0"/>
                        </a:spcAft>
                      </a:pPr>
                      <a:r>
                        <a:rPr lang="en-IN" sz="1100" u="none" strike="noStrike">
                          <a:effectLst/>
                        </a:rPr>
                        <a:t>Feb-21</a:t>
                      </a:r>
                      <a:endParaRPr lang="en-IN" sz="1800" b="0" i="0" u="none" strike="noStrike">
                        <a:effectLst/>
                        <a:latin typeface="Arial" panose="020B0604020202020204" pitchFamily="34" charset="0"/>
                      </a:endParaRPr>
                    </a:p>
                  </a:txBody>
                  <a:tcPr marL="9525" marR="9525" marT="9525" marB="0" anchor="b"/>
                </a:tc>
                <a:tc>
                  <a:txBody>
                    <a:bodyPr/>
                    <a:lstStyle/>
                    <a:p>
                      <a:pPr algn="r" fontAlgn="b">
                        <a:spcBef>
                          <a:spcPts val="0"/>
                        </a:spcBef>
                        <a:spcAft>
                          <a:spcPts val="0"/>
                        </a:spcAft>
                      </a:pPr>
                      <a:r>
                        <a:rPr lang="en-IN" sz="1100" u="none" strike="noStrike">
                          <a:effectLst/>
                        </a:rPr>
                        <a:t>08-Feb-21</a:t>
                      </a:r>
                      <a:endParaRPr lang="en-IN" sz="18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762219837"/>
                  </a:ext>
                </a:extLst>
              </a:tr>
              <a:tr h="190500">
                <a:tc>
                  <a:txBody>
                    <a:bodyPr/>
                    <a:lstStyle/>
                    <a:p>
                      <a:pPr algn="l" fontAlgn="b">
                        <a:spcBef>
                          <a:spcPts val="0"/>
                        </a:spcBef>
                        <a:spcAft>
                          <a:spcPts val="0"/>
                        </a:spcAft>
                      </a:pPr>
                      <a:r>
                        <a:rPr lang="en-IN" sz="1100" u="none" strike="noStrike" dirty="0">
                          <a:effectLst/>
                        </a:rPr>
                        <a:t>B4</a:t>
                      </a:r>
                      <a:endParaRPr lang="en-IN" sz="1800" b="0" i="0" u="none" strike="noStrike" dirty="0">
                        <a:effectLst/>
                        <a:latin typeface="Arial" panose="020B0604020202020204" pitchFamily="34" charset="0"/>
                      </a:endParaRPr>
                    </a:p>
                  </a:txBody>
                  <a:tcPr marL="9525" marR="9525" marT="9525" marB="0" anchor="b">
                    <a:solidFill>
                      <a:schemeClr val="accent6">
                        <a:lumMod val="40000"/>
                        <a:lumOff val="60000"/>
                      </a:schemeClr>
                    </a:solidFill>
                  </a:tcPr>
                </a:tc>
                <a:tc>
                  <a:txBody>
                    <a:bodyPr/>
                    <a:lstStyle/>
                    <a:p>
                      <a:pPr algn="r" fontAlgn="b">
                        <a:spcBef>
                          <a:spcPts val="0"/>
                        </a:spcBef>
                        <a:spcAft>
                          <a:spcPts val="0"/>
                        </a:spcAft>
                      </a:pPr>
                      <a:r>
                        <a:rPr lang="en-IN" sz="1100" u="none" strike="noStrike">
                          <a:effectLst/>
                        </a:rPr>
                        <a:t>Sep-21</a:t>
                      </a:r>
                      <a:endParaRPr lang="en-IN" sz="1800" b="0" i="0" u="none" strike="noStrike">
                        <a:effectLst/>
                        <a:latin typeface="Arial" panose="020B0604020202020204" pitchFamily="34" charset="0"/>
                      </a:endParaRPr>
                    </a:p>
                  </a:txBody>
                  <a:tcPr marL="9525" marR="9525" marT="9525" marB="0" anchor="b"/>
                </a:tc>
                <a:tc>
                  <a:txBody>
                    <a:bodyPr/>
                    <a:lstStyle/>
                    <a:p>
                      <a:pPr algn="r" fontAlgn="b">
                        <a:spcBef>
                          <a:spcPts val="0"/>
                        </a:spcBef>
                        <a:spcAft>
                          <a:spcPts val="0"/>
                        </a:spcAft>
                      </a:pPr>
                      <a:r>
                        <a:rPr lang="en-IN" sz="1100" u="none" strike="noStrike" dirty="0">
                          <a:effectLst/>
                        </a:rPr>
                        <a:t>10-Sep-21</a:t>
                      </a:r>
                      <a:endParaRPr lang="en-IN" sz="180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1638738859"/>
                  </a:ext>
                </a:extLst>
              </a:tr>
            </a:tbl>
          </a:graphicData>
        </a:graphic>
      </p:graphicFrame>
      <p:graphicFrame>
        <p:nvGraphicFramePr>
          <p:cNvPr id="14" name="Table 13">
            <a:extLst>
              <a:ext uri="{FF2B5EF4-FFF2-40B4-BE49-F238E27FC236}">
                <a16:creationId xmlns:a16="http://schemas.microsoft.com/office/drawing/2014/main" id="{AEE9B29C-408D-478F-BED2-8A2719B8E065}"/>
              </a:ext>
            </a:extLst>
          </p:cNvPr>
          <p:cNvGraphicFramePr/>
          <p:nvPr>
            <p:extLst>
              <p:ext uri="{D42A27DB-BD31-4B8C-83A1-F6EECF244321}">
                <p14:modId xmlns:p14="http://schemas.microsoft.com/office/powerpoint/2010/main" val="2589469500"/>
              </p:ext>
            </p:extLst>
          </p:nvPr>
        </p:nvGraphicFramePr>
        <p:xfrm>
          <a:off x="7996338" y="5184538"/>
          <a:ext cx="1955800" cy="748665"/>
        </p:xfrm>
        <a:graphic>
          <a:graphicData uri="http://schemas.openxmlformats.org/drawingml/2006/table">
            <a:tbl>
              <a:tblPr>
                <a:tableStyleId>{5C22544A-7EE6-4342-B048-85BDC9FD1C3A}</a:tableStyleId>
              </a:tblPr>
              <a:tblGrid>
                <a:gridCol w="736600">
                  <a:extLst>
                    <a:ext uri="{9D8B030D-6E8A-4147-A177-3AD203B41FA5}">
                      <a16:colId xmlns:a16="http://schemas.microsoft.com/office/drawing/2014/main" val="326097378"/>
                    </a:ext>
                  </a:extLst>
                </a:gridCol>
                <a:gridCol w="609600">
                  <a:extLst>
                    <a:ext uri="{9D8B030D-6E8A-4147-A177-3AD203B41FA5}">
                      <a16:colId xmlns:a16="http://schemas.microsoft.com/office/drawing/2014/main" val="1361070249"/>
                    </a:ext>
                  </a:extLst>
                </a:gridCol>
                <a:gridCol w="609600">
                  <a:extLst>
                    <a:ext uri="{9D8B030D-6E8A-4147-A177-3AD203B41FA5}">
                      <a16:colId xmlns:a16="http://schemas.microsoft.com/office/drawing/2014/main" val="1998778127"/>
                    </a:ext>
                  </a:extLst>
                </a:gridCol>
              </a:tblGrid>
              <a:tr h="190500">
                <a:tc>
                  <a:txBody>
                    <a:bodyPr/>
                    <a:lstStyle/>
                    <a:p>
                      <a:pPr algn="l" fontAlgn="b">
                        <a:spcBef>
                          <a:spcPts val="0"/>
                        </a:spcBef>
                        <a:spcAft>
                          <a:spcPts val="0"/>
                        </a:spcAft>
                      </a:pPr>
                      <a:r>
                        <a:rPr lang="en-IN" sz="1100" u="none" strike="noStrike">
                          <a:effectLst/>
                        </a:rPr>
                        <a:t>Student_id</a:t>
                      </a:r>
                      <a:endParaRPr lang="en-IN" sz="1800" b="0" i="0" u="none" strike="noStrike">
                        <a:effectLst/>
                        <a:latin typeface="Arial" panose="020B0604020202020204" pitchFamily="34" charset="0"/>
                      </a:endParaRPr>
                    </a:p>
                  </a:txBody>
                  <a:tcPr marL="9525" marR="9525" marT="9525" marB="0" anchor="b"/>
                </a:tc>
                <a:tc>
                  <a:txBody>
                    <a:bodyPr/>
                    <a:lstStyle/>
                    <a:p>
                      <a:pPr algn="l" fontAlgn="b">
                        <a:spcBef>
                          <a:spcPts val="0"/>
                        </a:spcBef>
                        <a:spcAft>
                          <a:spcPts val="0"/>
                        </a:spcAft>
                      </a:pPr>
                      <a:r>
                        <a:rPr lang="en-IN" sz="1100" u="none" strike="noStrike">
                          <a:effectLst/>
                        </a:rPr>
                        <a:t>Name</a:t>
                      </a:r>
                      <a:endParaRPr lang="en-IN" sz="1800" b="0" i="0" u="none" strike="noStrike">
                        <a:effectLst/>
                        <a:latin typeface="Arial" panose="020B0604020202020204" pitchFamily="34" charset="0"/>
                      </a:endParaRPr>
                    </a:p>
                  </a:txBody>
                  <a:tcPr marL="9525" marR="9525" marT="9525" marB="0" anchor="b"/>
                </a:tc>
                <a:tc>
                  <a:txBody>
                    <a:bodyPr/>
                    <a:lstStyle/>
                    <a:p>
                      <a:pPr algn="l" fontAlgn="b">
                        <a:spcBef>
                          <a:spcPts val="0"/>
                        </a:spcBef>
                        <a:spcAft>
                          <a:spcPts val="0"/>
                        </a:spcAft>
                      </a:pPr>
                      <a:r>
                        <a:rPr lang="en-IN" sz="1100" u="none" strike="noStrike" dirty="0">
                          <a:effectLst/>
                        </a:rPr>
                        <a:t>Batch id</a:t>
                      </a:r>
                      <a:endParaRPr lang="en-IN" sz="1800" b="0" i="0" u="none" strike="noStrike" dirty="0">
                        <a:effectLst/>
                        <a:latin typeface="Arial" panose="020B0604020202020204" pitchFamily="34" charset="0"/>
                      </a:endParaRPr>
                    </a:p>
                  </a:txBody>
                  <a:tcPr marL="9525" marR="9525" marT="9525" marB="0" anchor="b">
                    <a:solidFill>
                      <a:schemeClr val="accent6">
                        <a:lumMod val="40000"/>
                        <a:lumOff val="60000"/>
                      </a:schemeClr>
                    </a:solidFill>
                  </a:tcPr>
                </a:tc>
                <a:extLst>
                  <a:ext uri="{0D108BD9-81ED-4DB2-BD59-A6C34878D82A}">
                    <a16:rowId xmlns:a16="http://schemas.microsoft.com/office/drawing/2014/main" val="3639799951"/>
                  </a:ext>
                </a:extLst>
              </a:tr>
              <a:tr h="190500">
                <a:tc>
                  <a:txBody>
                    <a:bodyPr/>
                    <a:lstStyle/>
                    <a:p>
                      <a:pPr algn="l" fontAlgn="b">
                        <a:spcBef>
                          <a:spcPts val="0"/>
                        </a:spcBef>
                        <a:spcAft>
                          <a:spcPts val="0"/>
                        </a:spcAft>
                      </a:pPr>
                      <a:r>
                        <a:rPr lang="en-IN" sz="1100" u="none" strike="noStrike">
                          <a:effectLst/>
                        </a:rPr>
                        <a:t>S1</a:t>
                      </a:r>
                      <a:endParaRPr lang="en-IN" sz="1800" b="0" i="0" u="none" strike="noStrike">
                        <a:effectLst/>
                        <a:latin typeface="Arial" panose="020B0604020202020204" pitchFamily="34" charset="0"/>
                      </a:endParaRPr>
                    </a:p>
                  </a:txBody>
                  <a:tcPr marL="9525" marR="9525" marT="9525" marB="0" anchor="b"/>
                </a:tc>
                <a:tc>
                  <a:txBody>
                    <a:bodyPr/>
                    <a:lstStyle/>
                    <a:p>
                      <a:pPr algn="l" fontAlgn="b">
                        <a:spcBef>
                          <a:spcPts val="0"/>
                        </a:spcBef>
                        <a:spcAft>
                          <a:spcPts val="0"/>
                        </a:spcAft>
                      </a:pPr>
                      <a:r>
                        <a:rPr lang="en-IN" sz="1100" u="none" strike="noStrike" dirty="0">
                          <a:effectLst/>
                        </a:rPr>
                        <a:t>Amritha </a:t>
                      </a:r>
                      <a:endParaRPr lang="en-IN" sz="1800" b="0" i="0" u="none" strike="noStrike" dirty="0">
                        <a:effectLst/>
                        <a:latin typeface="Arial" panose="020B0604020202020204" pitchFamily="34" charset="0"/>
                      </a:endParaRPr>
                    </a:p>
                  </a:txBody>
                  <a:tcPr marL="9525" marR="9525" marT="9525" marB="0" anchor="b"/>
                </a:tc>
                <a:tc>
                  <a:txBody>
                    <a:bodyPr/>
                    <a:lstStyle/>
                    <a:p>
                      <a:pPr algn="l" fontAlgn="b">
                        <a:spcBef>
                          <a:spcPts val="0"/>
                        </a:spcBef>
                        <a:spcAft>
                          <a:spcPts val="0"/>
                        </a:spcAft>
                      </a:pPr>
                      <a:r>
                        <a:rPr lang="en-IN" sz="1100" u="none" strike="noStrike" dirty="0">
                          <a:effectLst/>
                        </a:rPr>
                        <a:t>B3</a:t>
                      </a:r>
                      <a:endParaRPr lang="en-IN" sz="1800" b="0" i="0" u="none" strike="noStrike" dirty="0">
                        <a:effectLst/>
                        <a:latin typeface="Arial" panose="020B0604020202020204" pitchFamily="34" charset="0"/>
                      </a:endParaRPr>
                    </a:p>
                  </a:txBody>
                  <a:tcPr marL="9525" marR="9525" marT="9525" marB="0" anchor="b">
                    <a:solidFill>
                      <a:schemeClr val="accent6">
                        <a:lumMod val="40000"/>
                        <a:lumOff val="60000"/>
                      </a:schemeClr>
                    </a:solidFill>
                  </a:tcPr>
                </a:tc>
                <a:extLst>
                  <a:ext uri="{0D108BD9-81ED-4DB2-BD59-A6C34878D82A}">
                    <a16:rowId xmlns:a16="http://schemas.microsoft.com/office/drawing/2014/main" val="3586657288"/>
                  </a:ext>
                </a:extLst>
              </a:tr>
              <a:tr h="190500">
                <a:tc>
                  <a:txBody>
                    <a:bodyPr/>
                    <a:lstStyle/>
                    <a:p>
                      <a:pPr algn="l" fontAlgn="b">
                        <a:spcBef>
                          <a:spcPts val="0"/>
                        </a:spcBef>
                        <a:spcAft>
                          <a:spcPts val="0"/>
                        </a:spcAft>
                      </a:pPr>
                      <a:r>
                        <a:rPr lang="en-IN" sz="1100" u="none" strike="noStrike">
                          <a:effectLst/>
                        </a:rPr>
                        <a:t>S2</a:t>
                      </a:r>
                      <a:endParaRPr lang="en-IN" sz="1800" b="0" i="0" u="none" strike="noStrike">
                        <a:effectLst/>
                        <a:latin typeface="Arial" panose="020B0604020202020204" pitchFamily="34" charset="0"/>
                      </a:endParaRPr>
                    </a:p>
                  </a:txBody>
                  <a:tcPr marL="9525" marR="9525" marT="9525" marB="0" anchor="b"/>
                </a:tc>
                <a:tc>
                  <a:txBody>
                    <a:bodyPr/>
                    <a:lstStyle/>
                    <a:p>
                      <a:pPr algn="l" fontAlgn="b">
                        <a:spcBef>
                          <a:spcPts val="0"/>
                        </a:spcBef>
                        <a:spcAft>
                          <a:spcPts val="0"/>
                        </a:spcAft>
                      </a:pPr>
                      <a:r>
                        <a:rPr lang="en-IN" sz="1100" u="none" strike="noStrike">
                          <a:effectLst/>
                        </a:rPr>
                        <a:t>Nagullas</a:t>
                      </a:r>
                      <a:endParaRPr lang="en-IN" sz="1800" b="0" i="0" u="none" strike="noStrike">
                        <a:effectLst/>
                        <a:latin typeface="Arial" panose="020B0604020202020204" pitchFamily="34" charset="0"/>
                      </a:endParaRPr>
                    </a:p>
                  </a:txBody>
                  <a:tcPr marL="9525" marR="9525" marT="9525" marB="0" anchor="b"/>
                </a:tc>
                <a:tc>
                  <a:txBody>
                    <a:bodyPr/>
                    <a:lstStyle/>
                    <a:p>
                      <a:pPr algn="l" fontAlgn="b">
                        <a:spcBef>
                          <a:spcPts val="0"/>
                        </a:spcBef>
                        <a:spcAft>
                          <a:spcPts val="0"/>
                        </a:spcAft>
                      </a:pPr>
                      <a:r>
                        <a:rPr lang="en-IN" sz="1100" u="none" strike="noStrike" dirty="0">
                          <a:effectLst/>
                        </a:rPr>
                        <a:t>B3</a:t>
                      </a:r>
                      <a:endParaRPr lang="en-IN" sz="1800" b="0" i="0" u="none" strike="noStrike" dirty="0">
                        <a:effectLst/>
                        <a:latin typeface="Arial" panose="020B0604020202020204" pitchFamily="34" charset="0"/>
                      </a:endParaRPr>
                    </a:p>
                  </a:txBody>
                  <a:tcPr marL="9525" marR="9525" marT="9525" marB="0" anchor="b">
                    <a:solidFill>
                      <a:schemeClr val="accent6">
                        <a:lumMod val="40000"/>
                        <a:lumOff val="60000"/>
                      </a:schemeClr>
                    </a:solidFill>
                  </a:tcPr>
                </a:tc>
                <a:extLst>
                  <a:ext uri="{0D108BD9-81ED-4DB2-BD59-A6C34878D82A}">
                    <a16:rowId xmlns:a16="http://schemas.microsoft.com/office/drawing/2014/main" val="3873290266"/>
                  </a:ext>
                </a:extLst>
              </a:tr>
              <a:tr h="124258">
                <a:tc>
                  <a:txBody>
                    <a:bodyPr/>
                    <a:lstStyle/>
                    <a:p>
                      <a:pPr algn="l" fontAlgn="b">
                        <a:spcBef>
                          <a:spcPts val="0"/>
                        </a:spcBef>
                        <a:spcAft>
                          <a:spcPts val="0"/>
                        </a:spcAft>
                      </a:pPr>
                      <a:r>
                        <a:rPr lang="en-IN" sz="1100" u="none" strike="noStrike" dirty="0">
                          <a:effectLst/>
                        </a:rPr>
                        <a:t>S3</a:t>
                      </a:r>
                      <a:endParaRPr lang="en-IN" sz="1800" b="0" i="0" u="none" strike="noStrike" dirty="0">
                        <a:effectLst/>
                        <a:latin typeface="Arial" panose="020B0604020202020204" pitchFamily="34" charset="0"/>
                      </a:endParaRPr>
                    </a:p>
                  </a:txBody>
                  <a:tcPr marL="9525" marR="9525" marT="9525" marB="0" anchor="b"/>
                </a:tc>
                <a:tc>
                  <a:txBody>
                    <a:bodyPr/>
                    <a:lstStyle/>
                    <a:p>
                      <a:pPr algn="l" fontAlgn="b">
                        <a:spcBef>
                          <a:spcPts val="0"/>
                        </a:spcBef>
                        <a:spcAft>
                          <a:spcPts val="0"/>
                        </a:spcAft>
                      </a:pPr>
                      <a:r>
                        <a:rPr lang="en-IN" sz="1100" u="none" strike="noStrike">
                          <a:effectLst/>
                        </a:rPr>
                        <a:t>Roopak</a:t>
                      </a:r>
                      <a:endParaRPr lang="en-IN" sz="1800" b="0" i="0" u="none" strike="noStrike">
                        <a:effectLst/>
                        <a:latin typeface="Arial" panose="020B0604020202020204" pitchFamily="34" charset="0"/>
                      </a:endParaRPr>
                    </a:p>
                  </a:txBody>
                  <a:tcPr marL="9525" marR="9525" marT="9525" marB="0" anchor="b"/>
                </a:tc>
                <a:tc>
                  <a:txBody>
                    <a:bodyPr/>
                    <a:lstStyle/>
                    <a:p>
                      <a:pPr algn="l" fontAlgn="b">
                        <a:spcBef>
                          <a:spcPts val="0"/>
                        </a:spcBef>
                        <a:spcAft>
                          <a:spcPts val="0"/>
                        </a:spcAft>
                      </a:pPr>
                      <a:r>
                        <a:rPr lang="en-IN" sz="1100" u="none" strike="noStrike" dirty="0">
                          <a:effectLst/>
                        </a:rPr>
                        <a:t>B2</a:t>
                      </a:r>
                      <a:endParaRPr lang="en-IN" sz="1800" b="0" i="0" u="none" strike="noStrike" dirty="0">
                        <a:effectLst/>
                        <a:latin typeface="Arial" panose="020B0604020202020204" pitchFamily="34" charset="0"/>
                      </a:endParaRPr>
                    </a:p>
                  </a:txBody>
                  <a:tcPr marL="9525" marR="9525" marT="9525" marB="0" anchor="b">
                    <a:solidFill>
                      <a:schemeClr val="accent6">
                        <a:lumMod val="40000"/>
                        <a:lumOff val="60000"/>
                      </a:schemeClr>
                    </a:solidFill>
                  </a:tcPr>
                </a:tc>
                <a:extLst>
                  <a:ext uri="{0D108BD9-81ED-4DB2-BD59-A6C34878D82A}">
                    <a16:rowId xmlns:a16="http://schemas.microsoft.com/office/drawing/2014/main" val="3709360769"/>
                  </a:ext>
                </a:extLst>
              </a:tr>
            </a:tbl>
          </a:graphicData>
        </a:graphic>
      </p:graphicFrame>
      <p:pic>
        <p:nvPicPr>
          <p:cNvPr id="15" name="Picture 14">
            <a:extLst>
              <a:ext uri="{FF2B5EF4-FFF2-40B4-BE49-F238E27FC236}">
                <a16:creationId xmlns:a16="http://schemas.microsoft.com/office/drawing/2014/main" id="{5343B35F-B338-41AD-9187-4BD83297255F}"/>
              </a:ext>
            </a:extLst>
          </p:cNvPr>
          <p:cNvPicPr>
            <a:picLocks noChangeAspect="1"/>
          </p:cNvPicPr>
          <p:nvPr/>
        </p:nvPicPr>
        <p:blipFill>
          <a:blip r:embed="rId4"/>
          <a:stretch>
            <a:fillRect/>
          </a:stretch>
        </p:blipFill>
        <p:spPr>
          <a:xfrm>
            <a:off x="746180" y="4177715"/>
            <a:ext cx="1866900" cy="950678"/>
          </a:xfrm>
          <a:prstGeom prst="rect">
            <a:avLst/>
          </a:prstGeom>
        </p:spPr>
      </p:pic>
      <p:pic>
        <p:nvPicPr>
          <p:cNvPr id="18" name="Picture 17">
            <a:extLst>
              <a:ext uri="{FF2B5EF4-FFF2-40B4-BE49-F238E27FC236}">
                <a16:creationId xmlns:a16="http://schemas.microsoft.com/office/drawing/2014/main" id="{A51AE53C-6E56-4606-BC13-02D54934C86A}"/>
              </a:ext>
            </a:extLst>
          </p:cNvPr>
          <p:cNvPicPr>
            <a:picLocks noChangeAspect="1"/>
          </p:cNvPicPr>
          <p:nvPr/>
        </p:nvPicPr>
        <p:blipFill>
          <a:blip r:embed="rId5"/>
          <a:stretch>
            <a:fillRect/>
          </a:stretch>
        </p:blipFill>
        <p:spPr>
          <a:xfrm>
            <a:off x="7347418" y="4459732"/>
            <a:ext cx="1552575" cy="600075"/>
          </a:xfrm>
          <a:prstGeom prst="rect">
            <a:avLst/>
          </a:prstGeom>
        </p:spPr>
      </p:pic>
      <p:sp>
        <p:nvSpPr>
          <p:cNvPr id="19" name="TextBox 18">
            <a:extLst>
              <a:ext uri="{FF2B5EF4-FFF2-40B4-BE49-F238E27FC236}">
                <a16:creationId xmlns:a16="http://schemas.microsoft.com/office/drawing/2014/main" id="{F75176F6-16C6-496D-96C0-30D3E616346F}"/>
              </a:ext>
            </a:extLst>
          </p:cNvPr>
          <p:cNvSpPr txBox="1"/>
          <p:nvPr/>
        </p:nvSpPr>
        <p:spPr>
          <a:xfrm>
            <a:off x="3887569" y="312101"/>
            <a:ext cx="257346" cy="261610"/>
          </a:xfrm>
          <a:prstGeom prst="rect">
            <a:avLst/>
          </a:prstGeom>
          <a:noFill/>
        </p:spPr>
        <p:txBody>
          <a:bodyPr wrap="square" rtlCol="0">
            <a:spAutoFit/>
          </a:bodyPr>
          <a:lstStyle/>
          <a:p>
            <a:r>
              <a:rPr lang="en-IN" sz="1100" dirty="0"/>
              <a:t>1</a:t>
            </a:r>
          </a:p>
        </p:txBody>
      </p:sp>
      <p:sp>
        <p:nvSpPr>
          <p:cNvPr id="20" name="TextBox 19">
            <a:extLst>
              <a:ext uri="{FF2B5EF4-FFF2-40B4-BE49-F238E27FC236}">
                <a16:creationId xmlns:a16="http://schemas.microsoft.com/office/drawing/2014/main" id="{104A9440-E4A5-4428-B07D-B078E1A7FF11}"/>
              </a:ext>
            </a:extLst>
          </p:cNvPr>
          <p:cNvSpPr txBox="1"/>
          <p:nvPr/>
        </p:nvSpPr>
        <p:spPr>
          <a:xfrm>
            <a:off x="7919540" y="290715"/>
            <a:ext cx="257346" cy="261610"/>
          </a:xfrm>
          <a:prstGeom prst="rect">
            <a:avLst/>
          </a:prstGeom>
          <a:noFill/>
        </p:spPr>
        <p:txBody>
          <a:bodyPr wrap="square" rtlCol="0">
            <a:spAutoFit/>
          </a:bodyPr>
          <a:lstStyle/>
          <a:p>
            <a:r>
              <a:rPr lang="en-IN" sz="1100" dirty="0"/>
              <a:t>2</a:t>
            </a:r>
          </a:p>
        </p:txBody>
      </p:sp>
      <p:sp>
        <p:nvSpPr>
          <p:cNvPr id="21" name="TextBox 20">
            <a:extLst>
              <a:ext uri="{FF2B5EF4-FFF2-40B4-BE49-F238E27FC236}">
                <a16:creationId xmlns:a16="http://schemas.microsoft.com/office/drawing/2014/main" id="{34F715EA-5DB2-4D02-9B13-DD132247DCE9}"/>
              </a:ext>
            </a:extLst>
          </p:cNvPr>
          <p:cNvSpPr txBox="1"/>
          <p:nvPr/>
        </p:nvSpPr>
        <p:spPr>
          <a:xfrm>
            <a:off x="746180" y="3916105"/>
            <a:ext cx="257346" cy="261610"/>
          </a:xfrm>
          <a:prstGeom prst="rect">
            <a:avLst/>
          </a:prstGeom>
          <a:noFill/>
        </p:spPr>
        <p:txBody>
          <a:bodyPr wrap="square" rtlCol="0">
            <a:spAutoFit/>
          </a:bodyPr>
          <a:lstStyle/>
          <a:p>
            <a:r>
              <a:rPr lang="en-IN" sz="1100" dirty="0"/>
              <a:t>3</a:t>
            </a:r>
          </a:p>
        </p:txBody>
      </p:sp>
      <p:sp>
        <p:nvSpPr>
          <p:cNvPr id="22" name="TextBox 21">
            <a:extLst>
              <a:ext uri="{FF2B5EF4-FFF2-40B4-BE49-F238E27FC236}">
                <a16:creationId xmlns:a16="http://schemas.microsoft.com/office/drawing/2014/main" id="{63D2E96E-B017-489F-A702-30823E60645D}"/>
              </a:ext>
            </a:extLst>
          </p:cNvPr>
          <p:cNvSpPr txBox="1"/>
          <p:nvPr/>
        </p:nvSpPr>
        <p:spPr>
          <a:xfrm>
            <a:off x="7305918" y="4177715"/>
            <a:ext cx="257346" cy="261610"/>
          </a:xfrm>
          <a:prstGeom prst="rect">
            <a:avLst/>
          </a:prstGeom>
          <a:noFill/>
        </p:spPr>
        <p:txBody>
          <a:bodyPr wrap="square" rtlCol="0">
            <a:spAutoFit/>
          </a:bodyPr>
          <a:lstStyle/>
          <a:p>
            <a:r>
              <a:rPr lang="en-IN" sz="1100" dirty="0"/>
              <a:t>4</a:t>
            </a:r>
          </a:p>
        </p:txBody>
      </p:sp>
      <p:sp>
        <p:nvSpPr>
          <p:cNvPr id="23" name="Rectangle 22">
            <a:extLst>
              <a:ext uri="{FF2B5EF4-FFF2-40B4-BE49-F238E27FC236}">
                <a16:creationId xmlns:a16="http://schemas.microsoft.com/office/drawing/2014/main" id="{C2093B3C-1420-42BF-A26F-07D6C7FB0964}"/>
              </a:ext>
            </a:extLst>
          </p:cNvPr>
          <p:cNvSpPr/>
          <p:nvPr/>
        </p:nvSpPr>
        <p:spPr>
          <a:xfrm>
            <a:off x="3685913" y="252930"/>
            <a:ext cx="3696528" cy="31628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4F12D287-E404-418A-BBC2-31D4E020EC9E}"/>
              </a:ext>
            </a:extLst>
          </p:cNvPr>
          <p:cNvSpPr/>
          <p:nvPr/>
        </p:nvSpPr>
        <p:spPr>
          <a:xfrm>
            <a:off x="7850955" y="252930"/>
            <a:ext cx="4176921" cy="33906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21455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613DBF9-3686-4B91-9CBC-6D0F431DAD93}"/>
              </a:ext>
            </a:extLst>
          </p:cNvPr>
          <p:cNvSpPr>
            <a:spLocks noGrp="1"/>
          </p:cNvSpPr>
          <p:nvPr>
            <p:ph type="body" idx="1"/>
          </p:nvPr>
        </p:nvSpPr>
        <p:spPr>
          <a:xfrm>
            <a:off x="669246" y="1127999"/>
            <a:ext cx="10515600" cy="3797398"/>
          </a:xfrm>
        </p:spPr>
        <p:txBody>
          <a:bodyPr/>
          <a:lstStyle/>
          <a:p>
            <a:pPr marL="91440" indent="-91440">
              <a:lnSpc>
                <a:spcPct val="110000"/>
              </a:lnSpc>
              <a:spcBef>
                <a:spcPts val="1200"/>
              </a:spcBef>
              <a:spcAft>
                <a:spcPts val="200"/>
              </a:spcAft>
              <a:buClr>
                <a:schemeClr val="accent1"/>
              </a:buClr>
              <a:buSzPct val="100000"/>
              <a:buFont typeface="Arial" panose="020B0604020202020204" pitchFamily="34" charset="0"/>
              <a:buChar char="•"/>
            </a:pPr>
            <a:r>
              <a:rPr lang="en-US" sz="2200" b="1" dirty="0">
                <a:solidFill>
                  <a:schemeClr val="tx1"/>
                </a:solidFill>
              </a:rPr>
              <a:t> </a:t>
            </a:r>
            <a:r>
              <a:rPr lang="en-US" sz="2200" b="1" dirty="0">
                <a:solidFill>
                  <a:schemeClr val="tx1"/>
                </a:solidFill>
                <a:latin typeface="Speak pro" panose="020B0504020101020102" pitchFamily="34" charset="0"/>
              </a:rPr>
              <a:t>When a key is established, it is updated in multiple places of the database.</a:t>
            </a:r>
          </a:p>
          <a:p>
            <a:pPr marL="91440" indent="-91440">
              <a:lnSpc>
                <a:spcPct val="110000"/>
              </a:lnSpc>
              <a:spcBef>
                <a:spcPts val="1200"/>
              </a:spcBef>
              <a:spcAft>
                <a:spcPts val="200"/>
              </a:spcAft>
              <a:buClr>
                <a:schemeClr val="accent1"/>
              </a:buClr>
              <a:buSzPct val="100000"/>
              <a:buFont typeface="Arial" panose="020B0604020202020204" pitchFamily="34" charset="0"/>
              <a:buChar char="•"/>
            </a:pPr>
            <a:r>
              <a:rPr lang="en-US" sz="2200" b="1" dirty="0">
                <a:solidFill>
                  <a:schemeClr val="tx1"/>
                </a:solidFill>
                <a:latin typeface="Speak pro" panose="020B0504020101020102" pitchFamily="34" charset="0"/>
              </a:rPr>
              <a:t> The reference(foreign key) also is updated in multiple places. </a:t>
            </a:r>
          </a:p>
          <a:p>
            <a:pPr marL="91440" indent="-91440">
              <a:lnSpc>
                <a:spcPct val="110000"/>
              </a:lnSpc>
              <a:spcBef>
                <a:spcPts val="1200"/>
              </a:spcBef>
              <a:spcAft>
                <a:spcPts val="200"/>
              </a:spcAft>
              <a:buClr>
                <a:schemeClr val="accent1"/>
              </a:buClr>
              <a:buSzPct val="100000"/>
              <a:buFont typeface="Arial" panose="020B0604020202020204" pitchFamily="34" charset="0"/>
              <a:buChar char="•"/>
            </a:pPr>
            <a:r>
              <a:rPr lang="en-US" sz="2200" b="1" dirty="0">
                <a:solidFill>
                  <a:schemeClr val="tx1"/>
                </a:solidFill>
                <a:latin typeface="Speak pro" panose="020B0504020101020102" pitchFamily="34" charset="0"/>
              </a:rPr>
              <a:t> We can find the constraints in a view called </a:t>
            </a:r>
            <a:r>
              <a:rPr lang="en-US" sz="2200" b="1" dirty="0" err="1">
                <a:solidFill>
                  <a:schemeClr val="tx1"/>
                </a:solidFill>
                <a:latin typeface="Speak pro" panose="020B0504020101020102" pitchFamily="34" charset="0"/>
              </a:rPr>
              <a:t>Information_Schema.Table_Constraints</a:t>
            </a:r>
            <a:r>
              <a:rPr lang="en-US" sz="2200" b="1" dirty="0">
                <a:solidFill>
                  <a:schemeClr val="tx1"/>
                </a:solidFill>
                <a:latin typeface="Speak pro" panose="020B0504020101020102" pitchFamily="34" charset="0"/>
              </a:rPr>
              <a:t>. This is a view where we find real time information of all the constraints in the database.</a:t>
            </a:r>
          </a:p>
          <a:p>
            <a:pPr marL="91440" indent="-91440">
              <a:lnSpc>
                <a:spcPct val="110000"/>
              </a:lnSpc>
              <a:spcBef>
                <a:spcPts val="1200"/>
              </a:spcBef>
              <a:spcAft>
                <a:spcPts val="200"/>
              </a:spcAft>
              <a:buClr>
                <a:schemeClr val="accent1"/>
              </a:buClr>
              <a:buSzPct val="100000"/>
              <a:buFont typeface="Arial" panose="020B0604020202020204" pitchFamily="34" charset="0"/>
              <a:buChar char="•"/>
            </a:pPr>
            <a:r>
              <a:rPr lang="en-US" sz="2200" b="1" dirty="0">
                <a:solidFill>
                  <a:schemeClr val="tx1"/>
                </a:solidFill>
                <a:latin typeface="Speak pro" panose="020B0504020101020102" pitchFamily="34" charset="0"/>
              </a:rPr>
              <a:t> When we add a foreign key and remove the corresponding Primary key, the child table still shows the reference of the foreign key. So this gives incorrect info about the constraints and hence we should always refer to the </a:t>
            </a:r>
            <a:r>
              <a:rPr lang="en-US" sz="2200" b="1" dirty="0" err="1">
                <a:solidFill>
                  <a:schemeClr val="tx1"/>
                </a:solidFill>
                <a:latin typeface="Speak pro" panose="020B0504020101020102" pitchFamily="34" charset="0"/>
              </a:rPr>
              <a:t>Table_Constraints</a:t>
            </a:r>
            <a:r>
              <a:rPr lang="en-US" sz="2200" b="1" dirty="0">
                <a:solidFill>
                  <a:schemeClr val="tx1"/>
                </a:solidFill>
                <a:latin typeface="Speak pro" panose="020B0504020101020102" pitchFamily="34" charset="0"/>
              </a:rPr>
              <a:t> to get actual information.</a:t>
            </a:r>
          </a:p>
        </p:txBody>
      </p:sp>
      <p:pic>
        <p:nvPicPr>
          <p:cNvPr id="11" name="Picture 10">
            <a:extLst>
              <a:ext uri="{FF2B5EF4-FFF2-40B4-BE49-F238E27FC236}">
                <a16:creationId xmlns:a16="http://schemas.microsoft.com/office/drawing/2014/main" id="{DC6E4126-22F6-4392-80BF-1D7B67F13A34}"/>
              </a:ext>
            </a:extLst>
          </p:cNvPr>
          <p:cNvPicPr>
            <a:picLocks noChangeAspect="1"/>
          </p:cNvPicPr>
          <p:nvPr/>
        </p:nvPicPr>
        <p:blipFill>
          <a:blip r:embed="rId2"/>
          <a:stretch>
            <a:fillRect/>
          </a:stretch>
        </p:blipFill>
        <p:spPr>
          <a:xfrm>
            <a:off x="426137" y="4994079"/>
            <a:ext cx="3714750" cy="1676400"/>
          </a:xfrm>
          <a:prstGeom prst="rect">
            <a:avLst/>
          </a:prstGeom>
        </p:spPr>
      </p:pic>
      <p:sp>
        <p:nvSpPr>
          <p:cNvPr id="8" name="Title 1">
            <a:extLst>
              <a:ext uri="{FF2B5EF4-FFF2-40B4-BE49-F238E27FC236}">
                <a16:creationId xmlns:a16="http://schemas.microsoft.com/office/drawing/2014/main" id="{728037D7-2B85-4BA5-A5C5-9008588DC84C}"/>
              </a:ext>
            </a:extLst>
          </p:cNvPr>
          <p:cNvSpPr txBox="1">
            <a:spLocks/>
          </p:cNvSpPr>
          <p:nvPr/>
        </p:nvSpPr>
        <p:spPr>
          <a:xfrm>
            <a:off x="669246" y="229722"/>
            <a:ext cx="10515600" cy="1026367"/>
          </a:xfrm>
          <a:prstGeom prst="rect">
            <a:avLst/>
          </a:prstGeom>
        </p:spPr>
        <p:txBody>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US" dirty="0">
                <a:solidFill>
                  <a:srgbClr val="000000">
                    <a:lumMod val="75000"/>
                    <a:lumOff val="25000"/>
                  </a:srgbClr>
                </a:solidFill>
                <a:latin typeface="Georgia Pro Cond Light"/>
              </a:rPr>
              <a:t>How do Constraints work?</a:t>
            </a:r>
            <a:endParaRPr lang="en-IN" dirty="0">
              <a:solidFill>
                <a:srgbClr val="000000">
                  <a:lumMod val="75000"/>
                  <a:lumOff val="25000"/>
                </a:srgbClr>
              </a:solidFill>
              <a:latin typeface="Georgia Pro Cond Light"/>
            </a:endParaRPr>
          </a:p>
        </p:txBody>
      </p:sp>
      <p:pic>
        <p:nvPicPr>
          <p:cNvPr id="6" name="Picture 5">
            <a:extLst>
              <a:ext uri="{FF2B5EF4-FFF2-40B4-BE49-F238E27FC236}">
                <a16:creationId xmlns:a16="http://schemas.microsoft.com/office/drawing/2014/main" id="{46B6DD88-02B1-4FEA-8B62-7756229376F1}"/>
              </a:ext>
            </a:extLst>
          </p:cNvPr>
          <p:cNvPicPr>
            <a:picLocks noChangeAspect="1"/>
          </p:cNvPicPr>
          <p:nvPr/>
        </p:nvPicPr>
        <p:blipFill>
          <a:blip r:embed="rId3"/>
          <a:stretch>
            <a:fillRect/>
          </a:stretch>
        </p:blipFill>
        <p:spPr>
          <a:xfrm>
            <a:off x="4562959" y="5578372"/>
            <a:ext cx="7408506" cy="1044091"/>
          </a:xfrm>
          <a:prstGeom prst="rect">
            <a:avLst/>
          </a:prstGeom>
        </p:spPr>
      </p:pic>
      <p:pic>
        <p:nvPicPr>
          <p:cNvPr id="7" name="Picture 6">
            <a:extLst>
              <a:ext uri="{FF2B5EF4-FFF2-40B4-BE49-F238E27FC236}">
                <a16:creationId xmlns:a16="http://schemas.microsoft.com/office/drawing/2014/main" id="{8AA19B25-E564-40C4-A482-D1F1056BFEC7}"/>
              </a:ext>
            </a:extLst>
          </p:cNvPr>
          <p:cNvPicPr>
            <a:picLocks noChangeAspect="1"/>
          </p:cNvPicPr>
          <p:nvPr/>
        </p:nvPicPr>
        <p:blipFill>
          <a:blip r:embed="rId4"/>
          <a:stretch>
            <a:fillRect/>
          </a:stretch>
        </p:blipFill>
        <p:spPr>
          <a:xfrm>
            <a:off x="4571512" y="4985184"/>
            <a:ext cx="3695700" cy="533400"/>
          </a:xfrm>
          <a:prstGeom prst="rect">
            <a:avLst/>
          </a:prstGeom>
        </p:spPr>
      </p:pic>
    </p:spTree>
    <p:extLst>
      <p:ext uri="{BB962C8B-B14F-4D97-AF65-F5344CB8AC3E}">
        <p14:creationId xmlns:p14="http://schemas.microsoft.com/office/powerpoint/2010/main" val="2111400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1415</TotalTime>
  <Words>977</Words>
  <Application>Microsoft Office PowerPoint</Application>
  <PresentationFormat>Widescreen</PresentationFormat>
  <Paragraphs>276</Paragraphs>
  <Slides>10</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Arial</vt:lpstr>
      <vt:lpstr>Calibri</vt:lpstr>
      <vt:lpstr>Calibri Light</vt:lpstr>
      <vt:lpstr>Consolas</vt:lpstr>
      <vt:lpstr>Georgia Pro Cond Light</vt:lpstr>
      <vt:lpstr>Speak pro</vt:lpstr>
      <vt:lpstr>Speak pro</vt:lpstr>
      <vt:lpstr>Office Theme</vt:lpstr>
      <vt:lpstr>RetrospectVTI</vt:lpstr>
      <vt:lpstr>Primary Key, Foreign Key and Cascading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Primary Key and Foreign key</dc:title>
  <dc:creator>Thejas CS</dc:creator>
  <cp:lastModifiedBy>Roopak Mayya</cp:lastModifiedBy>
  <cp:revision>46</cp:revision>
  <dcterms:created xsi:type="dcterms:W3CDTF">2021-06-21T15:00:12Z</dcterms:created>
  <dcterms:modified xsi:type="dcterms:W3CDTF">2021-06-26T04:23:15Z</dcterms:modified>
</cp:coreProperties>
</file>