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9"/>
  </p:notesMasterIdLst>
  <p:sldIdLst>
    <p:sldId id="256" r:id="rId2"/>
    <p:sldId id="273" r:id="rId3"/>
    <p:sldId id="274" r:id="rId4"/>
    <p:sldId id="260" r:id="rId5"/>
    <p:sldId id="261" r:id="rId6"/>
    <p:sldId id="262" r:id="rId7"/>
    <p:sldId id="257" r:id="rId8"/>
    <p:sldId id="271" r:id="rId9"/>
    <p:sldId id="270" r:id="rId10"/>
    <p:sldId id="272" r:id="rId11"/>
    <p:sldId id="263" r:id="rId12"/>
    <p:sldId id="264" r:id="rId13"/>
    <p:sldId id="258" r:id="rId14"/>
    <p:sldId id="265" r:id="rId15"/>
    <p:sldId id="275" r:id="rId16"/>
    <p:sldId id="269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FA10B-EB33-445C-B0FF-E3775C271CF4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94177-E8DF-4959-9730-7C2013166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51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94177-E8DF-4959-9730-7C2013166CF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9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94177-E8DF-4959-9730-7C2013166CF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39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94177-E8DF-4959-9730-7C2013166CF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2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94177-E8DF-4959-9730-7C2013166CF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8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94177-E8DF-4959-9730-7C2013166CF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8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94177-E8DF-4959-9730-7C2013166CF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29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94177-E8DF-4959-9730-7C2013166CF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8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94177-E8DF-4959-9730-7C2013166CF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2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94177-E8DF-4959-9730-7C2013166CF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823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94177-E8DF-4959-9730-7C2013166CF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01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DF92-DD4A-48D8-832B-367446E03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3C952-205E-45C0-A0FC-6A589A947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4772-272D-47AC-BB81-6980B847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2E5E-4616-48C4-86F7-8437C5C80F5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C8A78-C51E-4892-9F49-7A8C5CC0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34DC-C72A-44F4-90E7-BA116C1E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A11F-B329-4074-9AA6-AB23B49D7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24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CCC4-5C81-43BA-9F8F-F325E719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DF352-F2D4-405D-A40D-00191CA92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87B6-8D47-430A-9BFE-FF8E41ED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2E5E-4616-48C4-86F7-8437C5C80F5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FBA59-3BA5-444A-81B5-8E68D694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E18D-8581-494F-95C2-88412354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A11F-B329-4074-9AA6-AB23B49D7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3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E7F16-AA48-48FD-A19E-748311157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6A1CB-CE50-4421-8E17-0D94B841F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34DA-4AC2-4D11-A4CF-CA597CE6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2E5E-4616-48C4-86F7-8437C5C80F5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C37FF-CFA7-4128-888B-152DE624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B13A-6B18-41A4-9C7D-212607AB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A11F-B329-4074-9AA6-AB23B49D7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36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3832-9441-4F29-B139-C6D85E37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E537-5AC7-462E-B7B6-DDA3C3C49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144A3-4843-4045-A091-EDDBED31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2E5E-4616-48C4-86F7-8437C5C80F5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917AD-599F-4EF1-8A81-E4A08A94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9B72-B2CD-4BF0-8FB9-FB02CEFA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A11F-B329-4074-9AA6-AB23B49D7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19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DF72-B6D4-4893-92BA-022F7836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C6D46-3C2C-4A9F-8B1C-F542CB2E1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E4C6-3110-49DB-AA57-4A7BEFFC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2E5E-4616-48C4-86F7-8437C5C80F5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E4FA-8F27-47C3-BA4F-51305A94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07DCE-DCB8-432C-A2AC-521411E7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A11F-B329-4074-9AA6-AB23B49D7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6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4320-215B-420C-AAA2-244C1109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D212-430D-4E48-9879-0A9569B81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F2E7C-BE11-43A6-9767-9FC8A3E03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9A9AF-5AA9-42D2-B0BB-F411A881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2E5E-4616-48C4-86F7-8437C5C80F5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BD335-8B99-47E0-A330-98515DCE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AC2E7-BA12-480E-84A1-E7C76FEF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A11F-B329-4074-9AA6-AB23B49D7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6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9783-24A1-49C2-8B97-D543C80F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AB9BB-3580-41FF-9BF8-76132EAB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548CC-15AD-4786-A2DD-E3BCD6EFF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0C13F-AE21-4DFD-AA44-2CF8C26FE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9BFDF-8E88-4EB9-BC1D-7C1105301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02A3D-4D42-479E-8895-A8A6B22D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2E5E-4616-48C4-86F7-8437C5C80F5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BD382-B2EF-48A9-BC37-E0134B12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35766-D30D-4309-ABA5-72568AE9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A11F-B329-4074-9AA6-AB23B49D7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7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F4C1-E3C9-4994-857A-A60C7023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BBCBC-FAEE-43C8-8A8F-CF184A80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2E5E-4616-48C4-86F7-8437C5C80F5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A3E5A-4C71-42F4-B846-84F6D4C7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2797D-F4AD-4935-954F-075CA911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A11F-B329-4074-9AA6-AB23B49D7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9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AE191-FAD9-4C22-B608-317B773B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2E5E-4616-48C4-86F7-8437C5C80F5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F4860-E14A-45E3-B731-5967E156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FEF24-E0C8-4E25-AA6B-DBC9AB0C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A11F-B329-4074-9AA6-AB23B49D7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3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D9C0-7D54-4B4F-959B-1CDA8930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E61D-32D9-4A41-A259-EF737BA7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302F6-8484-46DB-8AD7-8FB4E3976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2351B-CF42-4605-ACE6-A3C05C83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2E5E-4616-48C4-86F7-8437C5C80F5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63FB-B799-4F2F-9976-1C38E68D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681C8-1773-4BF9-9045-193A0FDF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A11F-B329-4074-9AA6-AB23B49D7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8CA0-7019-4476-AA09-3510C32B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72FC1-3838-4421-976E-57C728C4B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5EC63-66B6-4F41-9FD1-0F266AA0B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DEBD7-C554-4FEF-8F6D-920C1272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2E5E-4616-48C4-86F7-8437C5C80F5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C07C2-C73E-4E96-B0EC-634989AA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C7C90-CD1F-4447-8C46-8A3BB659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A11F-B329-4074-9AA6-AB23B49D7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75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6DA01-DFAE-4A00-8451-8220E425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69A-D3A2-4EF3-85B8-F7B91CCE2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E764-678F-4A61-85F6-FC599C403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42E5E-4616-48C4-86F7-8437C5C80F55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D420-421E-40FB-A83C-B249C5156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E9EC-90B7-4A8D-8509-3D7B7E2A1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BA11F-B329-4074-9AA6-AB23B49D7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30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rchive.ics.uci.edu/ml/datasets/Absenteeism+at+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F6B5-3009-4EED-8BEC-CA797A01E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35" y="1122363"/>
            <a:ext cx="11336694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HYPOTHESIS TESTING USING ABSENTEEISM DATASET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E0D0C-2D8D-4825-9BBB-8ED0FF07D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SMDM PRESENTATION – GROUP 9</a:t>
            </a:r>
          </a:p>
          <a:p>
            <a:r>
              <a:rPr lang="en-US" dirty="0"/>
              <a:t>AMRITHA SATHIADEVAN</a:t>
            </a:r>
          </a:p>
          <a:p>
            <a:r>
              <a:rPr lang="en-IN" dirty="0"/>
              <a:t>NAGULLAS KS</a:t>
            </a:r>
          </a:p>
          <a:p>
            <a:r>
              <a:rPr lang="en-IN" dirty="0"/>
              <a:t>ROOPAK MAYYA</a:t>
            </a:r>
          </a:p>
          <a:p>
            <a:r>
              <a:rPr lang="en-IN" dirty="0"/>
              <a:t>THEJAS CS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3683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EDD3-B799-4BEC-920D-F93CAA512781}"/>
              </a:ext>
            </a:extLst>
          </p:cNvPr>
          <p:cNvSpPr txBox="1">
            <a:spLocks/>
          </p:cNvSpPr>
          <p:nvPr/>
        </p:nvSpPr>
        <p:spPr>
          <a:xfrm>
            <a:off x="838200" y="1502068"/>
            <a:ext cx="10515600" cy="463144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16D99-D401-4FFA-A692-D5EDCAB31342}"/>
              </a:ext>
            </a:extLst>
          </p:cNvPr>
          <p:cNvSpPr txBox="1"/>
          <p:nvPr/>
        </p:nvSpPr>
        <p:spPr>
          <a:xfrm>
            <a:off x="1087392" y="354948"/>
            <a:ext cx="11003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Claim 5: </a:t>
            </a:r>
            <a:r>
              <a:rPr lang="en-US" sz="2400" b="1" dirty="0">
                <a:solidFill>
                  <a:schemeClr val="accent1"/>
                </a:solidFill>
              </a:rPr>
              <a:t>A consulting company wants to study the equality of average weight of employees with different number of children.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EB6C-0777-4A6D-9045-450F7649B2EA}"/>
              </a:ext>
            </a:extLst>
          </p:cNvPr>
          <p:cNvSpPr txBox="1"/>
          <p:nvPr/>
        </p:nvSpPr>
        <p:spPr>
          <a:xfrm>
            <a:off x="1097827" y="2573073"/>
            <a:ext cx="3423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Test Used : </a:t>
            </a:r>
            <a:r>
              <a:rPr lang="en-IN" sz="1600" b="1" dirty="0" err="1"/>
              <a:t>Levene</a:t>
            </a:r>
            <a:r>
              <a:rPr lang="en-IN" sz="1600" b="1" dirty="0"/>
              <a:t> test</a:t>
            </a:r>
          </a:p>
          <a:p>
            <a:r>
              <a:rPr lang="en-IN" sz="1600" b="1" dirty="0"/>
              <a:t>Test Result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ABC8C-EBA6-418E-B79E-ACD24B1E9011}"/>
              </a:ext>
            </a:extLst>
          </p:cNvPr>
          <p:cNvSpPr txBox="1"/>
          <p:nvPr/>
        </p:nvSpPr>
        <p:spPr>
          <a:xfrm>
            <a:off x="1073175" y="5492334"/>
            <a:ext cx="6957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Inference 1: </a:t>
            </a:r>
            <a:r>
              <a:rPr lang="en-IN" sz="1600" dirty="0"/>
              <a:t>Here p value is greater than the significance level of 0.05 and test statistic falls in the acceptance region of null hypothesis.</a:t>
            </a:r>
          </a:p>
          <a:p>
            <a:pPr algn="l"/>
            <a:r>
              <a:rPr lang="en-IN" sz="1600" dirty="0"/>
              <a:t>Therefore, we can conclude that </a:t>
            </a:r>
            <a:r>
              <a:rPr lang="en-US" sz="1600" dirty="0"/>
              <a:t>the number of children an employee has an impact of the weight of the employee.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7F986D-82EF-4B86-A86B-0922FD0A92CF}"/>
              </a:ext>
            </a:extLst>
          </p:cNvPr>
          <p:cNvSpPr txBox="1"/>
          <p:nvPr/>
        </p:nvSpPr>
        <p:spPr>
          <a:xfrm>
            <a:off x="8450038" y="4817323"/>
            <a:ext cx="3411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One-way </a:t>
            </a:r>
            <a:r>
              <a:rPr lang="en-IN" sz="1600" dirty="0" err="1"/>
              <a:t>Anova</a:t>
            </a:r>
            <a:r>
              <a:rPr lang="en-IN" sz="1600" dirty="0"/>
              <a:t> test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Assumption of normality is satisfied by Shapiro-Wilk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Assumption of equality of variance is satisfied by </a:t>
            </a:r>
            <a:r>
              <a:rPr lang="en-US" sz="1600" dirty="0" err="1"/>
              <a:t>Levene's</a:t>
            </a:r>
            <a:r>
              <a:rPr lang="en-US" sz="1600" dirty="0"/>
              <a:t>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Categorical variable number of children has more than 2 groups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0178A-575E-45EE-B114-01C3D7AE50C0}"/>
              </a:ext>
            </a:extLst>
          </p:cNvPr>
          <p:cNvSpPr txBox="1"/>
          <p:nvPr/>
        </p:nvSpPr>
        <p:spPr>
          <a:xfrm>
            <a:off x="1097827" y="1737549"/>
            <a:ext cx="3287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Test Used : Shapiro-Wilk test</a:t>
            </a:r>
          </a:p>
          <a:p>
            <a:r>
              <a:rPr lang="en-IN" sz="1600" b="1" dirty="0"/>
              <a:t>Test Result : </a:t>
            </a: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E96F0A-B0EB-47F4-90A6-4CE82FF1E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387" y="1796588"/>
            <a:ext cx="2943225" cy="952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E0A41E-CC07-4DC6-8347-FF4C162A5923}"/>
              </a:ext>
            </a:extLst>
          </p:cNvPr>
          <p:cNvSpPr txBox="1"/>
          <p:nvPr/>
        </p:nvSpPr>
        <p:spPr>
          <a:xfrm>
            <a:off x="1073175" y="3951163"/>
            <a:ext cx="3423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Test Used : One-way </a:t>
            </a:r>
            <a:r>
              <a:rPr lang="en-IN" sz="1600" b="1" dirty="0" err="1"/>
              <a:t>Anova</a:t>
            </a:r>
            <a:r>
              <a:rPr lang="en-IN" sz="1600" b="1" dirty="0"/>
              <a:t> test</a:t>
            </a:r>
          </a:p>
          <a:p>
            <a:r>
              <a:rPr lang="en-IN" sz="1600" b="1" dirty="0"/>
              <a:t>Test Result : 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20EA40F-2D2A-42A0-A4BF-E62907E4C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877" y="2893677"/>
            <a:ext cx="5934075" cy="8882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8EF3C1-C9A0-421D-9BD6-1FD501E912E7}"/>
              </a:ext>
            </a:extLst>
          </p:cNvPr>
          <p:cNvSpPr txBox="1"/>
          <p:nvPr/>
        </p:nvSpPr>
        <p:spPr>
          <a:xfrm>
            <a:off x="5072987" y="3753576"/>
            <a:ext cx="3680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P-value for </a:t>
            </a:r>
            <a:r>
              <a:rPr lang="en-IN" sz="1600" dirty="0" err="1"/>
              <a:t>Levene</a:t>
            </a:r>
            <a:r>
              <a:rPr lang="en-IN" sz="1600" dirty="0"/>
              <a:t> test s greater than 0.05 level of significance and therefore </a:t>
            </a:r>
            <a:r>
              <a:rPr lang="en-US" sz="1600" dirty="0"/>
              <a:t>the population variances are equal for people with different number of children</a:t>
            </a:r>
            <a:endParaRPr lang="en-IN" sz="1600" dirty="0"/>
          </a:p>
        </p:txBody>
      </p:sp>
      <p:pic>
        <p:nvPicPr>
          <p:cNvPr id="20" name="Picture 19" descr="Text&#10;&#10;Description automatically generated with low confidence">
            <a:extLst>
              <a:ext uri="{FF2B5EF4-FFF2-40B4-BE49-F238E27FC236}">
                <a16:creationId xmlns:a16="http://schemas.microsoft.com/office/drawing/2014/main" id="{28000502-E0EE-46E7-82EC-976EB2794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3574" y="4270258"/>
            <a:ext cx="2943225" cy="628650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003C14E3-747D-495E-B9D6-706323B8D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098" y="4894373"/>
            <a:ext cx="6067425" cy="571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FBFDED9-B4A0-4969-9780-51CF554970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2227" y="1149722"/>
            <a:ext cx="694372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878EB-606D-4882-9979-89A02BC2F1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074" y="1345089"/>
            <a:ext cx="3353755" cy="2211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343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6A99-D847-4364-99EC-0B88728B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4" y="169183"/>
            <a:ext cx="10515600" cy="84785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Claim 6: A consulting company wants to check if there is difference in medians of absenteeism hours for social drinkers and non-drinkers</a:t>
            </a:r>
            <a:endParaRPr lang="en-IN" sz="2400" b="1" dirty="0">
              <a:solidFill>
                <a:schemeClr val="accent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F314-5471-4DDA-BEA9-5B1A79918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64" y="1150689"/>
            <a:ext cx="5702558" cy="53340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Test used: Wilcoxon Rank Sum 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b="1" dirty="0"/>
              <a:t>Test Result: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Inference: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Here the p-value is lesser than alpha (0.05) at 95%  confidence interval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Therefore, we reject the null hypothesis and conclude that there is a difference in medians of absenteeism hours among social drinkers and non-drinkers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F84A9-49C6-4D19-A916-BB8735E24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4" y="1582657"/>
            <a:ext cx="7204787" cy="520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4ADDD8-43C5-421A-9D47-2C97AF969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4" y="2648435"/>
            <a:ext cx="3126018" cy="797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A3B6D-03BD-4D39-A6EA-DA756DC60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80" y="2273258"/>
            <a:ext cx="5455256" cy="3002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AB1E96-4220-453E-BC63-66257E532E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732" y="1743728"/>
            <a:ext cx="4014296" cy="21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7C85E3-5CE7-49D7-82DC-7E09E26015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92" y="5628116"/>
            <a:ext cx="5194436" cy="856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16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6A99-D847-4364-99EC-0B88728B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4" y="169183"/>
            <a:ext cx="10515600" cy="847854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Claim 7: The HR department claims that the 50% employees have completed high school (Education = 1), 25% employees are graduates (Education = 2), 20% employees are postgraduates (Education = 3) and 5% employees are doctorates (Education = 4)</a:t>
            </a:r>
            <a:endParaRPr lang="en-IN" sz="2400" b="1" dirty="0">
              <a:solidFill>
                <a:schemeClr val="accent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F314-5471-4DDA-BEA9-5B1A79918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64" y="1243999"/>
            <a:ext cx="5702558" cy="53340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Test used: Chi-square goodness of fit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b="1" dirty="0"/>
              <a:t>Test Result: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Inference: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Here the p-value is lesser than alpha (0.05) at 95%  confidence interval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The Test statistic is greater than the Critical value for chi-square test and it falls in the rejection region of H</a:t>
            </a:r>
            <a:r>
              <a:rPr lang="en-IN" sz="1600" baseline="-25000" dirty="0"/>
              <a:t>0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Therefore, we reject the null hypothesis and conclude that the number of employees from different education backgrounds is different from the claims made by the HR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D6017-76BB-4F6F-8C59-0B8248D59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0" y="1621667"/>
            <a:ext cx="8514625" cy="533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68216B-B625-4E40-B852-261269BDF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9" y="2650322"/>
            <a:ext cx="4352921" cy="3886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E85DC7-7747-4951-9E65-FC3C8F5BE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9" y="3169609"/>
            <a:ext cx="2759496" cy="693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F940CC-221D-45D7-B927-30E5833DE6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40" y="5666702"/>
            <a:ext cx="5545877" cy="301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52861F-92BF-4205-B730-4169CFBF6A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49" y="6048863"/>
            <a:ext cx="5116297" cy="54872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787DD8B-6EFB-468B-9734-5E64DF9C86D4}"/>
              </a:ext>
            </a:extLst>
          </p:cNvPr>
          <p:cNvGrpSpPr/>
          <p:nvPr/>
        </p:nvGrpSpPr>
        <p:grpSpPr>
          <a:xfrm>
            <a:off x="7605872" y="2261937"/>
            <a:ext cx="3915380" cy="3069343"/>
            <a:chOff x="7605872" y="2261937"/>
            <a:chExt cx="3915380" cy="30693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590D97-CE3B-48D6-984D-7EBD2BE54525}"/>
                </a:ext>
              </a:extLst>
            </p:cNvPr>
            <p:cNvGrpSpPr/>
            <p:nvPr/>
          </p:nvGrpSpPr>
          <p:grpSpPr>
            <a:xfrm>
              <a:off x="7605872" y="2261937"/>
              <a:ext cx="3915380" cy="3069343"/>
              <a:chOff x="7272757" y="2533043"/>
              <a:chExt cx="3915380" cy="306934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0E8C1A0-156C-4921-B592-6D51038CC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757" y="2533043"/>
                <a:ext cx="3915380" cy="30693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758A9-B582-4487-AC68-02257653FCA1}"/>
                  </a:ext>
                </a:extLst>
              </p:cNvPr>
              <p:cNvSpPr txBox="1"/>
              <p:nvPr/>
            </p:nvSpPr>
            <p:spPr>
              <a:xfrm>
                <a:off x="7739382" y="5292605"/>
                <a:ext cx="32734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Value counts of employees with education</a:t>
                </a:r>
                <a:endParaRPr lang="en-IN" sz="1400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236ED2-18F8-4012-B57A-33ADE19222E8}"/>
                </a:ext>
              </a:extLst>
            </p:cNvPr>
            <p:cNvSpPr txBox="1"/>
            <p:nvPr/>
          </p:nvSpPr>
          <p:spPr>
            <a:xfrm>
              <a:off x="8856314" y="2942739"/>
              <a:ext cx="652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Edu 1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05E2BE-73A2-4962-8A68-54C7AE320020}"/>
                </a:ext>
              </a:extLst>
            </p:cNvPr>
            <p:cNvSpPr txBox="1"/>
            <p:nvPr/>
          </p:nvSpPr>
          <p:spPr>
            <a:xfrm>
              <a:off x="10638904" y="3583233"/>
              <a:ext cx="652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Edu 2</a:t>
              </a:r>
              <a:endParaRPr lang="en-IN" sz="1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68A6F0-4F59-4A73-ABD3-B2F7B8B08B6B}"/>
                </a:ext>
              </a:extLst>
            </p:cNvPr>
            <p:cNvSpPr txBox="1"/>
            <p:nvPr/>
          </p:nvSpPr>
          <p:spPr>
            <a:xfrm>
              <a:off x="8968846" y="4573387"/>
              <a:ext cx="652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Edu 3</a:t>
              </a:r>
              <a:endParaRPr lang="en-IN" sz="16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A8834A-7BBB-4DDE-9745-D88AEAC2BE83}"/>
                </a:ext>
              </a:extLst>
            </p:cNvPr>
            <p:cNvSpPr txBox="1"/>
            <p:nvPr/>
          </p:nvSpPr>
          <p:spPr>
            <a:xfrm>
              <a:off x="10636000" y="4527440"/>
              <a:ext cx="652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Edu 4</a:t>
              </a:r>
              <a:endParaRPr lang="en-IN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537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6A99-D847-4364-99EC-0B88728B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4" y="169183"/>
            <a:ext cx="10515600" cy="84785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Claim 8: A consulting company wants to check if there is any relationship between reason for absence and day of the week</a:t>
            </a:r>
            <a:endParaRPr lang="en-IN" sz="2400" b="1" dirty="0">
              <a:solidFill>
                <a:schemeClr val="accent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F314-5471-4DDA-BEA9-5B1A79918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64" y="1066710"/>
            <a:ext cx="5702558" cy="53340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Test used: Chi-square test for independence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b="1" dirty="0"/>
              <a:t>Test Result: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Inference: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Here the p-value is greater than alpha (0.05) at 95%  confidence interval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The Test statistic is lesser than the Critical value for chi-square test and it falls in the acceptance region of H</a:t>
            </a:r>
            <a:r>
              <a:rPr lang="en-IN" sz="1600" baseline="-25000" dirty="0"/>
              <a:t>0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Therefore, we fail to reject the null hypothesis and conclude that there is no relationship between the reason for absence and day of the week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A64AA-6D41-4B9F-B915-FCD94D13E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3" y="2445223"/>
            <a:ext cx="5424194" cy="4148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909FE9-B97C-448A-B898-00E622488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3" y="2997412"/>
            <a:ext cx="3308104" cy="9834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437EF-0C8F-4445-B13A-FDF0B92FA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64" y="1236635"/>
            <a:ext cx="4099237" cy="2252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D611F-0E16-4E25-AD5C-2511101C1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9" y="1443519"/>
            <a:ext cx="5712289" cy="497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35CAD-72E3-4618-B9B8-8A27C0021F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761" y="897241"/>
            <a:ext cx="1745491" cy="2771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C3456B-B999-4F32-B2A5-AE756217EB77}"/>
              </a:ext>
            </a:extLst>
          </p:cNvPr>
          <p:cNvSpPr txBox="1"/>
          <p:nvPr/>
        </p:nvSpPr>
        <p:spPr>
          <a:xfrm>
            <a:off x="10924592" y="3640627"/>
            <a:ext cx="721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Crosstab</a:t>
            </a:r>
            <a:endParaRPr lang="en-IN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1813A9-01A2-4057-B696-29E240D416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0" y="6332155"/>
            <a:ext cx="5609252" cy="20594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6D4C9DD-2CE5-4AF2-AD92-C7B27608A240}"/>
              </a:ext>
            </a:extLst>
          </p:cNvPr>
          <p:cNvGrpSpPr/>
          <p:nvPr/>
        </p:nvGrpSpPr>
        <p:grpSpPr>
          <a:xfrm>
            <a:off x="6092892" y="3917626"/>
            <a:ext cx="5736303" cy="2771191"/>
            <a:chOff x="6092892" y="3917626"/>
            <a:chExt cx="5736303" cy="277119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F68594-8E00-48DB-8535-FA9220C2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892" y="3917626"/>
              <a:ext cx="5736303" cy="277119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BE3F3F-7A60-49F6-90B8-8BDAEF55AB22}"/>
                </a:ext>
              </a:extLst>
            </p:cNvPr>
            <p:cNvSpPr txBox="1"/>
            <p:nvPr/>
          </p:nvSpPr>
          <p:spPr>
            <a:xfrm>
              <a:off x="6456783" y="3980903"/>
              <a:ext cx="2775119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23 – Medical consultation</a:t>
              </a:r>
            </a:p>
            <a:p>
              <a:r>
                <a:rPr lang="en-US" sz="1050" dirty="0"/>
                <a:t>28 – Dental consultation</a:t>
              </a:r>
            </a:p>
            <a:p>
              <a:r>
                <a:rPr lang="en-US" sz="1050" dirty="0"/>
                <a:t>27 – Physiotherapy</a:t>
              </a:r>
            </a:p>
            <a:p>
              <a:r>
                <a:rPr lang="en-US" sz="1050" dirty="0"/>
                <a:t>13 – </a:t>
              </a:r>
              <a:r>
                <a:rPr lang="en-US" sz="1050" dirty="0" err="1"/>
                <a:t>Muskoskeletal</a:t>
              </a:r>
              <a:r>
                <a:rPr lang="en-US" sz="1050" dirty="0"/>
                <a:t> &amp; connective tissue disease</a:t>
              </a:r>
            </a:p>
            <a:p>
              <a:r>
                <a:rPr lang="en-US" sz="1050" dirty="0"/>
                <a:t>25 – Laboratory examination</a:t>
              </a:r>
            </a:p>
            <a:p>
              <a:r>
                <a:rPr lang="en-US" sz="1050" dirty="0"/>
                <a:t>26 – Unjustified absence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0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5C3C001-ABEF-4F5C-BABD-7C140D52CA3C}"/>
              </a:ext>
            </a:extLst>
          </p:cNvPr>
          <p:cNvSpPr/>
          <p:nvPr/>
        </p:nvSpPr>
        <p:spPr>
          <a:xfrm>
            <a:off x="1810219" y="157908"/>
            <a:ext cx="85715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CLT SIMULATION OF ABSENTEEISM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74D87-DB98-41C7-988F-C642C71ED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" y="1389909"/>
            <a:ext cx="5597475" cy="4434115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2844CA-FDA5-4B16-99F3-E8336278E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549" y="1389909"/>
            <a:ext cx="5554311" cy="4434114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35248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5C3C001-ABEF-4F5C-BABD-7C140D52CA3C}"/>
              </a:ext>
            </a:extLst>
          </p:cNvPr>
          <p:cNvSpPr/>
          <p:nvPr/>
        </p:nvSpPr>
        <p:spPr>
          <a:xfrm>
            <a:off x="1810219" y="157908"/>
            <a:ext cx="85715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CLT SIMULATION OF ABSENTEEISM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74D87-DB98-41C7-988F-C642C71ED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2" y="1389909"/>
            <a:ext cx="5597475" cy="4434115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533C1B-D4F6-4725-A0B0-82DC6841D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672" y="1389909"/>
            <a:ext cx="5624224" cy="4434115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29088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5C3C001-ABEF-4F5C-BABD-7C140D52CA3C}"/>
              </a:ext>
            </a:extLst>
          </p:cNvPr>
          <p:cNvSpPr/>
          <p:nvPr/>
        </p:nvSpPr>
        <p:spPr>
          <a:xfrm>
            <a:off x="1464906" y="223379"/>
            <a:ext cx="97286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 GENERATED FOR CLT SIMULATION OF ABSENTEEISM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17A3F-8521-4FDE-9481-2501BE875608}"/>
              </a:ext>
            </a:extLst>
          </p:cNvPr>
          <p:cNvSpPr txBox="1"/>
          <p:nvPr/>
        </p:nvSpPr>
        <p:spPr>
          <a:xfrm>
            <a:off x="121298" y="1317694"/>
            <a:ext cx="7459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Creating the </a:t>
            </a:r>
            <a:r>
              <a:rPr lang="en-US" sz="1600" dirty="0" err="1"/>
              <a:t>dataframe</a:t>
            </a:r>
            <a:r>
              <a:rPr lang="en-US" sz="1600" dirty="0"/>
              <a:t> (df1000) of 1000 normal samples each having sample size 600 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F36EE-9719-442A-9576-D2C7700E71DE}"/>
              </a:ext>
            </a:extLst>
          </p:cNvPr>
          <p:cNvSpPr txBox="1"/>
          <p:nvPr/>
        </p:nvSpPr>
        <p:spPr>
          <a:xfrm>
            <a:off x="8336341" y="1079914"/>
            <a:ext cx="3354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Creating the </a:t>
            </a:r>
            <a:r>
              <a:rPr lang="en-US" sz="1400" dirty="0" err="1"/>
              <a:t>dataframe</a:t>
            </a:r>
            <a:r>
              <a:rPr lang="en-US" sz="1400" dirty="0"/>
              <a:t> of sample means for the 1000 samples from df1000 </a:t>
            </a:r>
            <a:endParaRPr lang="en-IN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BF9F6-B8A0-4AD7-8293-9579668F5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0" y="1726589"/>
            <a:ext cx="7430894" cy="30888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3EC21-A781-480B-AE96-67EFBFFFAD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14" y="1730229"/>
            <a:ext cx="2156647" cy="30711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827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5C3C001-ABEF-4F5C-BABD-7C140D52CA3C}"/>
              </a:ext>
            </a:extLst>
          </p:cNvPr>
          <p:cNvSpPr/>
          <p:nvPr/>
        </p:nvSpPr>
        <p:spPr>
          <a:xfrm>
            <a:off x="1464906" y="223379"/>
            <a:ext cx="97286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PYTHON CODE FOR CLT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F5D95-6A9A-4972-AD9E-8D15818F2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37" y="2664716"/>
            <a:ext cx="7957975" cy="3969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61ADD6-7C61-4F8E-A7D9-F3D5CBAC8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730" y="1016706"/>
            <a:ext cx="6638989" cy="1377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825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EDEB-F637-495D-8FC7-169866EA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33"/>
            <a:ext cx="10515600" cy="894508"/>
          </a:xfrm>
        </p:spPr>
        <p:txBody>
          <a:bodyPr>
            <a:norm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ea typeface="+mn-ea"/>
                <a:cs typeface="+mn-cs"/>
              </a:rPr>
              <a:t>About the Data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14EF-2016-4C4F-BB84-8F5139BC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634"/>
            <a:ext cx="10515600" cy="5366249"/>
          </a:xfrm>
        </p:spPr>
        <p:txBody>
          <a:bodyPr/>
          <a:lstStyle/>
          <a:p>
            <a:r>
              <a:rPr lang="en-US" dirty="0"/>
              <a:t>The dataset was created with records of absenteeism at work from July 2007 to July 2010 at a courier company in Brazil.</a:t>
            </a:r>
          </a:p>
          <a:p>
            <a:r>
              <a:rPr lang="en-US" dirty="0"/>
              <a:t>The various attributes for 36 Individual employees are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600" i="1" dirty="0"/>
              <a:t>Source of dataset: </a:t>
            </a:r>
            <a:r>
              <a:rPr lang="en-US" sz="1400" dirty="0">
                <a:hlinkClick r:id="rId2"/>
              </a:rPr>
              <a:t>UCI Machine Learning Repository: Absenteeism at work Data Set</a:t>
            </a:r>
            <a:endParaRPr lang="en-IN" sz="16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F3932-8C29-4749-966B-C8B638545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840" y="2655236"/>
            <a:ext cx="7353300" cy="3390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F37FC-5551-4EE4-8AD4-5C79FCFA0A05}"/>
              </a:ext>
            </a:extLst>
          </p:cNvPr>
          <p:cNvSpPr txBox="1"/>
          <p:nvPr/>
        </p:nvSpPr>
        <p:spPr>
          <a:xfrm>
            <a:off x="9394314" y="3826413"/>
            <a:ext cx="225887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Dataset has 739 rows and 21 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05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2E62AF5-DC97-41C3-9BD8-C3DF2DBC7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14" y="3642071"/>
            <a:ext cx="2804403" cy="28653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86C5EC-E9A5-4034-9A7C-63C088A87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05" y="3687626"/>
            <a:ext cx="3162574" cy="293395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5C3C001-ABEF-4F5C-BABD-7C140D52CA3C}"/>
              </a:ext>
            </a:extLst>
          </p:cNvPr>
          <p:cNvSpPr/>
          <p:nvPr/>
        </p:nvSpPr>
        <p:spPr>
          <a:xfrm>
            <a:off x="3194340" y="64342"/>
            <a:ext cx="58033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CATEGORICAL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1E8FD-1EB8-4B52-BEA2-A73B5003E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43" y="867946"/>
            <a:ext cx="3941478" cy="2726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C76FA3-FA43-4D81-ADC2-D6370AB23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9908" y="678119"/>
            <a:ext cx="3047080" cy="2895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9D4A3-E38D-4F3B-83FF-BDE7FB1E77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505" y="867946"/>
            <a:ext cx="3028167" cy="2789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595857-1EE4-473E-9A27-4547A887B7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779309"/>
            <a:ext cx="4784014" cy="25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2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5C3C001-ABEF-4F5C-BABD-7C140D52CA3C}"/>
              </a:ext>
            </a:extLst>
          </p:cNvPr>
          <p:cNvSpPr/>
          <p:nvPr/>
        </p:nvSpPr>
        <p:spPr>
          <a:xfrm>
            <a:off x="2172437" y="83263"/>
            <a:ext cx="85715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DISTRIBUTION OF CONTINUOUS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A8AE1-018C-40F6-A19F-EA045358C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8" y="874535"/>
            <a:ext cx="3883418" cy="2623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3F59C-6467-4BFF-A0CF-D35B644E47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262" y="924217"/>
            <a:ext cx="3755426" cy="2458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7A29E-3EB2-4B8F-8B10-9830BCE119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107" y="924217"/>
            <a:ext cx="3672601" cy="24381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FE81EB-5AAA-445A-9D95-CD5C4D1EC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8" y="3887495"/>
            <a:ext cx="3596952" cy="2377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17339B-7C19-4F29-A1DC-CD7EE653F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784" y="3887495"/>
            <a:ext cx="3627434" cy="2385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6D8AE7-D6D7-4158-8320-B9E30AF28D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30" y="3925599"/>
            <a:ext cx="3574090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5C3C001-ABEF-4F5C-BABD-7C140D52CA3C}"/>
              </a:ext>
            </a:extLst>
          </p:cNvPr>
          <p:cNvSpPr/>
          <p:nvPr/>
        </p:nvSpPr>
        <p:spPr>
          <a:xfrm>
            <a:off x="-173510" y="209722"/>
            <a:ext cx="99426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SURVEY OBJECTIVES &amp; CLAIMS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8E0D2-A4F4-4768-8516-27AB7B23D7E4}"/>
              </a:ext>
            </a:extLst>
          </p:cNvPr>
          <p:cNvSpPr txBox="1"/>
          <p:nvPr/>
        </p:nvSpPr>
        <p:spPr>
          <a:xfrm>
            <a:off x="385665" y="1268963"/>
            <a:ext cx="114206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The HR department of the company claims that the average transport expense of all employees in the company is less than 200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average absenteeism across age groups of employees is different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0" lang="en-IN" sz="1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total absenteeism hours is different for smoker and non-smoker employees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Calibri" panose="020F0502020204030204"/>
            </a:endParaRPr>
          </a:p>
          <a:p>
            <a:pPr marL="342900" indent="-342900">
              <a:buFont typeface="+mj-lt"/>
              <a:buAutoNum type="arabicPeriod"/>
            </a:pPr>
            <a:r>
              <a:rPr kumimoji="0" lang="en-IN" sz="1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distribution of absenteeism across 4 quarters is different for employees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A consulting company wants to check if there is difference in medians of absenteeism hours for social drinkers and non-drinkers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The HR department claims that the 50% employees have completed high school (Education = 1), 25% employees are graduates (Education = 2), 20% employees are postgraduates (Education = 3) and 5% employees are doctorates (Education = 4)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A consulting company wants to check if there is any relationship between reason for absence and day of the week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6A99-D847-4364-99EC-0B88728B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4" y="169183"/>
            <a:ext cx="10515600" cy="84785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Claim 1: The HR department of the company claims that the average transport expense of all employees in the company is less than 200</a:t>
            </a:r>
            <a:endParaRPr lang="en-IN" sz="2400" b="1" dirty="0">
              <a:solidFill>
                <a:schemeClr val="accent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12E1E2-0BC5-47CE-916F-490F6CDBC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64" y="1132027"/>
            <a:ext cx="5702558" cy="53340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Test used: Z-test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b="1" dirty="0"/>
              <a:t>Test Result: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accent2">
                    <a:lumMod val="75000"/>
                  </a:schemeClr>
                </a:solidFill>
              </a:rPr>
              <a:t>Inference: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Here the p-value is greater than alpha (0.05) at 95% confidence interval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The Z-score is greater than the Critical value for a lower-tailed Z-test and it falls in the acceptance region of H</a:t>
            </a:r>
            <a:r>
              <a:rPr lang="en-IN" sz="1600" baseline="-25000" dirty="0"/>
              <a:t>0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The confidence interval does not contain the hypothesized mean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Therefore, we fail to reject the null hypothesis and conclude that the average transport expense of all employees is greater than 200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F0E97C-203F-4C3F-A508-3D4BD7A62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5" y="1132027"/>
            <a:ext cx="1715715" cy="579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6F2C90-A44A-408E-8740-07C80882C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8" y="1938486"/>
            <a:ext cx="5299847" cy="20083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682ECE-F345-4425-B566-BF8CEE9A6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44" y="1017038"/>
            <a:ext cx="4378630" cy="2412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7FA93-2728-4324-A9B6-9049B8F5A3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34" y="3519065"/>
            <a:ext cx="3279054" cy="31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6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EDD3-B799-4BEC-920D-F93CAA512781}"/>
              </a:ext>
            </a:extLst>
          </p:cNvPr>
          <p:cNvSpPr txBox="1">
            <a:spLocks/>
          </p:cNvSpPr>
          <p:nvPr/>
        </p:nvSpPr>
        <p:spPr>
          <a:xfrm>
            <a:off x="838200" y="1502068"/>
            <a:ext cx="10515600" cy="463144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16D99-D401-4FFA-A692-D5EDCAB31342}"/>
              </a:ext>
            </a:extLst>
          </p:cNvPr>
          <p:cNvSpPr txBox="1"/>
          <p:nvPr/>
        </p:nvSpPr>
        <p:spPr>
          <a:xfrm>
            <a:off x="1087392" y="354948"/>
            <a:ext cx="10101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Claim 2: The average absenteeism across age groups of employees is different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EB6C-0777-4A6D-9045-450F7649B2EA}"/>
              </a:ext>
            </a:extLst>
          </p:cNvPr>
          <p:cNvSpPr txBox="1"/>
          <p:nvPr/>
        </p:nvSpPr>
        <p:spPr>
          <a:xfrm>
            <a:off x="1181074" y="1446772"/>
            <a:ext cx="6182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Test Used : Kruskal Wallis Test (1 variable ;categorical &gt; 2 groups)</a:t>
            </a:r>
          </a:p>
          <a:p>
            <a:r>
              <a:rPr lang="en-IN" sz="1600" b="1" dirty="0"/>
              <a:t>Test Result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ABC8C-EBA6-418E-B79E-ACD24B1E9011}"/>
              </a:ext>
            </a:extLst>
          </p:cNvPr>
          <p:cNvSpPr txBox="1"/>
          <p:nvPr/>
        </p:nvSpPr>
        <p:spPr>
          <a:xfrm>
            <a:off x="1181074" y="2428822"/>
            <a:ext cx="6957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Inference 1: </a:t>
            </a:r>
            <a:r>
              <a:rPr lang="en-IN" sz="1600" dirty="0"/>
              <a:t>Here P value is less than alpha and test statistics is greater than chi-square critical of 0.05 significance level. Therefore, we can conclude that the average absenteeism value across at least one age group is different.</a:t>
            </a:r>
          </a:p>
          <a:p>
            <a:endParaRPr lang="en-IN" sz="1600" dirty="0"/>
          </a:p>
          <a:p>
            <a:r>
              <a:rPr lang="en-IN" sz="1600" b="1" dirty="0"/>
              <a:t>Inference 2: </a:t>
            </a:r>
            <a:r>
              <a:rPr lang="en-IN" sz="1600" dirty="0"/>
              <a:t>Though Shapiro shows the distribution of absenteeism is not normal, </a:t>
            </a:r>
            <a:r>
              <a:rPr lang="en-IN" sz="1600" dirty="0" err="1"/>
              <a:t>levene</a:t>
            </a:r>
            <a:r>
              <a:rPr lang="en-IN" sz="1600" dirty="0"/>
              <a:t> test for different age groups shows a p-value greater than significance level indicating that the variance between groups are comparable</a:t>
            </a:r>
          </a:p>
          <a:p>
            <a:endParaRPr lang="en-IN" sz="1600" b="1" dirty="0"/>
          </a:p>
          <a:p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E03E7-6598-4AD4-92C9-09B0C707ACE2}"/>
              </a:ext>
            </a:extLst>
          </p:cNvPr>
          <p:cNvSpPr txBox="1"/>
          <p:nvPr/>
        </p:nvSpPr>
        <p:spPr>
          <a:xfrm>
            <a:off x="1179582" y="4852534"/>
            <a:ext cx="63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Difference in age group for absenteeism, </a:t>
            </a:r>
            <a:r>
              <a:rPr lang="en-IN" sz="1600" b="1" dirty="0"/>
              <a:t>Test</a:t>
            </a:r>
            <a:r>
              <a:rPr lang="en-IN" sz="1600" dirty="0"/>
              <a:t>: </a:t>
            </a:r>
            <a:r>
              <a:rPr lang="en-IN" sz="1600" b="1" dirty="0" err="1"/>
              <a:t>Posthoc</a:t>
            </a:r>
            <a:r>
              <a:rPr lang="en-IN" sz="1600" b="1" dirty="0"/>
              <a:t>-Conover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06461-0913-4A50-BFDD-4DD9F8A3DF62}"/>
              </a:ext>
            </a:extLst>
          </p:cNvPr>
          <p:cNvSpPr txBox="1"/>
          <p:nvPr/>
        </p:nvSpPr>
        <p:spPr>
          <a:xfrm>
            <a:off x="7271593" y="5101663"/>
            <a:ext cx="4501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Absenteeism is different between the below age groups since the p-value of these pairs is less than the 0.05 significant level :</a:t>
            </a:r>
          </a:p>
          <a:p>
            <a:r>
              <a:rPr lang="en-US" sz="1600" dirty="0"/>
              <a:t> a) age&lt;30 &amp; 30&lt;age&gt;37 b) 30&lt;age&gt;37 &amp; age&gt;37) </a:t>
            </a:r>
          </a:p>
          <a:p>
            <a:endParaRPr lang="en-IN" sz="1600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AD0EE03-107D-4F39-8E3B-6A6C9AC4A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601" y="4273133"/>
            <a:ext cx="2905125" cy="504825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9E1A040-F8F1-47EA-8C7A-D5396ABAA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731" y="4284606"/>
            <a:ext cx="3743325" cy="47625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91FF049-03B5-406D-AC87-FDB7E3D26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8306" y="1764706"/>
            <a:ext cx="3409950" cy="609600"/>
          </a:xfrm>
          <a:prstGeom prst="rect">
            <a:avLst/>
          </a:prstGeom>
        </p:spPr>
      </p:pic>
      <p:pic>
        <p:nvPicPr>
          <p:cNvPr id="17" name="Picture 16" descr="Table&#10;&#10;Description automatically generated with medium confidence">
            <a:extLst>
              <a:ext uri="{FF2B5EF4-FFF2-40B4-BE49-F238E27FC236}">
                <a16:creationId xmlns:a16="http://schemas.microsoft.com/office/drawing/2014/main" id="{7FA2B884-160B-43B7-9924-0DF31668D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601" y="5306477"/>
            <a:ext cx="5210175" cy="1295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6916194-AE4C-4906-841D-61E11A4C08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1074" y="944002"/>
            <a:ext cx="7429500" cy="51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44C200-E8DF-4819-8C2A-F3F38412CF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4557" y="944002"/>
            <a:ext cx="3333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5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EDD3-B799-4BEC-920D-F93CAA512781}"/>
              </a:ext>
            </a:extLst>
          </p:cNvPr>
          <p:cNvSpPr txBox="1">
            <a:spLocks/>
          </p:cNvSpPr>
          <p:nvPr/>
        </p:nvSpPr>
        <p:spPr>
          <a:xfrm>
            <a:off x="1057159" y="1186151"/>
            <a:ext cx="10515600" cy="463144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16D99-D401-4FFA-A692-D5EDCAB31342}"/>
              </a:ext>
            </a:extLst>
          </p:cNvPr>
          <p:cNvSpPr txBox="1"/>
          <p:nvPr/>
        </p:nvSpPr>
        <p:spPr>
          <a:xfrm>
            <a:off x="1019204" y="265522"/>
            <a:ext cx="10712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Claim 3: The total absenteeism hours is different for smoker and non-smoker employees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EB6C-0777-4A6D-9045-450F7649B2EA}"/>
              </a:ext>
            </a:extLst>
          </p:cNvPr>
          <p:cNvSpPr txBox="1"/>
          <p:nvPr/>
        </p:nvSpPr>
        <p:spPr>
          <a:xfrm>
            <a:off x="1019204" y="1808612"/>
            <a:ext cx="3423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Test Used : Mann Whitney U Test</a:t>
            </a:r>
          </a:p>
          <a:p>
            <a:r>
              <a:rPr lang="en-IN" sz="1600" b="1" dirty="0"/>
              <a:t>Test Result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ABC8C-EBA6-418E-B79E-ACD24B1E9011}"/>
              </a:ext>
            </a:extLst>
          </p:cNvPr>
          <p:cNvSpPr txBox="1"/>
          <p:nvPr/>
        </p:nvSpPr>
        <p:spPr>
          <a:xfrm>
            <a:off x="1010050" y="2920952"/>
            <a:ext cx="6957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Inference 1: </a:t>
            </a:r>
            <a:r>
              <a:rPr lang="en-IN" sz="1600" dirty="0"/>
              <a:t>Here P value is greater than the significance level of 0.05 and so we fail to reject the null hypothesis. </a:t>
            </a:r>
          </a:p>
          <a:p>
            <a:pPr algn="l"/>
            <a:r>
              <a:rPr lang="en-IN" sz="1600" dirty="0"/>
              <a:t>Therefore, we can conclude that there is not enough </a:t>
            </a:r>
            <a:r>
              <a:rPr lang="en-US" sz="1600" dirty="0"/>
              <a:t>evidence to show that there is an impact on absenteeism due to smoking habits.</a:t>
            </a:r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16" name="Picture 15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69E3A752-3FB3-4394-ADED-BD4477719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375" y="2136430"/>
            <a:ext cx="2886075" cy="485775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4020A5-A840-4E95-9057-174836F9C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50" y="4341902"/>
            <a:ext cx="6889458" cy="1352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0E5D8B-B068-41DB-B27E-ACEFC97DBC96}"/>
              </a:ext>
            </a:extLst>
          </p:cNvPr>
          <p:cNvSpPr txBox="1"/>
          <p:nvPr/>
        </p:nvSpPr>
        <p:spPr>
          <a:xfrm>
            <a:off x="7976850" y="4515026"/>
            <a:ext cx="4108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Mann-Whitney test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As per the Shapiro test, the variable absenteeism is not 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Categorical variable has 2 groups - smoker and non-smoker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Continuous variable - Absenteeism. 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565ECA4C-E3B7-4DF7-8F3F-296B45083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972" y="1103544"/>
            <a:ext cx="6943725" cy="476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77464D-5A3F-4514-AFA2-7BAAD1A15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1263" y="673535"/>
            <a:ext cx="3971372" cy="34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2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EDD3-B799-4BEC-920D-F93CAA512781}"/>
              </a:ext>
            </a:extLst>
          </p:cNvPr>
          <p:cNvSpPr txBox="1">
            <a:spLocks/>
          </p:cNvSpPr>
          <p:nvPr/>
        </p:nvSpPr>
        <p:spPr>
          <a:xfrm>
            <a:off x="838200" y="1502068"/>
            <a:ext cx="10515600" cy="463144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16D99-D401-4FFA-A692-D5EDCAB31342}"/>
              </a:ext>
            </a:extLst>
          </p:cNvPr>
          <p:cNvSpPr txBox="1"/>
          <p:nvPr/>
        </p:nvSpPr>
        <p:spPr>
          <a:xfrm>
            <a:off x="1087392" y="354948"/>
            <a:ext cx="11003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Claim 4: The distribution of absenteeism across 4 quarters is different for employees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EB6C-0777-4A6D-9045-450F7649B2EA}"/>
              </a:ext>
            </a:extLst>
          </p:cNvPr>
          <p:cNvSpPr txBox="1"/>
          <p:nvPr/>
        </p:nvSpPr>
        <p:spPr>
          <a:xfrm>
            <a:off x="1016376" y="1676405"/>
            <a:ext cx="3423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Test Used : Friedman Test</a:t>
            </a:r>
          </a:p>
          <a:p>
            <a:r>
              <a:rPr lang="en-IN" sz="1600" b="1" dirty="0"/>
              <a:t>Test Result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ABC8C-EBA6-418E-B79E-ACD24B1E9011}"/>
              </a:ext>
            </a:extLst>
          </p:cNvPr>
          <p:cNvSpPr txBox="1"/>
          <p:nvPr/>
        </p:nvSpPr>
        <p:spPr>
          <a:xfrm>
            <a:off x="1016376" y="2578016"/>
            <a:ext cx="69576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Inference 1: </a:t>
            </a:r>
            <a:r>
              <a:rPr lang="en-IN" sz="1600" dirty="0"/>
              <a:t>Here p value is greater than the significance level of 0.05 and so we fail to reject the null hypothesis. </a:t>
            </a:r>
          </a:p>
          <a:p>
            <a:pPr algn="l"/>
            <a:r>
              <a:rPr lang="en-IN" sz="1600" dirty="0"/>
              <a:t>Therefore, we can conclude that there is not enough </a:t>
            </a:r>
            <a:r>
              <a:rPr lang="en-US" sz="1600" dirty="0"/>
              <a:t>evidence to show that there is an impact on absenteeism for the employees across the 4 quarters of the year.</a:t>
            </a:r>
          </a:p>
          <a:p>
            <a:pPr algn="l"/>
            <a:endParaRPr lang="en-US" sz="1600" dirty="0"/>
          </a:p>
          <a:p>
            <a:pPr algn="l"/>
            <a:r>
              <a:rPr lang="en-US" sz="1600" b="1" dirty="0"/>
              <a:t>Inference 2 </a:t>
            </a:r>
            <a:r>
              <a:rPr lang="en-US" sz="1600" dirty="0"/>
              <a:t>: </a:t>
            </a:r>
            <a:r>
              <a:rPr lang="en-US" sz="1600" dirty="0" err="1"/>
              <a:t>Levene</a:t>
            </a:r>
            <a:r>
              <a:rPr lang="en-US" sz="1600" dirty="0"/>
              <a:t> test for absenteeism across 4 quarters also shows a p-value greater than 0.5 and therefore  there is not enough evidence to state that the change in absenteeism is same across the quarters.  </a:t>
            </a:r>
            <a:endParaRPr lang="en-IN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7F986D-82EF-4B86-A86B-0922FD0A92CF}"/>
              </a:ext>
            </a:extLst>
          </p:cNvPr>
          <p:cNvSpPr txBox="1"/>
          <p:nvPr/>
        </p:nvSpPr>
        <p:spPr>
          <a:xfrm>
            <a:off x="8450038" y="4817323"/>
            <a:ext cx="3411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Friedman test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test is for the same sample across 4 quarters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More than 2 groups for the categorical attribute quarter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 being continuous, absenteeism.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D5DC58D-8C62-4163-9B2A-6ABDAAFCF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521" y="1973740"/>
            <a:ext cx="3362325" cy="4381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7A6F224-59E0-4966-99B1-792B9DBF9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630" y="5571911"/>
            <a:ext cx="7414408" cy="847725"/>
          </a:xfrm>
          <a:prstGeom prst="rect">
            <a:avLst/>
          </a:prstGeom>
        </p:spPr>
      </p:pic>
      <p:pic>
        <p:nvPicPr>
          <p:cNvPr id="34" name="Picture 3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D4538CB-BAB6-4CA8-8D3C-F186B162A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392" y="4894519"/>
            <a:ext cx="7048500" cy="6667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A7B1176-4290-409E-981F-BDA399806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182" y="1075676"/>
            <a:ext cx="7200900" cy="466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E9BFC-3CE5-47BF-AF78-854CE82128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038" y="1002377"/>
            <a:ext cx="34766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4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1289</Words>
  <Application>Microsoft Office PowerPoint</Application>
  <PresentationFormat>Widescreen</PresentationFormat>
  <Paragraphs>175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HYPOTHESIS TESTING USING ABSENTEEISM DATASET</vt:lpstr>
      <vt:lpstr>About the Data</vt:lpstr>
      <vt:lpstr>PowerPoint Presentation</vt:lpstr>
      <vt:lpstr>PowerPoint Presentation</vt:lpstr>
      <vt:lpstr>PowerPoint Presentation</vt:lpstr>
      <vt:lpstr>Claim 1: The HR department of the company claims that the average transport expense of all employees in the company is less than 200</vt:lpstr>
      <vt:lpstr>PowerPoint Presentation</vt:lpstr>
      <vt:lpstr>PowerPoint Presentation</vt:lpstr>
      <vt:lpstr>PowerPoint Presentation</vt:lpstr>
      <vt:lpstr>PowerPoint Presentation</vt:lpstr>
      <vt:lpstr>Claim 6: A consulting company wants to check if there is difference in medians of absenteeism hours for social drinkers and non-drinkers</vt:lpstr>
      <vt:lpstr>Claim 7: The HR department claims that the 50% employees have completed high school (Education = 1), 25% employees are graduates (Education = 2), 20% employees are postgraduates (Education = 3) and 5% employees are doctorates (Education = 4)</vt:lpstr>
      <vt:lpstr>Claim 8: A consulting company wants to check if there is any relationship between reason for absence and day of the week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Roopak Mayya</dc:creator>
  <cp:lastModifiedBy>Roopak Mayya</cp:lastModifiedBy>
  <cp:revision>117</cp:revision>
  <dcterms:created xsi:type="dcterms:W3CDTF">2021-07-16T14:09:00Z</dcterms:created>
  <dcterms:modified xsi:type="dcterms:W3CDTF">2021-07-17T08:10:49Z</dcterms:modified>
</cp:coreProperties>
</file>