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891"/>
    <a:srgbClr val="37958C"/>
    <a:srgbClr val="6D9F99"/>
    <a:srgbClr val="57A4B6"/>
    <a:srgbClr val="DBEEF0"/>
    <a:srgbClr val="FBE5D6"/>
    <a:srgbClr val="3B5E7C"/>
    <a:srgbClr val="DB5A5D"/>
    <a:srgbClr val="910101"/>
    <a:srgbClr val="F36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6"/>
    <p:restoredTop sz="94375"/>
  </p:normalViewPr>
  <p:slideViewPr>
    <p:cSldViewPr snapToGrid="0" snapToObjects="1">
      <p:cViewPr>
        <p:scale>
          <a:sx n="69" d="100"/>
          <a:sy n="69" d="100"/>
        </p:scale>
        <p:origin x="1024" y="-3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8509-DD06-8B46-A5C7-A743646B5E78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0D5F-ABF8-F442-907B-8EB3A591BFD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46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0D5F-ABF8-F442-907B-8EB3A591BFDD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97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752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82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74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8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1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330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252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8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86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10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E65B-87E4-3A43-A4B6-338001D078DB}" type="datetimeFigureOut">
              <a:rPr kumimoji="1" lang="zh-TW" altLang="en-US" smtClean="0"/>
              <a:t>2018/3/15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6592-4549-3043-AC3B-82A05788F7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76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microsoft.com/office/2007/relationships/hdphoto" Target="../media/hdphoto1.wdp"/><Relationship Id="rId8" Type="http://schemas.openxmlformats.org/officeDocument/2006/relationships/image" Target="../media/image5.jpg"/><Relationship Id="rId9" Type="http://schemas.openxmlformats.org/officeDocument/2006/relationships/image" Target="../media/image6.jpg"/><Relationship Id="rId10" Type="http://schemas.microsoft.com/office/2007/relationships/hdphoto" Target="../media/hdphoto2.wdp"/><Relationship Id="rId11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3823" y="4330652"/>
            <a:ext cx="11578257" cy="5293167"/>
          </a:xfrm>
          <a:prstGeom prst="rect">
            <a:avLst/>
          </a:prstGeom>
          <a:solidFill>
            <a:srgbClr val="DB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72274" y="10233861"/>
            <a:ext cx="11548096" cy="9112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33823" y="250888"/>
            <a:ext cx="11582400" cy="228426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" y="217714"/>
            <a:ext cx="11582401" cy="44994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4"/>
          <a:srcRect l="9385" t="-3693"/>
          <a:stretch/>
        </p:blipFill>
        <p:spPr>
          <a:xfrm>
            <a:off x="1007707" y="10330163"/>
            <a:ext cx="2248888" cy="2409380"/>
          </a:xfrm>
          <a:prstGeom prst="rect">
            <a:avLst/>
          </a:prstGeom>
        </p:spPr>
      </p:pic>
      <p:sp>
        <p:nvSpPr>
          <p:cNvPr id="15" name="三角形 14"/>
          <p:cNvSpPr/>
          <p:nvPr/>
        </p:nvSpPr>
        <p:spPr>
          <a:xfrm rot="10800000">
            <a:off x="333824" y="10284466"/>
            <a:ext cx="11582404" cy="560419"/>
          </a:xfrm>
          <a:prstGeom prst="triangle">
            <a:avLst>
              <a:gd name="adj" fmla="val 50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1287633" y="14326343"/>
            <a:ext cx="2719241" cy="461665"/>
          </a:xfrm>
          <a:prstGeom prst="rect">
            <a:avLst/>
          </a:prstGeom>
          <a:solidFill>
            <a:srgbClr val="3798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客製提出投放規劃</a:t>
            </a:r>
            <a:endParaRPr kumimoji="1" lang="zh-TW" altLang="en-US" sz="2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287632" y="15389481"/>
            <a:ext cx="2719241" cy="461665"/>
          </a:xfrm>
          <a:prstGeom prst="rect">
            <a:avLst/>
          </a:prstGeom>
          <a:solidFill>
            <a:srgbClr val="3798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4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針對素材制定</a:t>
            </a:r>
            <a:r>
              <a:rPr kumimoji="1" lang="en-US" altLang="zh-TW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KPI</a:t>
            </a:r>
            <a:endParaRPr kumimoji="1" lang="zh-TW" altLang="en-US" sz="2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87631" y="16456239"/>
            <a:ext cx="2719241" cy="461665"/>
          </a:xfrm>
          <a:prstGeom prst="rect">
            <a:avLst/>
          </a:prstGeom>
          <a:solidFill>
            <a:srgbClr val="3798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精準鎖定目標群眾</a:t>
            </a:r>
            <a:endParaRPr kumimoji="1" lang="zh-TW" altLang="en-US" sz="2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544190" y="11326140"/>
            <a:ext cx="87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只</a:t>
            </a:r>
            <a:r>
              <a:rPr kumimoji="1" lang="zh-TW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需</a:t>
            </a:r>
            <a:r>
              <a:rPr kumimoji="1" lang="en-US" altLang="zh-TW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5-8</a:t>
            </a:r>
            <a:r>
              <a:rPr kumimoji="1" lang="en-US" altLang="zh-TW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%</a:t>
            </a:r>
            <a:r>
              <a:rPr kumimoji="1" lang="zh-TW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服務費 </a:t>
            </a:r>
            <a:r>
              <a:rPr kumimoji="1"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latin typeface="Microsoft JhengHei" charset="-120"/>
                <a:ea typeface="Microsoft JhengHei" charset="-120"/>
                <a:cs typeface="Microsoft JhengHei" charset="-120"/>
              </a:rPr>
              <a:t>輕鬆解決多個問題！</a:t>
            </a:r>
            <a:endParaRPr kumimoji="1" lang="en-US" altLang="zh-TW" sz="3200" b="1" dirty="0">
              <a:ln w="9525">
                <a:solidFill>
                  <a:schemeClr val="bg1"/>
                </a:solidFill>
                <a:prstDash val="solid"/>
              </a:ln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218702" y="14322916"/>
            <a:ext cx="537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資訊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宣傳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▪ 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EC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導購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▪ </a:t>
            </a:r>
            <a:r>
              <a:rPr lang="zh-TW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創造</a:t>
            </a:r>
            <a:r>
              <a:rPr lang="zh-TW" alt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討論熱度 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18702" y="15379148"/>
            <a:ext cx="765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圖文觸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及數 ▪ 影片瀏覽數 ▪ 連</a:t>
            </a:r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結點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擊數 ▪ 活動</a:t>
            </a:r>
            <a:r>
              <a:rPr lang="zh-TW" altLang="en-US" sz="2400" dirty="0">
                <a:latin typeface="Microsoft JhengHei" charset="-120"/>
                <a:ea typeface="Microsoft JhengHei" charset="-120"/>
                <a:cs typeface="Microsoft JhengHei" charset="-120"/>
              </a:rPr>
              <a:t>互動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數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218702" y="16456238"/>
            <a:ext cx="537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年齡 ▪ 性別 ▪ 興趣 ▪ 地區 ▪ 職業 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42" y="18917379"/>
            <a:ext cx="11574099" cy="4176195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65" t="1392" r="939" b="81110"/>
          <a:stretch/>
        </p:blipFill>
        <p:spPr>
          <a:xfrm>
            <a:off x="348337" y="667657"/>
            <a:ext cx="11572033" cy="36908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clrChange>
              <a:clrFrom>
                <a:srgbClr val="95BAA8"/>
              </a:clrFrom>
              <a:clrTo>
                <a:srgbClr val="95BAA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811" y="1050228"/>
            <a:ext cx="2474303" cy="2444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67ABAE"/>
              </a:clrFrom>
              <a:clrTo>
                <a:srgbClr val="67AB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339" y="882478"/>
            <a:ext cx="2603452" cy="26361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05" t="543"/>
          <a:stretch/>
        </p:blipFill>
        <p:spPr>
          <a:xfrm>
            <a:off x="352484" y="1202233"/>
            <a:ext cx="3207798" cy="200639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3331027" y="1629155"/>
            <a:ext cx="4898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委託</a:t>
            </a:r>
            <a:r>
              <a:rPr kumimoji="1" lang="en-US" altLang="zh-TW" sz="2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Facebook</a:t>
            </a:r>
            <a:r>
              <a:rPr kumimoji="1" lang="zh-TW" altLang="en-US" sz="2800" b="1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廣告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代理商</a:t>
            </a:r>
            <a:endParaRPr kumimoji="1" lang="en-US" altLang="zh-TW" sz="2800" b="1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algn="ctr">
              <a:lnSpc>
                <a:spcPct val="150000"/>
              </a:lnSpc>
            </a:pP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輕鬆省去</a:t>
            </a:r>
            <a:r>
              <a:rPr kumimoji="1" lang="en-US" altLang="zh-TW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20%</a:t>
            </a:r>
            <a:r>
              <a:rPr kumimoji="1" lang="zh-TW" altLang="en-US" sz="28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稅務問題！</a:t>
            </a:r>
            <a:endParaRPr kumimoji="1" lang="zh-TW" altLang="en-US" sz="2800" b="1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29539" y="4629378"/>
            <a:ext cx="4254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台灣中小型媒體廣告商心聲</a:t>
            </a:r>
            <a:r>
              <a:rPr kumimoji="1" lang="mr-IN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…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kumimoji="1" lang="en-US" altLang="zh-TW" sz="24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131836" y="3172920"/>
            <a:ext cx="1603893" cy="5423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200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暸解更多</a:t>
            </a:r>
            <a:endParaRPr kumimoji="1" lang="zh-TW" altLang="en-US" sz="200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22" y="5706738"/>
            <a:ext cx="3917080" cy="391708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750911" y="5333939"/>
            <a:ext cx="3357198" cy="1552255"/>
            <a:chOff x="750911" y="5240634"/>
            <a:chExt cx="3357198" cy="1552255"/>
          </a:xfrm>
        </p:grpSpPr>
        <p:sp>
          <p:nvSpPr>
            <p:cNvPr id="38" name="雲朵形圖說文字 37"/>
            <p:cNvSpPr/>
            <p:nvPr/>
          </p:nvSpPr>
          <p:spPr>
            <a:xfrm>
              <a:off x="750911" y="5240634"/>
              <a:ext cx="3357198" cy="1552255"/>
            </a:xfrm>
            <a:prstGeom prst="cloudCallout">
              <a:avLst>
                <a:gd name="adj1" fmla="val 57561"/>
                <a:gd name="adj2" fmla="val 40167"/>
              </a:avLst>
            </a:prstGeom>
            <a:solidFill>
              <a:schemeClr val="bg1"/>
            </a:solidFill>
            <a:ln>
              <a:solidFill>
                <a:srgbClr val="57A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TW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101013" y="5687018"/>
              <a:ext cx="2866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Microsoft JhengHei" charset="-120"/>
                  <a:ea typeface="Microsoft JhengHei" charset="-120"/>
                  <a:cs typeface="Microsoft JhengHei" charset="-120"/>
                </a:rPr>
                <a:t>FACEBOOK</a:t>
              </a:r>
              <a:r>
                <a:rPr kumimoji="1" lang="zh-TW" altLang="en-US" dirty="0">
                  <a:latin typeface="Microsoft JhengHei" charset="-120"/>
                  <a:ea typeface="Microsoft JhengHei" charset="-120"/>
                  <a:cs typeface="Microsoft JhengHei" charset="-120"/>
                </a:rPr>
                <a:t>下修觸及率，廣告成為行銷必要工具！</a:t>
              </a: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1007707" y="7496237"/>
            <a:ext cx="2625100" cy="1615750"/>
            <a:chOff x="1054020" y="5414163"/>
            <a:chExt cx="2842528" cy="1633112"/>
          </a:xfrm>
        </p:grpSpPr>
        <p:sp>
          <p:nvSpPr>
            <p:cNvPr id="50" name="雲朵形圖說文字 49"/>
            <p:cNvSpPr/>
            <p:nvPr/>
          </p:nvSpPr>
          <p:spPr>
            <a:xfrm>
              <a:off x="1054020" y="5414163"/>
              <a:ext cx="2842528" cy="1633112"/>
            </a:xfrm>
            <a:prstGeom prst="cloudCallout">
              <a:avLst>
                <a:gd name="adj1" fmla="val 76438"/>
                <a:gd name="adj2" fmla="val -18400"/>
              </a:avLst>
            </a:prstGeom>
            <a:solidFill>
              <a:schemeClr val="bg1"/>
            </a:solidFill>
            <a:ln>
              <a:solidFill>
                <a:srgbClr val="57A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TW" sz="20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407812" y="5862971"/>
              <a:ext cx="2236883" cy="546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dirty="0">
                  <a:latin typeface="Microsoft JhengHei" charset="-120"/>
                  <a:ea typeface="Microsoft JhengHei" charset="-120"/>
                  <a:cs typeface="Microsoft JhengHei" charset="-120"/>
                </a:rPr>
                <a:t>社群環境變化大</a:t>
              </a:r>
              <a:r>
                <a:rPr kumimoji="1" lang="zh-TW" altLang="en-US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，需要</a:t>
              </a:r>
              <a:r>
                <a:rPr kumimoji="1" lang="zh-TW" altLang="en-US" dirty="0">
                  <a:latin typeface="Microsoft JhengHei" charset="-120"/>
                  <a:ea typeface="Microsoft JhengHei" charset="-120"/>
                  <a:cs typeface="Microsoft JhengHei" charset="-120"/>
                </a:rPr>
                <a:t>專業人員協助！</a:t>
              </a:r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-522514" y="89760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56642" y="9623818"/>
            <a:ext cx="11563728" cy="66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你需要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Facebook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專業廣告代理商！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1253317" y="13137514"/>
            <a:ext cx="2719241" cy="461665"/>
          </a:xfrm>
          <a:prstGeom prst="rect">
            <a:avLst/>
          </a:prstGeom>
          <a:solidFill>
            <a:srgbClr val="3798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官方授權廣告代理</a:t>
            </a:r>
            <a:endParaRPr kumimoji="1" lang="zh-TW" altLang="en-US" sz="2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4184387" y="13133062"/>
            <a:ext cx="758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僅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收取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5-8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%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服務費</a:t>
            </a:r>
            <a:r>
              <a:rPr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▪ 幫您避免政府扣繳稅務問題</a:t>
            </a:r>
            <a:endParaRPr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287631" y="17540589"/>
            <a:ext cx="2719241" cy="461665"/>
          </a:xfrm>
          <a:prstGeom prst="rect">
            <a:avLst/>
          </a:prstGeom>
          <a:solidFill>
            <a:srgbClr val="37989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24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提供詳細成效報表</a:t>
            </a:r>
            <a:endParaRPr kumimoji="1" lang="zh-TW" altLang="en-US" sz="24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218701" y="17540588"/>
            <a:ext cx="625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操作紀錄 ▪ 數據總覽 ▪ 成本換算 ▪ 轉換率  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0" name="雲朵形圖說文字 39"/>
          <p:cNvSpPr/>
          <p:nvPr/>
        </p:nvSpPr>
        <p:spPr>
          <a:xfrm>
            <a:off x="7972093" y="7337474"/>
            <a:ext cx="3269486" cy="2132610"/>
          </a:xfrm>
          <a:prstGeom prst="cloudCallout">
            <a:avLst>
              <a:gd name="adj1" fmla="val -70691"/>
              <a:gd name="adj2" fmla="val -24707"/>
            </a:avLst>
          </a:prstGeom>
          <a:solidFill>
            <a:schemeClr val="bg1"/>
          </a:solidFill>
          <a:ln>
            <a:solidFill>
              <a:srgbClr val="57A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zh-TW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8270542" y="7847821"/>
            <a:ext cx="284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廣告業務只是代收代付，卻要被政府課稅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20%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！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8203706" y="5156209"/>
            <a:ext cx="3122777" cy="1745472"/>
            <a:chOff x="750911" y="5454627"/>
            <a:chExt cx="3357198" cy="1552255"/>
          </a:xfrm>
        </p:grpSpPr>
        <p:sp>
          <p:nvSpPr>
            <p:cNvPr id="43" name="雲朵形圖說文字 42"/>
            <p:cNvSpPr/>
            <p:nvPr/>
          </p:nvSpPr>
          <p:spPr>
            <a:xfrm>
              <a:off x="750911" y="5454627"/>
              <a:ext cx="3357198" cy="1552255"/>
            </a:xfrm>
            <a:prstGeom prst="cloudCallout">
              <a:avLst>
                <a:gd name="adj1" fmla="val -74976"/>
                <a:gd name="adj2" fmla="val 31896"/>
              </a:avLst>
            </a:prstGeom>
            <a:solidFill>
              <a:schemeClr val="bg1"/>
            </a:solidFill>
            <a:ln>
              <a:solidFill>
                <a:srgbClr val="57A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TW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101013" y="5715550"/>
              <a:ext cx="2866262" cy="82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每月廣告業務不足以申請為廣告代理商！</a:t>
              </a:r>
              <a:endParaRPr kumimoji="1" lang="zh-TW" altLang="en-US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161</Words>
  <Application>Microsoft Macintosh PowerPoint</Application>
  <PresentationFormat>寬螢幕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Microsoft JhengHei</vt:lpstr>
      <vt:lpstr>新細明體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144</cp:revision>
  <dcterms:created xsi:type="dcterms:W3CDTF">2017-10-31T15:47:22Z</dcterms:created>
  <dcterms:modified xsi:type="dcterms:W3CDTF">2018-03-15T06:19:44Z</dcterms:modified>
</cp:coreProperties>
</file>