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75" r:id="rId4"/>
    <p:sldId id="276" r:id="rId5"/>
    <p:sldId id="258" r:id="rId6"/>
    <p:sldId id="278" r:id="rId7"/>
    <p:sldId id="261" r:id="rId8"/>
    <p:sldId id="281" r:id="rId9"/>
    <p:sldId id="279" r:id="rId10"/>
    <p:sldId id="282" r:id="rId11"/>
    <p:sldId id="283" r:id="rId12"/>
    <p:sldId id="284" r:id="rId13"/>
    <p:sldId id="285" r:id="rId14"/>
    <p:sldId id="286" r:id="rId15"/>
    <p:sldId id="263" r:id="rId16"/>
    <p:sldId id="264" r:id="rId17"/>
    <p:sldId id="265" r:id="rId18"/>
    <p:sldId id="277" r:id="rId19"/>
    <p:sldId id="266" r:id="rId20"/>
    <p:sldId id="267" r:id="rId21"/>
    <p:sldId id="268" r:id="rId22"/>
    <p:sldId id="269" r:id="rId23"/>
    <p:sldId id="272" r:id="rId24"/>
    <p:sldId id="271" r:id="rId25"/>
    <p:sldId id="273" r:id="rId26"/>
    <p:sldId id="274" r:id="rId27"/>
    <p:sldId id="260" r:id="rId28"/>
    <p:sldId id="2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4900"/>
    <a:srgbClr val="CC9900"/>
    <a:srgbClr val="0000FF"/>
    <a:srgbClr val="431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23FF-F1E5-46FD-97D3-6DBF3AE80718}" type="datetimeFigureOut">
              <a:rPr kumimoji="1" lang="ja-JP" altLang="en-US" smtClean="0"/>
              <a:t>2019/5/7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A825-E3F1-4F71-84BF-2F28485C86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39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1FE797-00F0-4AD5-BCA2-8DBFF0D55F70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883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4188A-37A0-452B-873D-5C0BB9179930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3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F216AF7-D9FF-47F6-AE46-FC17DF79BC3B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336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4475650"/>
          </a:xfrm>
        </p:spPr>
        <p:txBody>
          <a:bodyPr anchor="t"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A871-2B7B-4E8A-9D60-6241382CD971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4553" y="6384762"/>
            <a:ext cx="105250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00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8BB398-63DB-4B03-9043-0928833F4D2A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31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D551A-61EA-4D3A-9E49-C5458220D549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6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401A-ACE3-422C-AB1D-228948C58D3C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80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9085C-664D-45BE-8E5B-B279C9EFD28E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FCF0-DF1F-42AB-A6E4-E981E1598B12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3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F43DFB-846B-4B5F-9167-49D73F87E62B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076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B6D23-ABA9-4044-8C24-E9E58240CC82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29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0739484-82DD-4A70-9BD8-BB788B634DC1}" type="datetime1">
              <a:rPr kumimoji="1" lang="ja-JP" altLang="en-US" smtClean="0"/>
              <a:t>2019/5/7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4553" y="640435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5EFA397-D2FC-4CEA-80C7-E9FEDCBBA2E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2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towardsdatascience.com/the-complete-guide-to-decision-trees-28a4e3c7be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rogozhnikov.github.io/2016/07/05/gradient_boosting_playground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h2o.ai/h2o/latest-stable/h2o-docs/index.html" TargetMode="External"/><Relationship Id="rId2" Type="http://schemas.openxmlformats.org/officeDocument/2006/relationships/hyperlink" Target="https://scikit-learn.org/stable/modules/generated/sklearn.ensemble.GradientBoostingClassifi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.yandex.com/catboost/" TargetMode="External"/><Relationship Id="rId5" Type="http://schemas.openxmlformats.org/officeDocument/2006/relationships/hyperlink" Target="https://lightgbm.readthedocs.io/en/latest/" TargetMode="External"/><Relationship Id="rId4" Type="http://schemas.openxmlformats.org/officeDocument/2006/relationships/hyperlink" Target="https://xgboost.ai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winning-solutions-of-kaggle-competi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udalairajkumar/winning-solutions-of-kaggle-competi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quantdare.com/what-is-the-difference-between-bagging-and-boost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FA5C9-D47A-4B1F-B983-2F0F9C0B6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cap="none" dirty="0"/>
              <a:t>Introduction:</a:t>
            </a:r>
            <a:br>
              <a:rPr lang="en-US" altLang="ja-JP" cap="none" dirty="0"/>
            </a:br>
            <a:r>
              <a:rPr lang="en-US" altLang="ja-JP" cap="none" dirty="0"/>
              <a:t>Gradient Boosting Decision Tree</a:t>
            </a:r>
            <a:endParaRPr kumimoji="1" lang="ja-JP" altLang="en-US" cap="none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7241A4-F824-4B63-BFC1-8FAC32366395}"/>
              </a:ext>
            </a:extLst>
          </p:cNvPr>
          <p:cNvSpPr txBox="1"/>
          <p:nvPr/>
        </p:nvSpPr>
        <p:spPr>
          <a:xfrm>
            <a:off x="9481538" y="3194639"/>
            <a:ext cx="2093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</a:rPr>
              <a:t>19/05/08</a:t>
            </a:r>
          </a:p>
          <a:p>
            <a:pPr algn="r"/>
            <a:r>
              <a:rPr kumimoji="1" lang="en-US" altLang="ja-JP" dirty="0">
                <a:solidFill>
                  <a:schemeClr val="bg1"/>
                </a:solidFill>
              </a:rPr>
              <a:t>DTM1:   Takuto Sato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DB5124-CFEB-49F1-945D-8DEB8462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986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3988341"/>
            <a:ext cx="5368729" cy="506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20" y="2132844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30" y="3219331"/>
            <a:ext cx="247650" cy="381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EBF2F0-7AE3-44B6-8A8D-DED4A2C43676}"/>
              </a:ext>
            </a:extLst>
          </p:cNvPr>
          <p:cNvSpPr txBox="1"/>
          <p:nvPr/>
        </p:nvSpPr>
        <p:spPr>
          <a:xfrm>
            <a:off x="6552435" y="32659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function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FCE8EE5-BAC6-46B4-9A24-749FDFB4CD42}"/>
              </a:ext>
            </a:extLst>
          </p:cNvPr>
          <p:cNvSpPr/>
          <p:nvPr/>
        </p:nvSpPr>
        <p:spPr>
          <a:xfrm>
            <a:off x="7328084" y="3734636"/>
            <a:ext cx="281354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8CE9AE9-52C3-4555-96A8-67CE0A9407B2}"/>
              </a:ext>
            </a:extLst>
          </p:cNvPr>
          <p:cNvSpPr txBox="1"/>
          <p:nvPr/>
        </p:nvSpPr>
        <p:spPr>
          <a:xfrm>
            <a:off x="6544977" y="4352857"/>
            <a:ext cx="33453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Negative gradient is calculated by: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7D32FF-E456-4505-B225-513D94F022B1}"/>
                  </a:ext>
                </a:extLst>
              </p:cNvPr>
              <p:cNvSpPr txBox="1"/>
              <p:nvPr/>
            </p:nvSpPr>
            <p:spPr>
              <a:xfrm>
                <a:off x="6510725" y="4737758"/>
                <a:ext cx="310411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7D32FF-E456-4505-B225-513D94F0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725" y="4737758"/>
                <a:ext cx="3104119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82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52232" y="4484475"/>
            <a:ext cx="5368729" cy="253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20" y="2132844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30" y="3219331"/>
            <a:ext cx="247650" cy="381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EBF2F0-7AE3-44B6-8A8D-DED4A2C43676}"/>
              </a:ext>
            </a:extLst>
          </p:cNvPr>
          <p:cNvSpPr txBox="1"/>
          <p:nvPr/>
        </p:nvSpPr>
        <p:spPr>
          <a:xfrm>
            <a:off x="6552435" y="32659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function</a:t>
            </a:r>
            <a:endParaRPr kumimoji="1" lang="ja-JP" altLang="en-US" dirty="0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9FCE8EE5-BAC6-46B4-9A24-749FDFB4CD42}"/>
              </a:ext>
            </a:extLst>
          </p:cNvPr>
          <p:cNvSpPr/>
          <p:nvPr/>
        </p:nvSpPr>
        <p:spPr>
          <a:xfrm flipV="1">
            <a:off x="9426815" y="3584600"/>
            <a:ext cx="203729" cy="36933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7D32FF-E456-4505-B225-513D94F022B1}"/>
                  </a:ext>
                </a:extLst>
              </p:cNvPr>
              <p:cNvSpPr txBox="1"/>
              <p:nvPr/>
            </p:nvSpPr>
            <p:spPr>
              <a:xfrm>
                <a:off x="8506689" y="3779619"/>
                <a:ext cx="3104119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7D32FF-E456-4505-B225-513D94F0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89" y="3779619"/>
                <a:ext cx="3104119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>
            <a:extLst>
              <a:ext uri="{FF2B5EF4-FFF2-40B4-BE49-F238E27FC236}">
                <a16:creationId xmlns:a16="http://schemas.microsoft.com/office/drawing/2014/main" id="{710A29CF-C01F-4B14-A4DC-4C5F91A5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8634" y="2124437"/>
            <a:ext cx="711682" cy="10948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EC7352-BEEC-41E4-BA16-5FD76DA2BE93}"/>
              </a:ext>
            </a:extLst>
          </p:cNvPr>
          <p:cNvSpPr txBox="1"/>
          <p:nvPr/>
        </p:nvSpPr>
        <p:spPr>
          <a:xfrm>
            <a:off x="8620859" y="3265909"/>
            <a:ext cx="185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base-learner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B0DDED9-AD93-4B7E-AAEC-B348BC768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49" y="3309937"/>
            <a:ext cx="628650" cy="23812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32CC86B-CC8D-42EF-B7F9-D2A087B1EA85}"/>
              </a:ext>
            </a:extLst>
          </p:cNvPr>
          <p:cNvSpPr txBox="1"/>
          <p:nvPr/>
        </p:nvSpPr>
        <p:spPr>
          <a:xfrm>
            <a:off x="6508712" y="4520786"/>
            <a:ext cx="43090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“Fit” means below: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In naïve implementation, h(x, θ) is trained by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treating </a:t>
            </a:r>
            <a:r>
              <a:rPr kumimoji="1" lang="en-US" altLang="ja-JP" dirty="0" err="1">
                <a:solidFill>
                  <a:srgbClr val="FF0000"/>
                </a:solidFill>
              </a:rPr>
              <a:t>g</a:t>
            </a:r>
            <a:r>
              <a:rPr kumimoji="1" lang="en-US" altLang="ja-JP" baseline="-25000" dirty="0" err="1">
                <a:solidFill>
                  <a:srgbClr val="FF0000"/>
                </a:solidFill>
              </a:rPr>
              <a:t>t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b="1" i="1" dirty="0">
                <a:solidFill>
                  <a:srgbClr val="FF0000"/>
                </a:solidFill>
              </a:rPr>
              <a:t>x</a:t>
            </a:r>
            <a:r>
              <a:rPr kumimoji="1" lang="en-US" altLang="ja-JP" dirty="0">
                <a:solidFill>
                  <a:srgbClr val="FF0000"/>
                </a:solidFill>
              </a:rPr>
              <a:t>) as objective variable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96C79-CBC5-43C1-9ABD-9AFA1B2C6BD8}"/>
                  </a:ext>
                </a:extLst>
              </p:cNvPr>
              <p:cNvSpPr txBox="1"/>
              <p:nvPr/>
            </p:nvSpPr>
            <p:spPr>
              <a:xfrm>
                <a:off x="6897081" y="4858571"/>
                <a:ext cx="32192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))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D96C79-CBC5-43C1-9ABD-9AFA1B2C6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81" y="4858571"/>
                <a:ext cx="3219215" cy="7789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71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4731928"/>
            <a:ext cx="5368729" cy="7633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20" y="2132844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30" y="3219331"/>
            <a:ext cx="247650" cy="381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EBF2F0-7AE3-44B6-8A8D-DED4A2C43676}"/>
              </a:ext>
            </a:extLst>
          </p:cNvPr>
          <p:cNvSpPr txBox="1"/>
          <p:nvPr/>
        </p:nvSpPr>
        <p:spPr>
          <a:xfrm>
            <a:off x="6552435" y="32659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function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10A29CF-C01F-4B14-A4DC-4C5F91A5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8634" y="2124437"/>
            <a:ext cx="711682" cy="10948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EC7352-BEEC-41E4-BA16-5FD76DA2BE93}"/>
              </a:ext>
            </a:extLst>
          </p:cNvPr>
          <p:cNvSpPr txBox="1"/>
          <p:nvPr/>
        </p:nvSpPr>
        <p:spPr>
          <a:xfrm>
            <a:off x="8620859" y="3265909"/>
            <a:ext cx="185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base-learner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C6D787-4BDD-497D-9801-16A524E063CD}"/>
              </a:ext>
            </a:extLst>
          </p:cNvPr>
          <p:cNvSpPr txBox="1"/>
          <p:nvPr/>
        </p:nvSpPr>
        <p:spPr>
          <a:xfrm>
            <a:off x="6245172" y="3937483"/>
            <a:ext cx="5365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Decide how much distance we move along the gradient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I do not know why this process is needed in every t</a:t>
            </a:r>
          </a:p>
          <a:p>
            <a:r>
              <a:rPr kumimoji="1" lang="en-US" altLang="ja-JP" dirty="0"/>
              <a:t>(It is said that fixed ρ does not work)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AD2BFF8-D682-4C84-873F-84548D27E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090" y="3271837"/>
            <a:ext cx="9048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7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5392544"/>
            <a:ext cx="5368729" cy="638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20" y="2132844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30" y="3219331"/>
            <a:ext cx="247650" cy="381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EBF2F0-7AE3-44B6-8A8D-DED4A2C43676}"/>
              </a:ext>
            </a:extLst>
          </p:cNvPr>
          <p:cNvSpPr txBox="1"/>
          <p:nvPr/>
        </p:nvSpPr>
        <p:spPr>
          <a:xfrm>
            <a:off x="6552435" y="32659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function</a:t>
            </a:r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10A29CF-C01F-4B14-A4DC-4C5F91A5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8634" y="2124437"/>
            <a:ext cx="711682" cy="109489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6EC7352-BEEC-41E4-BA16-5FD76DA2BE93}"/>
              </a:ext>
            </a:extLst>
          </p:cNvPr>
          <p:cNvSpPr txBox="1"/>
          <p:nvPr/>
        </p:nvSpPr>
        <p:spPr>
          <a:xfrm>
            <a:off x="8620859" y="3265909"/>
            <a:ext cx="185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New base-learner</a:t>
            </a:r>
            <a:endParaRPr kumimoji="1" lang="ja-JP" altLang="en-US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AD2BFF8-D682-4C84-873F-84548D27E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090" y="3271837"/>
            <a:ext cx="904875" cy="314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FB3780-61A6-487D-978D-C445C7FD9D8B}"/>
                  </a:ext>
                </a:extLst>
              </p:cNvPr>
              <p:cNvSpPr txBox="1"/>
              <p:nvPr/>
            </p:nvSpPr>
            <p:spPr>
              <a:xfrm>
                <a:off x="7843922" y="4435617"/>
                <a:ext cx="2046394" cy="93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Update as below:</a:t>
                </a:r>
              </a:p>
              <a:p>
                <a:pPr algn="ctr"/>
                <a:endParaRPr kumimoji="1" lang="en-US" altLang="ja-JP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FB3780-61A6-487D-978D-C445C7FD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922" y="4435617"/>
                <a:ext cx="2046394" cy="938783"/>
              </a:xfrm>
              <a:prstGeom prst="rect">
                <a:avLst/>
              </a:prstGeom>
              <a:blipFill>
                <a:blip r:embed="rId6"/>
                <a:stretch>
                  <a:fillRect l="-299" t="-3896"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BA7F-C0C4-4E1D-9AFA-DCCE9C35E3A9}"/>
              </a:ext>
            </a:extLst>
          </p:cNvPr>
          <p:cNvSpPr/>
          <p:nvPr/>
        </p:nvSpPr>
        <p:spPr>
          <a:xfrm>
            <a:off x="6365631" y="1798362"/>
            <a:ext cx="5245177" cy="215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723EAA8-33B5-4136-8604-8601ADA7C00A}"/>
                  </a:ext>
                </a:extLst>
              </p:cNvPr>
              <p:cNvSpPr txBox="1"/>
              <p:nvPr/>
            </p:nvSpPr>
            <p:spPr>
              <a:xfrm>
                <a:off x="8620859" y="3727741"/>
                <a:ext cx="441403" cy="384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723EAA8-33B5-4136-8604-8601ADA7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59" y="3727741"/>
                <a:ext cx="441403" cy="384785"/>
              </a:xfrm>
              <a:prstGeom prst="rect">
                <a:avLst/>
              </a:prstGeom>
              <a:blipFill>
                <a:blip r:embed="rId7"/>
                <a:stretch>
                  <a:fillRect l="-4110" r="-137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00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4012660"/>
            <a:ext cx="5368729" cy="2143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6808" y="2229339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067" y="3298241"/>
            <a:ext cx="247650" cy="381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10A29CF-C01F-4B14-A4DC-4C5F91A52F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6358" y="2256527"/>
            <a:ext cx="711682" cy="109489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FB3780-61A6-487D-978D-C445C7FD9D8B}"/>
              </a:ext>
            </a:extLst>
          </p:cNvPr>
          <p:cNvSpPr txBox="1"/>
          <p:nvPr/>
        </p:nvSpPr>
        <p:spPr>
          <a:xfrm>
            <a:off x="8339284" y="5722948"/>
            <a:ext cx="147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Repeat to M !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AE2BA7F-C0C4-4E1D-9AFA-DCCE9C35E3A9}"/>
              </a:ext>
            </a:extLst>
          </p:cNvPr>
          <p:cNvSpPr/>
          <p:nvPr/>
        </p:nvSpPr>
        <p:spPr>
          <a:xfrm>
            <a:off x="6376719" y="1894857"/>
            <a:ext cx="2497015" cy="2155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723EAA8-33B5-4136-8604-8601ADA7C00A}"/>
                  </a:ext>
                </a:extLst>
              </p:cNvPr>
              <p:cNvSpPr txBox="1"/>
              <p:nvPr/>
            </p:nvSpPr>
            <p:spPr>
              <a:xfrm>
                <a:off x="7404524" y="3827896"/>
                <a:ext cx="441403" cy="384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723EAA8-33B5-4136-8604-8601ADA7C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524" y="3827896"/>
                <a:ext cx="441403" cy="384785"/>
              </a:xfrm>
              <a:prstGeom prst="rect">
                <a:avLst/>
              </a:prstGeom>
              <a:blipFill>
                <a:blip r:embed="rId5"/>
                <a:stretch>
                  <a:fillRect l="-4167" r="-138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FB2C483-26A9-47D7-AE75-120D0E8CB351}"/>
                  </a:ext>
                </a:extLst>
              </p:cNvPr>
              <p:cNvSpPr/>
              <p:nvPr/>
            </p:nvSpPr>
            <p:spPr>
              <a:xfrm>
                <a:off x="7523664" y="3376424"/>
                <a:ext cx="10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FB2C483-26A9-47D7-AE75-120D0E8CB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664" y="3376424"/>
                <a:ext cx="1078757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>
            <a:extLst>
              <a:ext uri="{FF2B5EF4-FFF2-40B4-BE49-F238E27FC236}">
                <a16:creationId xmlns:a16="http://schemas.microsoft.com/office/drawing/2014/main" id="{9EC15FBB-3525-4B33-BFE6-A44B557C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2993" y="2229339"/>
            <a:ext cx="711682" cy="1094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57FEE520-AD5A-419F-A3A3-E600DF116A1F}"/>
                  </a:ext>
                </a:extLst>
              </p:cNvPr>
              <p:cNvSpPr/>
              <p:nvPr/>
            </p:nvSpPr>
            <p:spPr>
              <a:xfrm>
                <a:off x="9030299" y="3349236"/>
                <a:ext cx="1089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57FEE520-AD5A-419F-A3A3-E600DF116A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299" y="3349236"/>
                <a:ext cx="1089401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959FE7-0D05-4E6B-87E0-FAA574D5CE50}"/>
              </a:ext>
            </a:extLst>
          </p:cNvPr>
          <p:cNvSpPr/>
          <p:nvPr/>
        </p:nvSpPr>
        <p:spPr>
          <a:xfrm>
            <a:off x="6220154" y="1732102"/>
            <a:ext cx="4025180" cy="26374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71AF51-087D-4C31-ACED-932C1A70D339}"/>
                  </a:ext>
                </a:extLst>
              </p:cNvPr>
              <p:cNvSpPr txBox="1"/>
              <p:nvPr/>
            </p:nvSpPr>
            <p:spPr>
              <a:xfrm>
                <a:off x="8064205" y="4212681"/>
                <a:ext cx="446724" cy="384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471AF51-087D-4C31-ACED-932C1A70D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205" y="4212681"/>
                <a:ext cx="446724" cy="384785"/>
              </a:xfrm>
              <a:prstGeom prst="rect">
                <a:avLst/>
              </a:prstGeom>
              <a:blipFill>
                <a:blip r:embed="rId8"/>
                <a:stretch>
                  <a:fillRect l="-2740" r="-2740" b="-158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図 25">
            <a:extLst>
              <a:ext uri="{FF2B5EF4-FFF2-40B4-BE49-F238E27FC236}">
                <a16:creationId xmlns:a16="http://schemas.microsoft.com/office/drawing/2014/main" id="{A332141A-3DF0-4DF6-952C-8847A1F5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53014" y="2229339"/>
            <a:ext cx="711682" cy="1094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1956DB1-00B1-4B79-BCA4-4139ABEC1CDA}"/>
                  </a:ext>
                </a:extLst>
              </p:cNvPr>
              <p:cNvSpPr/>
              <p:nvPr/>
            </p:nvSpPr>
            <p:spPr>
              <a:xfrm>
                <a:off x="10350320" y="3349236"/>
                <a:ext cx="1089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41956DB1-00B1-4B79-BCA4-4139ABEC1C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320" y="3349236"/>
                <a:ext cx="108940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8576F6A-DF3D-4AAE-B754-BC56C7894217}"/>
              </a:ext>
            </a:extLst>
          </p:cNvPr>
          <p:cNvSpPr/>
          <p:nvPr/>
        </p:nvSpPr>
        <p:spPr>
          <a:xfrm>
            <a:off x="6094519" y="1575226"/>
            <a:ext cx="5516289" cy="319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DF90C18-1DE7-4355-BF95-992957D81198}"/>
                  </a:ext>
                </a:extLst>
              </p:cNvPr>
              <p:cNvSpPr txBox="1"/>
              <p:nvPr/>
            </p:nvSpPr>
            <p:spPr>
              <a:xfrm>
                <a:off x="8852663" y="4540461"/>
                <a:ext cx="446724" cy="38478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DF90C18-1DE7-4355-BF95-992957D8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63" y="4540461"/>
                <a:ext cx="446724" cy="384785"/>
              </a:xfrm>
              <a:prstGeom prst="rect">
                <a:avLst/>
              </a:prstGeom>
              <a:blipFill>
                <a:blip r:embed="rId10"/>
                <a:stretch>
                  <a:fillRect l="-2740" r="-411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E3FC73-F2ED-48F5-A076-7029AD6226F7}"/>
              </a:ext>
            </a:extLst>
          </p:cNvPr>
          <p:cNvSpPr txBox="1"/>
          <p:nvPr/>
        </p:nvSpPr>
        <p:spPr>
          <a:xfrm rot="5400000">
            <a:off x="8619819" y="51762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488970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2B851-7220-45A3-9EAD-D4E693DA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Intro: Characteristic1 – Feature Importance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AE7D0-7FE6-4748-B16E-BEDA8518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4475650"/>
          </a:xfrm>
        </p:spPr>
        <p:txBody>
          <a:bodyPr/>
          <a:lstStyle/>
          <a:p>
            <a:r>
              <a:rPr kumimoji="1" lang="en-US" altLang="ja-JP" dirty="0"/>
              <a:t>Decision Tree, Random Forest and GBDT can calculate</a:t>
            </a:r>
            <a:br>
              <a:rPr kumimoji="1" lang="en-US" altLang="ja-JP" dirty="0"/>
            </a:br>
            <a:r>
              <a:rPr kumimoji="1" lang="en-US" altLang="ja-JP" dirty="0"/>
              <a:t>feature importance</a:t>
            </a:r>
          </a:p>
          <a:p>
            <a:pPr lvl="1"/>
            <a:r>
              <a:rPr lang="en-US" altLang="ja-JP" dirty="0"/>
              <a:t>Importance is computed based on how much the features contribute</a:t>
            </a:r>
            <a:br>
              <a:rPr lang="en-US" altLang="ja-JP" dirty="0"/>
            </a:br>
            <a:r>
              <a:rPr lang="en-US" altLang="ja-JP" dirty="0"/>
              <a:t>when each tree is built, it is an index named Gini impurity</a:t>
            </a:r>
          </a:p>
          <a:p>
            <a:pPr lvl="1"/>
            <a:r>
              <a:rPr lang="en-US" altLang="ja-JP" dirty="0" err="1"/>
              <a:t>Scikit</a:t>
            </a:r>
            <a:r>
              <a:rPr lang="en-US" altLang="ja-JP" dirty="0"/>
              <a:t>-learn packages of above tree methods use Gini impurity as importance</a:t>
            </a:r>
            <a:br>
              <a:rPr lang="en-US" altLang="ja-JP" dirty="0"/>
            </a:br>
            <a:r>
              <a:rPr lang="en-US" altLang="ja-JP" sz="1800" dirty="0"/>
              <a:t>(Caution: Some random forest packages used other index (OOB) as importance)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9B40BB-DA75-48E2-9C2A-C2977C30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5B5B44-92F2-4065-A988-DD014C6982F9}"/>
              </a:ext>
            </a:extLst>
          </p:cNvPr>
          <p:cNvSpPr/>
          <p:nvPr/>
        </p:nvSpPr>
        <p:spPr>
          <a:xfrm>
            <a:off x="0" y="6488668"/>
            <a:ext cx="8417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https://towardsdatascience.com/the-complete-guide-to-decision-trees-28a4e3c7be14</a:t>
            </a:r>
            <a:endParaRPr lang="ja-JP" altLang="en-US" dirty="0"/>
          </a:p>
        </p:txBody>
      </p:sp>
      <p:pic>
        <p:nvPicPr>
          <p:cNvPr id="2050" name="Picture 2" descr="https://cdn-images-1.medium.com/max/800/0*8FVbz8azTkk5Titf">
            <a:extLst>
              <a:ext uri="{FF2B5EF4-FFF2-40B4-BE49-F238E27FC236}">
                <a16:creationId xmlns:a16="http://schemas.microsoft.com/office/drawing/2014/main" id="{E9305BC8-148D-4AF5-9163-07B63EF9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205" y="4522462"/>
            <a:ext cx="5450793" cy="19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A0FA9E-1D3C-44E3-AC30-56AE8FD7BA26}"/>
              </a:ext>
            </a:extLst>
          </p:cNvPr>
          <p:cNvSpPr txBox="1"/>
          <p:nvPr/>
        </p:nvSpPr>
        <p:spPr>
          <a:xfrm>
            <a:off x="1137717" y="3770917"/>
            <a:ext cx="258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High Gini impurity</a:t>
            </a:r>
          </a:p>
          <a:p>
            <a:pPr algn="ctr"/>
            <a:r>
              <a:rPr kumimoji="1" lang="en-US" altLang="ja-JP" dirty="0"/>
              <a:t>(Bad split on tree branch)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1104F5-7827-413A-8380-DA1DE9183EDF}"/>
              </a:ext>
            </a:extLst>
          </p:cNvPr>
          <p:cNvSpPr txBox="1"/>
          <p:nvPr/>
        </p:nvSpPr>
        <p:spPr>
          <a:xfrm>
            <a:off x="4199079" y="3779598"/>
            <a:ext cx="268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Low Gini impurity</a:t>
            </a:r>
          </a:p>
          <a:p>
            <a:pPr algn="ctr"/>
            <a:r>
              <a:rPr kumimoji="1" lang="en-US" altLang="ja-JP" dirty="0"/>
              <a:t>(Nice split on tree branch)</a:t>
            </a:r>
            <a:endParaRPr kumimoji="1" lang="ja-JP" altLang="en-US" dirty="0"/>
          </a:p>
        </p:txBody>
      </p:sp>
      <p:pic>
        <p:nvPicPr>
          <p:cNvPr id="2052" name="Picture 4" descr="http://res.cloudinary.com/dyd911kmh/image/upload/f_auto,q_auto:best/v1526467740/output_36_0_wi9scw.png">
            <a:extLst>
              <a:ext uri="{FF2B5EF4-FFF2-40B4-BE49-F238E27FC236}">
                <a16:creationId xmlns:a16="http://schemas.microsoft.com/office/drawing/2014/main" id="{545699BC-9C99-4732-A86C-242F24AD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148" y="3804093"/>
            <a:ext cx="43910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C933BB-5F5B-4B2A-A9E4-B74C20C010B7}"/>
              </a:ext>
            </a:extLst>
          </p:cNvPr>
          <p:cNvSpPr txBox="1"/>
          <p:nvPr/>
        </p:nvSpPr>
        <p:spPr>
          <a:xfrm>
            <a:off x="9589356" y="5361391"/>
            <a:ext cx="202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of </a:t>
            </a:r>
            <a:br>
              <a:rPr kumimoji="1" lang="en-US" altLang="ja-JP" dirty="0"/>
            </a:br>
            <a:r>
              <a:rPr kumimoji="1" lang="en-US" altLang="ja-JP" dirty="0"/>
              <a:t>Feature importance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464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12B851-7220-45A3-9EAD-D4E693DA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Intro: Characteristic2 – Decision Boundary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DAE7D0-7FE6-4748-B16E-BEDA85182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001612"/>
          </a:xfrm>
        </p:spPr>
        <p:txBody>
          <a:bodyPr/>
          <a:lstStyle/>
          <a:p>
            <a:r>
              <a:rPr kumimoji="1" lang="ja-JP" altLang="en-US" dirty="0"/>
              <a:t>決定境界は</a:t>
            </a:r>
            <a:r>
              <a:rPr lang="ja-JP" altLang="en-US" dirty="0"/>
              <a:t>必ず矩形になる．曲線は表現できない．</a:t>
            </a:r>
            <a:endParaRPr lang="en-US" altLang="ja-JP" dirty="0"/>
          </a:p>
          <a:p>
            <a:pPr lvl="1"/>
            <a:r>
              <a:rPr kumimoji="1" lang="en-US" altLang="ja-JP" dirty="0"/>
              <a:t>Ensemble</a:t>
            </a:r>
            <a:r>
              <a:rPr lang="ja-JP" altLang="en-US" dirty="0"/>
              <a:t>すると矩形の重ね合わせで（一応）複雑な境界の表現が可能に</a:t>
            </a:r>
            <a:endParaRPr lang="en-US" altLang="ja-JP" dirty="0"/>
          </a:p>
          <a:p>
            <a:pPr lvl="1"/>
            <a:r>
              <a:rPr kumimoji="1" lang="ja-JP" altLang="en-US" dirty="0"/>
              <a:t>ただし，線形分離可能なデータに対してはうまくフィッティングできない</a:t>
            </a:r>
            <a:br>
              <a:rPr lang="en-US" altLang="ja-JP" dirty="0"/>
            </a:br>
            <a:r>
              <a:rPr lang="ja-JP" altLang="en-US" dirty="0"/>
              <a:t>この場合，有効な特徴量を自分で作成しておくほかない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9B40BB-DA75-48E2-9C2A-C2977C30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083E770-29EA-4E35-BECC-56619187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6" y="3288390"/>
            <a:ext cx="5990491" cy="328889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25C53B-D062-4DC4-8DCB-F1D6296A934A}"/>
              </a:ext>
            </a:extLst>
          </p:cNvPr>
          <p:cNvSpPr/>
          <p:nvPr/>
        </p:nvSpPr>
        <p:spPr>
          <a:xfrm>
            <a:off x="7537937" y="4281826"/>
            <a:ext cx="24801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>
                <a:solidFill>
                  <a:srgbClr val="111111"/>
                </a:solidFill>
                <a:latin typeface="Helvetica" panose="020B0604020202020204" pitchFamily="34" charset="0"/>
              </a:rPr>
              <a:t>Gradient Boosting</a:t>
            </a:r>
          </a:p>
          <a:p>
            <a:pPr algn="ctr"/>
            <a:r>
              <a:rPr lang="en-US" altLang="ja-JP" dirty="0">
                <a:solidFill>
                  <a:srgbClr val="111111"/>
                </a:solidFill>
                <a:latin typeface="Helvetica" panose="020B0604020202020204" pitchFamily="34" charset="0"/>
              </a:rPr>
              <a:t>Interactive Playground</a:t>
            </a:r>
          </a:p>
          <a:p>
            <a:pPr algn="ctr"/>
            <a:r>
              <a:rPr lang="en-US" altLang="ja-JP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[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  <a:hlinkClick r:id="rId3"/>
              </a:rPr>
              <a:t>URL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6021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A6694-1606-4DF2-BAA5-9ACCDFC8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Outline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7A5FC-04A5-43CA-AC2D-23CBFDC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Background</a:t>
            </a:r>
          </a:p>
          <a:p>
            <a:r>
              <a:rPr lang="en-US" altLang="ja-JP" dirty="0"/>
              <a:t>Introduction of GBDT</a:t>
            </a:r>
          </a:p>
          <a:p>
            <a:pPr lvl="1"/>
            <a:r>
              <a:rPr lang="en-US" altLang="ja-JP" dirty="0"/>
              <a:t>Basic s</a:t>
            </a:r>
            <a:r>
              <a:rPr kumimoji="1" lang="en-US" altLang="ja-JP" dirty="0"/>
              <a:t>tructure</a:t>
            </a:r>
          </a:p>
          <a:p>
            <a:pPr lvl="1"/>
            <a:r>
              <a:rPr lang="en-US" altLang="ja-JP" dirty="0"/>
              <a:t>How to train</a:t>
            </a:r>
          </a:p>
          <a:p>
            <a:pPr lvl="1"/>
            <a:r>
              <a:rPr kumimoji="1" lang="en-US" altLang="ja-JP" dirty="0"/>
              <a:t>Characteristic</a:t>
            </a:r>
            <a:r>
              <a:rPr lang="en-US" altLang="ja-JP" dirty="0"/>
              <a:t>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Recent progress</a:t>
            </a:r>
          </a:p>
          <a:p>
            <a:pPr lvl="1"/>
            <a:r>
              <a:rPr kumimoji="1" lang="en-US" altLang="ja-JP" dirty="0" err="1"/>
              <a:t>XGBoost</a:t>
            </a:r>
            <a:endParaRPr kumimoji="1" lang="en-US" altLang="ja-JP" dirty="0"/>
          </a:p>
          <a:p>
            <a:pPr lvl="1"/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en-US" altLang="ja-JP" dirty="0" err="1"/>
              <a:t>CatBoost</a:t>
            </a:r>
            <a:endParaRPr kumimoji="1" lang="en-US" altLang="ja-JP" dirty="0"/>
          </a:p>
          <a:p>
            <a:r>
              <a:rPr kumimoji="1" lang="en-US" altLang="ja-JP" dirty="0"/>
              <a:t>Summary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902EA-7AFA-40BF-A64C-1251A7BD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00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53E73-F250-4C62-8440-2EA5EB607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Recent Progress 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B4DEB7-9E9E-48F8-A50F-401639DF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精度・速度の改善が進行</a:t>
            </a:r>
            <a:endParaRPr lang="en-US" altLang="ja-JP" dirty="0"/>
          </a:p>
          <a:p>
            <a:r>
              <a:rPr lang="ja-JP" altLang="en-US" dirty="0"/>
              <a:t>即ライブラリ公開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776F39-D3B0-4754-A9BC-09F3F754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553" y="6339739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42D638C-090E-4D30-BE18-0903F8D9565E}"/>
              </a:ext>
            </a:extLst>
          </p:cNvPr>
          <p:cNvSpPr/>
          <p:nvPr/>
        </p:nvSpPr>
        <p:spPr>
          <a:xfrm>
            <a:off x="206341" y="3945811"/>
            <a:ext cx="2576490" cy="2576490"/>
          </a:xfrm>
          <a:prstGeom prst="ellipse">
            <a:avLst/>
          </a:prstGeom>
          <a:noFill/>
          <a:ln>
            <a:solidFill>
              <a:srgbClr val="6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CC9900"/>
                </a:solidFill>
              </a:rPr>
              <a:t>Natural GBDT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(2001)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en-US" altLang="ja-JP" dirty="0">
                <a:solidFill>
                  <a:schemeClr val="tx1"/>
                </a:solidFill>
              </a:rPr>
              <a:t>Library:</a:t>
            </a:r>
          </a:p>
          <a:p>
            <a:r>
              <a:rPr kumimoji="1" lang="en-US" altLang="ja-JP" dirty="0" err="1">
                <a:solidFill>
                  <a:schemeClr val="tx1"/>
                </a:solidFill>
              </a:rPr>
              <a:t>Scikit</a:t>
            </a:r>
            <a:r>
              <a:rPr kumimoji="1" lang="en-US" altLang="ja-JP" dirty="0">
                <a:solidFill>
                  <a:schemeClr val="tx1"/>
                </a:solidFill>
              </a:rPr>
              <a:t>-learn[</a:t>
            </a:r>
            <a:r>
              <a:rPr kumimoji="1" lang="en-US" altLang="ja-JP" dirty="0">
                <a:solidFill>
                  <a:schemeClr val="tx1"/>
                </a:solidFill>
                <a:hlinkClick r:id="rId2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]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H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O[</a:t>
            </a:r>
            <a:r>
              <a:rPr kumimoji="1" lang="en-US" altLang="ja-JP" dirty="0">
                <a:solidFill>
                  <a:schemeClr val="tx1"/>
                </a:solidFill>
                <a:hlinkClick r:id="rId3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0D00F33B-DB31-4644-8508-4DB882BCCB3A}"/>
              </a:ext>
            </a:extLst>
          </p:cNvPr>
          <p:cNvSpPr/>
          <p:nvPr/>
        </p:nvSpPr>
        <p:spPr>
          <a:xfrm>
            <a:off x="3381307" y="3204581"/>
            <a:ext cx="2280138" cy="2191113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6"/>
                </a:solidFill>
              </a:rPr>
              <a:t>XGBoost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By Washington University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(KDD 2015)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</a:t>
            </a:r>
            <a:r>
              <a:rPr kumimoji="1" lang="en-US" altLang="ja-JP" dirty="0">
                <a:solidFill>
                  <a:schemeClr val="tx1"/>
                </a:solidFill>
                <a:hlinkClick r:id="rId4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995882D-854F-46C1-BF87-FA098853CEF7}"/>
              </a:ext>
            </a:extLst>
          </p:cNvPr>
          <p:cNvSpPr/>
          <p:nvPr/>
        </p:nvSpPr>
        <p:spPr>
          <a:xfrm>
            <a:off x="6557901" y="2333443"/>
            <a:ext cx="2280138" cy="21911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rgbClr val="7030A0"/>
                </a:solidFill>
              </a:rPr>
              <a:t>LightGBM</a:t>
            </a:r>
            <a:endParaRPr kumimoji="1" lang="en-US" altLang="ja-JP" b="1" dirty="0">
              <a:solidFill>
                <a:srgbClr val="7030A0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By Microsoft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(NIPS 2017)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[</a:t>
            </a:r>
            <a:r>
              <a:rPr kumimoji="1" lang="en-US" altLang="ja-JP" dirty="0">
                <a:solidFill>
                  <a:schemeClr val="tx1"/>
                </a:solidFill>
                <a:hlinkClick r:id="rId5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C1961652-F26A-435A-9F96-E9EB3A35C9A9}"/>
              </a:ext>
            </a:extLst>
          </p:cNvPr>
          <p:cNvSpPr/>
          <p:nvPr/>
        </p:nvSpPr>
        <p:spPr>
          <a:xfrm>
            <a:off x="9639190" y="1574068"/>
            <a:ext cx="2280138" cy="2191113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accent3">
                    <a:lumMod val="75000"/>
                  </a:schemeClr>
                </a:solidFill>
              </a:rPr>
              <a:t>CatBoost</a:t>
            </a:r>
            <a:endParaRPr kumimoji="1" lang="en-US" altLang="ja-JP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By Yandex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(NIPS 2018)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</a:t>
            </a:r>
            <a:r>
              <a:rPr kumimoji="1" lang="en-US" altLang="ja-JP" dirty="0">
                <a:solidFill>
                  <a:schemeClr val="tx1"/>
                </a:solidFill>
                <a:hlinkClick r:id="rId6"/>
              </a:rPr>
              <a:t>URL</a:t>
            </a:r>
            <a:r>
              <a:rPr kumimoji="1" lang="en-US" altLang="ja-JP" dirty="0">
                <a:solidFill>
                  <a:schemeClr val="tx1"/>
                </a:solidFill>
              </a:rPr>
              <a:t>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14CA37A-A890-44FB-980F-2B1D8FAE0F27}"/>
              </a:ext>
            </a:extLst>
          </p:cNvPr>
          <p:cNvCxnSpPr>
            <a:cxnSpLocks/>
          </p:cNvCxnSpPr>
          <p:nvPr/>
        </p:nvCxnSpPr>
        <p:spPr>
          <a:xfrm flipV="1">
            <a:off x="2782831" y="4666543"/>
            <a:ext cx="524058" cy="15439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C715C9-36FF-4570-82FA-B234B4A4B779}"/>
              </a:ext>
            </a:extLst>
          </p:cNvPr>
          <p:cNvCxnSpPr>
            <a:cxnSpLocks/>
          </p:cNvCxnSpPr>
          <p:nvPr/>
        </p:nvCxnSpPr>
        <p:spPr>
          <a:xfrm flipV="1">
            <a:off x="5787973" y="3945811"/>
            <a:ext cx="619281" cy="194838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62E1CB3-7F11-4B78-8CA1-15593A0F4272}"/>
              </a:ext>
            </a:extLst>
          </p:cNvPr>
          <p:cNvCxnSpPr>
            <a:cxnSpLocks/>
          </p:cNvCxnSpPr>
          <p:nvPr/>
        </p:nvCxnSpPr>
        <p:spPr>
          <a:xfrm flipV="1">
            <a:off x="8976971" y="3059723"/>
            <a:ext cx="501137" cy="14485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50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61296A-A3A5-4618-8444-A488FCAF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 err="1"/>
              <a:t>XGBoost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FDE457-9563-4E8B-A359-05DC578EE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8E6F27-F6FB-4386-A33C-5305DBFE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ACFBB-49A0-463F-971D-3F25A725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Background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D0A649-6885-40AF-8609-E2507E162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36673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What</a:t>
            </a:r>
            <a:r>
              <a:rPr lang="ja-JP" altLang="en-US" dirty="0"/>
              <a:t> </a:t>
            </a:r>
            <a:r>
              <a:rPr lang="en-US" altLang="ja-JP" dirty="0"/>
              <a:t>is</a:t>
            </a:r>
            <a:r>
              <a:rPr lang="ja-JP" altLang="en-US" dirty="0"/>
              <a:t> </a:t>
            </a:r>
            <a:r>
              <a:rPr lang="en-US" altLang="ja-JP" dirty="0"/>
              <a:t>Gradient Boosting Decision Tree (GBDT)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“Gradient Boost” + “Decision Tree”</a:t>
            </a:r>
          </a:p>
          <a:p>
            <a:pPr lvl="2"/>
            <a:r>
              <a:rPr kumimoji="1" lang="en-US" altLang="ja-JP" dirty="0"/>
              <a:t>Gradient Boost is one of the ensemble methods</a:t>
            </a:r>
          </a:p>
          <a:p>
            <a:pPr lvl="2"/>
            <a:r>
              <a:rPr kumimoji="1" lang="en-US" altLang="ja-JP" dirty="0"/>
              <a:t>Decision Tree is one of the supervised learning methods</a:t>
            </a:r>
          </a:p>
          <a:p>
            <a:pPr lvl="1"/>
            <a:r>
              <a:rPr kumimoji="1" lang="en-US" altLang="ja-JP" dirty="0"/>
              <a:t>Popular in </a:t>
            </a:r>
            <a:r>
              <a:rPr lang="en-US" altLang="ja-JP" dirty="0"/>
              <a:t>Data science competitions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en-US" altLang="ja-JP" dirty="0"/>
              <a:t>Purpose of this presentation</a:t>
            </a:r>
          </a:p>
          <a:p>
            <a:pPr lvl="1"/>
            <a:r>
              <a:rPr lang="en-US" altLang="ja-JP" dirty="0"/>
              <a:t>I introduce this method as a useful tool</a:t>
            </a:r>
          </a:p>
          <a:p>
            <a:pPr lvl="2"/>
            <a:r>
              <a:rPr lang="en-US" altLang="ja-JP" dirty="0"/>
              <a:t>There are several packages you can use quickly</a:t>
            </a:r>
            <a:br>
              <a:rPr lang="en-US" altLang="ja-JP" dirty="0"/>
            </a:br>
            <a:r>
              <a:rPr lang="en-US" altLang="ja-JP" dirty="0"/>
              <a:t>So </a:t>
            </a:r>
            <a:r>
              <a:rPr lang="ja-JP" altLang="en-US" dirty="0"/>
              <a:t>比較手法，モデル構築の第一手として有用</a:t>
            </a:r>
            <a:endParaRPr lang="en-US" altLang="ja-JP" dirty="0"/>
          </a:p>
          <a:p>
            <a:pPr lvl="2"/>
            <a:r>
              <a:rPr lang="ja-JP" altLang="en-US" dirty="0"/>
              <a:t>中身を知っているパッケージユーザーになりましょう</a:t>
            </a:r>
            <a:endParaRPr lang="en-US" altLang="ja-JP" dirty="0"/>
          </a:p>
          <a:p>
            <a:pPr lvl="1"/>
            <a:r>
              <a:rPr lang="en-US" altLang="ja-JP" dirty="0"/>
              <a:t>GBDT</a:t>
            </a:r>
            <a:r>
              <a:rPr lang="ja-JP" altLang="en-US" dirty="0"/>
              <a:t>はメディア系の非構造データは苦手（</a:t>
            </a:r>
            <a:r>
              <a:rPr lang="en-US" altLang="ja-JP" dirty="0"/>
              <a:t>why</a:t>
            </a:r>
            <a:r>
              <a:rPr lang="ja-JP" altLang="en-US" dirty="0"/>
              <a:t>）</a:t>
            </a:r>
            <a:br>
              <a:rPr lang="en-US" altLang="ja-JP" dirty="0"/>
            </a:br>
            <a:r>
              <a:rPr lang="ja-JP" altLang="en-US" dirty="0"/>
              <a:t>あまり使う機会がなかったらごめん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C9684-D3B1-4B46-BE75-42253CEA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1026" name="Picture 2" descr="Kaggle data science">
            <a:extLst>
              <a:ext uri="{FF2B5EF4-FFF2-40B4-BE49-F238E27FC236}">
                <a16:creationId xmlns:a16="http://schemas.microsoft.com/office/drawing/2014/main" id="{29914A0D-B71F-44A5-9FB5-4EE9AFC7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612" y="1947331"/>
            <a:ext cx="2986195" cy="24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38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95039-E2C6-46A9-9864-EC7B134E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 err="1"/>
              <a:t>LightGBM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5C5C9-A344-4B2C-B090-CE1CD5A4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379FE4-7FBE-432E-B7E3-7DDFD1FE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56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B28A2-952E-46BF-87CC-E36D2E11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 err="1"/>
              <a:t>CatBoost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7EB002-DDAD-4C9C-9B27-97BA1B92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99573-3AAE-47EA-9801-5CCD1E92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581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8577D-50F9-4AAE-B452-8E01B141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Packages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EB9A0A-2647-40A8-8FE4-9DF6D1B6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DE293A-6C8B-459D-B2CA-EE640656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948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A6694-1606-4DF2-BAA5-9ACCDFC8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Outline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7A5FC-04A5-43CA-AC2D-23CBFDC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Background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Introduction of GBDT</a:t>
            </a:r>
          </a:p>
          <a:p>
            <a:pPr lvl="1"/>
            <a:r>
              <a:rPr lang="en-US" altLang="ja-JP" dirty="0"/>
              <a:t>Basic s</a:t>
            </a:r>
            <a:r>
              <a:rPr kumimoji="1" lang="en-US" altLang="ja-JP" dirty="0"/>
              <a:t>tructure</a:t>
            </a:r>
          </a:p>
          <a:p>
            <a:pPr lvl="1"/>
            <a:r>
              <a:rPr lang="en-US" altLang="ja-JP" dirty="0"/>
              <a:t>How to train</a:t>
            </a:r>
          </a:p>
          <a:p>
            <a:pPr lvl="1"/>
            <a:r>
              <a:rPr kumimoji="1" lang="en-US" altLang="ja-JP" dirty="0"/>
              <a:t>Characteristic</a:t>
            </a:r>
            <a:r>
              <a:rPr lang="en-US" altLang="ja-JP" dirty="0"/>
              <a:t>s</a:t>
            </a:r>
          </a:p>
          <a:p>
            <a:r>
              <a:rPr lang="en-US" altLang="ja-JP" dirty="0"/>
              <a:t>Recent progress</a:t>
            </a:r>
          </a:p>
          <a:p>
            <a:pPr lvl="1"/>
            <a:r>
              <a:rPr kumimoji="1" lang="en-US" altLang="ja-JP" dirty="0" err="1"/>
              <a:t>XGboost</a:t>
            </a:r>
            <a:endParaRPr kumimoji="1" lang="en-US" altLang="ja-JP" dirty="0"/>
          </a:p>
          <a:p>
            <a:pPr lvl="1"/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en-US" altLang="ja-JP" dirty="0" err="1"/>
              <a:t>CatBoost</a:t>
            </a:r>
            <a:endParaRPr kumimoji="1" lang="en-US" altLang="ja-JP" dirty="0"/>
          </a:p>
          <a:p>
            <a:r>
              <a:rPr kumimoji="1" lang="en-US" altLang="ja-JP" dirty="0">
                <a:solidFill>
                  <a:srgbClr val="FF0000"/>
                </a:solidFill>
              </a:rPr>
              <a:t>Summary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902EA-7AFA-40BF-A64C-1251A7BD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592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9B5DD-6175-4C92-91C8-6D0175C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Summary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96DA3-5E80-44E3-9010-B4737B29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24E3B6-25FF-4675-BC94-88ECE527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4637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CBEF95-E460-4EF5-8E00-EB5ABFED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53D9F-658C-4517-A9C1-4B734954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/>
              <a:t>END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01914C-B08D-4560-824D-EDC7816B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516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9C8F0-5924-45D4-A4D3-525AA4EF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Appendix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704A77-6DF7-4CF8-8FFA-5B550EB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2430AC-8239-4C9A-A9F9-11F13BD6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84" b="95405" l="6311" r="9453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1700" y="2293409"/>
            <a:ext cx="7848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2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BF36DF-1FDA-4774-9828-F91DF7BC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Intro: How to train a decision tree  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206B4-B729-486E-882F-8BDD574C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366737"/>
          </a:xfrm>
        </p:spPr>
        <p:txBody>
          <a:bodyPr/>
          <a:lstStyle/>
          <a:p>
            <a:r>
              <a:rPr lang="ja-JP" altLang="en-US" dirty="0"/>
              <a:t>学習データを部分集合に分割するための</a:t>
            </a:r>
            <a:r>
              <a:rPr lang="en-US" altLang="ja-JP" dirty="0"/>
              <a:t>if-then</a:t>
            </a:r>
            <a:r>
              <a:rPr lang="ja-JP" altLang="en-US" dirty="0"/>
              <a:t>ルールを構築していく</a:t>
            </a:r>
            <a:endParaRPr lang="en-US" altLang="ja-JP" dirty="0"/>
          </a:p>
          <a:p>
            <a:r>
              <a:rPr lang="ja-JP" altLang="en-US" dirty="0"/>
              <a:t>アルゴリズムによって</a:t>
            </a:r>
            <a:r>
              <a:rPr lang="en-US" altLang="ja-JP" dirty="0"/>
              <a:t>if-then</a:t>
            </a:r>
            <a:r>
              <a:rPr lang="ja-JP" altLang="en-US" dirty="0"/>
              <a:t>を構築するために利用する情報が変わる</a:t>
            </a:r>
            <a:endParaRPr lang="en-US" altLang="ja-JP" dirty="0"/>
          </a:p>
          <a:p>
            <a:pPr lvl="1"/>
            <a:r>
              <a:rPr lang="en-US" altLang="ja-JP" dirty="0"/>
              <a:t>CART:</a:t>
            </a:r>
            <a:r>
              <a:rPr lang="ja-JP" altLang="en-US" dirty="0"/>
              <a:t> </a:t>
            </a:r>
            <a:r>
              <a:rPr lang="en-US" altLang="ja-JP" dirty="0"/>
              <a:t>Gini</a:t>
            </a:r>
            <a:r>
              <a:rPr lang="ja-JP" altLang="en-US" dirty="0"/>
              <a:t> </a:t>
            </a:r>
            <a:r>
              <a:rPr lang="en-US" altLang="ja-JP" dirty="0"/>
              <a:t>impurity</a:t>
            </a:r>
          </a:p>
          <a:p>
            <a:pPr lvl="1"/>
            <a:r>
              <a:rPr lang="en-US" altLang="ja-JP" dirty="0"/>
              <a:t>ID3, C4.5, C5.0: Information Gain</a:t>
            </a:r>
            <a:br>
              <a:rPr lang="en-US" altLang="ja-JP" dirty="0"/>
            </a:br>
            <a:r>
              <a:rPr lang="en-US" altLang="ja-JP" dirty="0"/>
              <a:t>(Quinlan)</a:t>
            </a:r>
          </a:p>
          <a:p>
            <a:pPr lvl="1"/>
            <a:r>
              <a:rPr lang="ja-JP" altLang="en-US" dirty="0"/>
              <a:t>ナイーブな実装では，分岐を作るたびに各特徴量の各分岐法則（いわゆる閾値）を</a:t>
            </a:r>
            <a:br>
              <a:rPr lang="en-US" altLang="ja-JP" dirty="0"/>
            </a:br>
            <a:r>
              <a:rPr lang="ja-JP" altLang="en-US" dirty="0"/>
              <a:t>総なめしてベストな分岐ルールを選ぶため，特徴量の次元が増えるほど学習が遅くなる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基本的に過学習しやすい上，学習データのちょっとした変化で</a:t>
            </a:r>
            <a:br>
              <a:rPr lang="en-US" altLang="ja-JP" dirty="0"/>
            </a:br>
            <a:r>
              <a:rPr lang="ja-JP" altLang="en-US" dirty="0"/>
              <a:t>構築される木の構造が大きく変わったりする（判別結果の分散が大きい）</a:t>
            </a:r>
            <a:endParaRPr lang="en-US" altLang="ja-JP" dirty="0"/>
          </a:p>
          <a:p>
            <a:r>
              <a:rPr lang="ja-JP" altLang="en-US" dirty="0"/>
              <a:t>この不安定さを補うためにアンサンブルされてきた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73E6F4-F66B-4712-A549-7379A894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031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C1B9D-E2D4-44B4-8CFD-F4F691D7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Intro:  Basic structure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99F92-9DD8-4335-BFB3-C1C39816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474851"/>
          </a:xfrm>
        </p:spPr>
        <p:txBody>
          <a:bodyPr>
            <a:normAutofit/>
          </a:bodyPr>
          <a:lstStyle/>
          <a:p>
            <a:r>
              <a:rPr lang="en-US" altLang="ja-JP" dirty="0"/>
              <a:t>GBDT is a series of decision tree 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Key factors:</a:t>
            </a:r>
          </a:p>
          <a:p>
            <a:pPr lvl="1"/>
            <a:r>
              <a:rPr kumimoji="1" lang="ja-JP" altLang="en-US" dirty="0"/>
              <a:t>①　</a:t>
            </a:r>
            <a:r>
              <a:rPr kumimoji="1" lang="en-US" altLang="ja-JP" dirty="0"/>
              <a:t>What is “Gradient Boosting” ?</a:t>
            </a:r>
          </a:p>
          <a:p>
            <a:pPr lvl="1"/>
            <a:r>
              <a:rPr lang="ja-JP" altLang="en-US" dirty="0"/>
              <a:t>②　</a:t>
            </a:r>
            <a:r>
              <a:rPr lang="en-US" altLang="ja-JP" dirty="0"/>
              <a:t>How to train GBDT</a:t>
            </a:r>
            <a:endParaRPr kumimoji="1" lang="en-US" altLang="ja-JP" dirty="0"/>
          </a:p>
          <a:p>
            <a:pPr lvl="1"/>
            <a:r>
              <a:rPr lang="ja-JP" altLang="en-US" dirty="0"/>
              <a:t>③　</a:t>
            </a:r>
            <a:r>
              <a:rPr lang="en-US" altLang="ja-JP" dirty="0"/>
              <a:t>Characteristics of GBDT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ECCA79-E8F3-44CD-BEEB-FE4B5C71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DB416C1-82F4-4CD6-9CA8-F129F632684F}"/>
              </a:ext>
            </a:extLst>
          </p:cNvPr>
          <p:cNvSpPr/>
          <p:nvPr/>
        </p:nvSpPr>
        <p:spPr>
          <a:xfrm>
            <a:off x="581192" y="1994132"/>
            <a:ext cx="2069432" cy="2078548"/>
          </a:xfrm>
          <a:prstGeom prst="wedgeRoundRectCallout">
            <a:avLst>
              <a:gd name="adj1" fmla="val 66143"/>
              <a:gd name="adj2" fmla="val 219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D277E8A-EA25-4421-A541-D98A61A8680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3771" y="2289599"/>
            <a:ext cx="711682" cy="1094894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50F0060-0CC1-4C35-8429-F1FB3D74E578}"/>
              </a:ext>
            </a:extLst>
          </p:cNvPr>
          <p:cNvCxnSpPr/>
          <p:nvPr/>
        </p:nvCxnSpPr>
        <p:spPr>
          <a:xfrm>
            <a:off x="4206240" y="2147626"/>
            <a:ext cx="0" cy="1925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ED56509-06A5-4ED5-9CE2-A709FC6A60F7}"/>
              </a:ext>
            </a:extLst>
          </p:cNvPr>
          <p:cNvSpPr/>
          <p:nvPr/>
        </p:nvSpPr>
        <p:spPr>
          <a:xfrm>
            <a:off x="1394527" y="2348196"/>
            <a:ext cx="442762" cy="3200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EC34CE4-7772-4E15-AA90-73ECB36B8D3A}"/>
              </a:ext>
            </a:extLst>
          </p:cNvPr>
          <p:cNvSpPr/>
          <p:nvPr/>
        </p:nvSpPr>
        <p:spPr>
          <a:xfrm>
            <a:off x="951765" y="2918471"/>
            <a:ext cx="442762" cy="3200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92C2457-37B2-437C-9DFE-DBAEBEE0FE67}"/>
              </a:ext>
            </a:extLst>
          </p:cNvPr>
          <p:cNvSpPr/>
          <p:nvPr/>
        </p:nvSpPr>
        <p:spPr>
          <a:xfrm>
            <a:off x="1837289" y="2919684"/>
            <a:ext cx="442762" cy="3200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F6A6E98-0381-456D-9379-18A8342D3089}"/>
              </a:ext>
            </a:extLst>
          </p:cNvPr>
          <p:cNvCxnSpPr>
            <a:stCxn id="10" idx="2"/>
          </p:cNvCxnSpPr>
          <p:nvPr/>
        </p:nvCxnSpPr>
        <p:spPr>
          <a:xfrm flipH="1">
            <a:off x="1173146" y="2668216"/>
            <a:ext cx="442762" cy="2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140DAEB-25D7-4E57-A477-38E1011D85EB}"/>
              </a:ext>
            </a:extLst>
          </p:cNvPr>
          <p:cNvCxnSpPr>
            <a:endCxn id="12" idx="0"/>
          </p:cNvCxnSpPr>
          <p:nvPr/>
        </p:nvCxnSpPr>
        <p:spPr>
          <a:xfrm>
            <a:off x="1615908" y="2668216"/>
            <a:ext cx="442762" cy="25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16754F3-AB3E-4706-8ACA-F49E5DD2D71C}"/>
              </a:ext>
            </a:extLst>
          </p:cNvPr>
          <p:cNvCxnSpPr>
            <a:stCxn id="11" idx="2"/>
          </p:cNvCxnSpPr>
          <p:nvPr/>
        </p:nvCxnSpPr>
        <p:spPr>
          <a:xfrm flipH="1">
            <a:off x="951765" y="3238491"/>
            <a:ext cx="221381" cy="41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0A4E417-02F6-4EC3-A188-D326368F68E7}"/>
              </a:ext>
            </a:extLst>
          </p:cNvPr>
          <p:cNvCxnSpPr>
            <a:stCxn id="11" idx="2"/>
          </p:cNvCxnSpPr>
          <p:nvPr/>
        </p:nvCxnSpPr>
        <p:spPr>
          <a:xfrm>
            <a:off x="1173146" y="3238491"/>
            <a:ext cx="221381" cy="41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09ED244-4004-4DB4-B031-B5CB72E69FF2}"/>
              </a:ext>
            </a:extLst>
          </p:cNvPr>
          <p:cNvCxnSpPr>
            <a:cxnSpLocks/>
          </p:cNvCxnSpPr>
          <p:nvPr/>
        </p:nvCxnSpPr>
        <p:spPr>
          <a:xfrm flipH="1">
            <a:off x="1837289" y="3238491"/>
            <a:ext cx="221382" cy="41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75C7024-31A2-481D-8223-541B234CC56C}"/>
              </a:ext>
            </a:extLst>
          </p:cNvPr>
          <p:cNvCxnSpPr>
            <a:stCxn id="12" idx="2"/>
          </p:cNvCxnSpPr>
          <p:nvPr/>
        </p:nvCxnSpPr>
        <p:spPr>
          <a:xfrm>
            <a:off x="2058670" y="3239704"/>
            <a:ext cx="221381" cy="41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A276D54-5DA1-4E08-9DE2-38283B24D030}"/>
              </a:ext>
            </a:extLst>
          </p:cNvPr>
          <p:cNvSpPr txBox="1"/>
          <p:nvPr/>
        </p:nvSpPr>
        <p:spPr>
          <a:xfrm>
            <a:off x="782488" y="366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084AD2-9DF3-46F9-B385-8D0BBD9406E6}"/>
              </a:ext>
            </a:extLst>
          </p:cNvPr>
          <p:cNvSpPr txBox="1"/>
          <p:nvPr/>
        </p:nvSpPr>
        <p:spPr>
          <a:xfrm>
            <a:off x="1237272" y="366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CEEFDD-E9EE-4C7F-91B9-6B84848097C9}"/>
              </a:ext>
            </a:extLst>
          </p:cNvPr>
          <p:cNvSpPr txBox="1"/>
          <p:nvPr/>
        </p:nvSpPr>
        <p:spPr>
          <a:xfrm>
            <a:off x="1687248" y="366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871B8A7-BB43-402E-B291-FF7DED6CD6CC}"/>
              </a:ext>
            </a:extLst>
          </p:cNvPr>
          <p:cNvSpPr txBox="1"/>
          <p:nvPr/>
        </p:nvSpPr>
        <p:spPr>
          <a:xfrm>
            <a:off x="2113508" y="36644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0F8C34B-1F80-4709-92D1-1801673E14B5}"/>
              </a:ext>
            </a:extLst>
          </p:cNvPr>
          <p:cNvSpPr txBox="1"/>
          <p:nvPr/>
        </p:nvSpPr>
        <p:spPr>
          <a:xfrm>
            <a:off x="2989321" y="3384493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Decision</a:t>
            </a:r>
          </a:p>
          <a:p>
            <a:pPr algn="ctr"/>
            <a:r>
              <a:rPr kumimoji="1" lang="en-US" altLang="ja-JP" sz="1600" dirty="0"/>
              <a:t>Tree</a:t>
            </a:r>
            <a:endParaRPr kumimoji="1" lang="ja-JP" altLang="en-US" sz="1600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F7D0B409-62FB-4A6A-8178-8B65DED53906}"/>
              </a:ext>
            </a:extLst>
          </p:cNvPr>
          <p:cNvSpPr/>
          <p:nvPr/>
        </p:nvSpPr>
        <p:spPr>
          <a:xfrm>
            <a:off x="4677883" y="2147626"/>
            <a:ext cx="6340971" cy="20711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410CBB90-A00F-4EE9-8A8A-19B51B0449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92264" y="2343071"/>
            <a:ext cx="536890" cy="82598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F66D730-1DA2-4752-B944-43EED0D207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5385" y="2325056"/>
            <a:ext cx="536890" cy="82598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4466628-CBEB-42AD-A22B-209AD5A9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6417" y="2325056"/>
            <a:ext cx="536890" cy="82598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BFC40F3-CCB7-41C2-8033-10E40A5155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76616" y="2334063"/>
            <a:ext cx="536890" cy="825984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AE8EF69-EF7B-4728-9625-B241AB690102}"/>
              </a:ext>
            </a:extLst>
          </p:cNvPr>
          <p:cNvSpPr txBox="1"/>
          <p:nvPr/>
        </p:nvSpPr>
        <p:spPr>
          <a:xfrm>
            <a:off x="5528618" y="28406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1B9DEB1-DBE1-4227-B215-786B0915AB98}"/>
              </a:ext>
            </a:extLst>
          </p:cNvPr>
          <p:cNvSpPr txBox="1"/>
          <p:nvPr/>
        </p:nvSpPr>
        <p:spPr>
          <a:xfrm>
            <a:off x="6717104" y="2831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5A52CBC-357F-4A7D-BE42-A8B9C9228903}"/>
              </a:ext>
            </a:extLst>
          </p:cNvPr>
          <p:cNvSpPr txBox="1"/>
          <p:nvPr/>
        </p:nvSpPr>
        <p:spPr>
          <a:xfrm>
            <a:off x="7883613" y="283166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62AAC69-CE6F-439C-A011-1C3F942C2719}"/>
              </a:ext>
            </a:extLst>
          </p:cNvPr>
          <p:cNvSpPr txBox="1"/>
          <p:nvPr/>
        </p:nvSpPr>
        <p:spPr>
          <a:xfrm>
            <a:off x="10375561" y="284067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en-US" altLang="ja-JP" baseline="-25000" dirty="0"/>
              <a:t>n</a:t>
            </a:r>
            <a:endParaRPr kumimoji="1" lang="ja-JP" altLang="en-US" baseline="-250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C689B92-CA41-4B7B-B69C-82509FFE5862}"/>
              </a:ext>
            </a:extLst>
          </p:cNvPr>
          <p:cNvSpPr txBox="1"/>
          <p:nvPr/>
        </p:nvSpPr>
        <p:spPr>
          <a:xfrm>
            <a:off x="8629794" y="2596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C91BFA5-61B8-42A8-A17F-BC6A4AD7D994}"/>
              </a:ext>
            </a:extLst>
          </p:cNvPr>
          <p:cNvSpPr txBox="1"/>
          <p:nvPr/>
        </p:nvSpPr>
        <p:spPr>
          <a:xfrm>
            <a:off x="7513195" y="162479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BF120FA9-C516-4DE8-A38C-B7D9B321A705}"/>
              </a:ext>
            </a:extLst>
          </p:cNvPr>
          <p:cNvCxnSpPr>
            <a:stCxn id="44" idx="2"/>
          </p:cNvCxnSpPr>
          <p:nvPr/>
        </p:nvCxnSpPr>
        <p:spPr>
          <a:xfrm flipH="1">
            <a:off x="5729645" y="1994131"/>
            <a:ext cx="2116334" cy="29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3ED4D07-CDAD-4545-8DEC-9E6A6B724699}"/>
              </a:ext>
            </a:extLst>
          </p:cNvPr>
          <p:cNvCxnSpPr>
            <a:stCxn id="44" idx="2"/>
          </p:cNvCxnSpPr>
          <p:nvPr/>
        </p:nvCxnSpPr>
        <p:spPr>
          <a:xfrm flipH="1">
            <a:off x="6862766" y="1994131"/>
            <a:ext cx="983213" cy="27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B3B2AC7-475C-4A79-BBAD-F0CB4CAC367D}"/>
              </a:ext>
            </a:extLst>
          </p:cNvPr>
          <p:cNvCxnSpPr>
            <a:stCxn id="44" idx="2"/>
            <a:endCxn id="37" idx="0"/>
          </p:cNvCxnSpPr>
          <p:nvPr/>
        </p:nvCxnSpPr>
        <p:spPr>
          <a:xfrm flipH="1">
            <a:off x="7794862" y="1994131"/>
            <a:ext cx="51117" cy="33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84673F8-1F36-43A9-BB95-A937FEE65BC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845979" y="1994131"/>
            <a:ext cx="2139971" cy="262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矢印: 下 53">
            <a:extLst>
              <a:ext uri="{FF2B5EF4-FFF2-40B4-BE49-F238E27FC236}">
                <a16:creationId xmlns:a16="http://schemas.microsoft.com/office/drawing/2014/main" id="{58C4CA2B-433C-4C4D-9269-97213C388844}"/>
              </a:ext>
            </a:extLst>
          </p:cNvPr>
          <p:cNvSpPr/>
          <p:nvPr/>
        </p:nvSpPr>
        <p:spPr>
          <a:xfrm>
            <a:off x="5398471" y="3193182"/>
            <a:ext cx="144379" cy="125129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下 54">
            <a:extLst>
              <a:ext uri="{FF2B5EF4-FFF2-40B4-BE49-F238E27FC236}">
                <a16:creationId xmlns:a16="http://schemas.microsoft.com/office/drawing/2014/main" id="{D47BD7E5-F7B6-43AB-B739-B1DD4207BA93}"/>
              </a:ext>
            </a:extLst>
          </p:cNvPr>
          <p:cNvSpPr/>
          <p:nvPr/>
        </p:nvSpPr>
        <p:spPr>
          <a:xfrm>
            <a:off x="6535174" y="3210007"/>
            <a:ext cx="144379" cy="125129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3AC001C5-C574-4A4A-9F06-FEA227330F8E}"/>
              </a:ext>
            </a:extLst>
          </p:cNvPr>
          <p:cNvSpPr/>
          <p:nvPr/>
        </p:nvSpPr>
        <p:spPr>
          <a:xfrm>
            <a:off x="7722672" y="3208655"/>
            <a:ext cx="144379" cy="125129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5930FF-277C-451D-A3D8-037B86877522}"/>
              </a:ext>
            </a:extLst>
          </p:cNvPr>
          <p:cNvSpPr/>
          <p:nvPr/>
        </p:nvSpPr>
        <p:spPr>
          <a:xfrm>
            <a:off x="10173948" y="3208654"/>
            <a:ext cx="144379" cy="125129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9FDCBC9-AF01-4943-AE3B-03BC949B5BCB}"/>
              </a:ext>
            </a:extLst>
          </p:cNvPr>
          <p:cNvSpPr txBox="1"/>
          <p:nvPr/>
        </p:nvSpPr>
        <p:spPr>
          <a:xfrm>
            <a:off x="5276786" y="33111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9FF89BA-0C7B-4D74-9ADC-4C6876AC4806}"/>
              </a:ext>
            </a:extLst>
          </p:cNvPr>
          <p:cNvSpPr txBox="1"/>
          <p:nvPr/>
        </p:nvSpPr>
        <p:spPr>
          <a:xfrm>
            <a:off x="6430234" y="33111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5069440-C794-4BE7-B881-F5C669AA5AAE}"/>
              </a:ext>
            </a:extLst>
          </p:cNvPr>
          <p:cNvSpPr txBox="1"/>
          <p:nvPr/>
        </p:nvSpPr>
        <p:spPr>
          <a:xfrm>
            <a:off x="7596260" y="33111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B5260A-8B55-496C-83FF-9EEC95FF79CF}"/>
              </a:ext>
            </a:extLst>
          </p:cNvPr>
          <p:cNvSpPr txBox="1"/>
          <p:nvPr/>
        </p:nvSpPr>
        <p:spPr>
          <a:xfrm>
            <a:off x="10060061" y="33099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r>
              <a:rPr kumimoji="1" lang="en-US" altLang="ja-JP" baseline="-25000" dirty="0"/>
              <a:t>n</a:t>
            </a:r>
            <a:endParaRPr kumimoji="1" lang="ja-JP" altLang="en-US" baseline="-250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79B2AE9-C2B4-4BE2-93FF-BA796ED296F6}"/>
              </a:ext>
            </a:extLst>
          </p:cNvPr>
          <p:cNvSpPr txBox="1"/>
          <p:nvPr/>
        </p:nvSpPr>
        <p:spPr>
          <a:xfrm>
            <a:off x="7233435" y="440348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Final output</a:t>
            </a:r>
            <a:endParaRPr kumimoji="1"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5BB5EF0-A7E8-4E17-BABF-A5DFAA19029D}"/>
              </a:ext>
            </a:extLst>
          </p:cNvPr>
          <p:cNvSpPr txBox="1"/>
          <p:nvPr/>
        </p:nvSpPr>
        <p:spPr>
          <a:xfrm>
            <a:off x="7660516" y="391204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+</a:t>
            </a:r>
            <a:endParaRPr kumimoji="1" lang="ja-JP" altLang="en-US" dirty="0"/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7215B17A-BDD4-408D-AF0F-0AE5454358A2}"/>
              </a:ext>
            </a:extLst>
          </p:cNvPr>
          <p:cNvSpPr/>
          <p:nvPr/>
        </p:nvSpPr>
        <p:spPr>
          <a:xfrm>
            <a:off x="7739234" y="4276556"/>
            <a:ext cx="144379" cy="125129"/>
          </a:xfrm>
          <a:prstGeom prst="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2D3897BB-1FF6-4668-9FF8-648C3E1D1E00}"/>
              </a:ext>
            </a:extLst>
          </p:cNvPr>
          <p:cNvCxnSpPr>
            <a:endCxn id="63" idx="1"/>
          </p:cNvCxnSpPr>
          <p:nvPr/>
        </p:nvCxnSpPr>
        <p:spPr>
          <a:xfrm>
            <a:off x="5502970" y="3679306"/>
            <a:ext cx="2157546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753FA76-6DBA-4530-A26D-97DED3335058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6656418" y="3680529"/>
            <a:ext cx="1084169" cy="32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38731C6E-9E09-43D9-A155-D85D12665529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7820175" y="3680529"/>
            <a:ext cx="2269" cy="23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9C524498-9035-48B8-A63F-973175B8A6BE}"/>
              </a:ext>
            </a:extLst>
          </p:cNvPr>
          <p:cNvCxnSpPr>
            <a:stCxn id="61" idx="2"/>
            <a:endCxn id="63" idx="3"/>
          </p:cNvCxnSpPr>
          <p:nvPr/>
        </p:nvCxnSpPr>
        <p:spPr>
          <a:xfrm flipH="1">
            <a:off x="7979834" y="3679306"/>
            <a:ext cx="2306411" cy="41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012E06F-708D-49CA-951E-B637F9A7619E}"/>
              </a:ext>
            </a:extLst>
          </p:cNvPr>
          <p:cNvSpPr txBox="1"/>
          <p:nvPr/>
        </p:nvSpPr>
        <p:spPr>
          <a:xfrm>
            <a:off x="5950638" y="363391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× </a:t>
            </a:r>
            <a:r>
              <a:rPr kumimoji="1" lang="en-US" altLang="ja-JP" dirty="0"/>
              <a:t>α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CB10077-38B1-4B34-8422-A04DFDA24C8A}"/>
              </a:ext>
            </a:extLst>
          </p:cNvPr>
          <p:cNvSpPr txBox="1"/>
          <p:nvPr/>
        </p:nvSpPr>
        <p:spPr>
          <a:xfrm>
            <a:off x="6853526" y="3540932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× </a:t>
            </a:r>
            <a:r>
              <a:rPr kumimoji="1" lang="en-US" altLang="ja-JP" dirty="0"/>
              <a:t>α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FFFE20D-501A-4537-BA87-48D17E08323A}"/>
              </a:ext>
            </a:extLst>
          </p:cNvPr>
          <p:cNvSpPr txBox="1"/>
          <p:nvPr/>
        </p:nvSpPr>
        <p:spPr>
          <a:xfrm>
            <a:off x="7807007" y="35409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× </a:t>
            </a:r>
            <a:r>
              <a:rPr kumimoji="1" lang="en-US" altLang="ja-JP" dirty="0"/>
              <a:t>α</a:t>
            </a:r>
            <a:r>
              <a:rPr kumimoji="1" lang="en-US" altLang="ja-JP" baseline="-25000" dirty="0"/>
              <a:t>3</a:t>
            </a:r>
            <a:endParaRPr kumimoji="1" lang="ja-JP" altLang="en-US" baseline="-250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942A338-8136-4D7B-B628-E81C8B7EB11C}"/>
              </a:ext>
            </a:extLst>
          </p:cNvPr>
          <p:cNvSpPr txBox="1"/>
          <p:nvPr/>
        </p:nvSpPr>
        <p:spPr>
          <a:xfrm>
            <a:off x="9003560" y="3633916"/>
            <a:ext cx="5645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× </a:t>
            </a:r>
            <a:r>
              <a:rPr kumimoji="1" lang="en-US" altLang="ja-JP" dirty="0"/>
              <a:t>α</a:t>
            </a:r>
            <a:r>
              <a:rPr kumimoji="1" lang="en-US" altLang="ja-JP" baseline="-25000" dirty="0"/>
              <a:t>n</a:t>
            </a:r>
            <a:endParaRPr kumimoji="1" lang="ja-JP" altLang="en-US" baseline="-250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D635882-DF02-4A87-8E36-C6AF6F48E243}"/>
              </a:ext>
            </a:extLst>
          </p:cNvPr>
          <p:cNvSpPr txBox="1"/>
          <p:nvPr/>
        </p:nvSpPr>
        <p:spPr>
          <a:xfrm>
            <a:off x="11033571" y="305966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GBDT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85D7A837-CD09-4F56-BA4A-E01D6EA35507}"/>
              </a:ext>
            </a:extLst>
          </p:cNvPr>
          <p:cNvCxnSpPr/>
          <p:nvPr/>
        </p:nvCxnSpPr>
        <p:spPr>
          <a:xfrm>
            <a:off x="1615908" y="2099641"/>
            <a:ext cx="0" cy="24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EE48E41-6A3E-4E59-80AB-7569B425D9C2}"/>
              </a:ext>
            </a:extLst>
          </p:cNvPr>
          <p:cNvSpPr txBox="1"/>
          <p:nvPr/>
        </p:nvSpPr>
        <p:spPr>
          <a:xfrm>
            <a:off x="9819076" y="4379775"/>
            <a:ext cx="2054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T:  Tree</a:t>
            </a:r>
          </a:p>
          <a:p>
            <a:r>
              <a:rPr kumimoji="1" lang="en-US" altLang="ja-JP" dirty="0"/>
              <a:t>O: Output of tree</a:t>
            </a:r>
          </a:p>
          <a:p>
            <a:r>
              <a:rPr kumimoji="1" lang="en-US" altLang="ja-JP" dirty="0"/>
              <a:t>α:</a:t>
            </a:r>
            <a:r>
              <a:rPr kumimoji="1" lang="ja-JP" altLang="en-US" dirty="0"/>
              <a:t>  </a:t>
            </a:r>
            <a:r>
              <a:rPr kumimoji="1" lang="en-US" altLang="ja-JP" dirty="0"/>
              <a:t>Weight of output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10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9FC46-76DA-4020-8EA3-02C0C514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Note: Winning Solutions of Kaggle competitions in 2018/11 </a:t>
            </a:r>
            <a:r>
              <a:rPr kumimoji="1" lang="ja-JP" altLang="en-US" cap="none" dirty="0"/>
              <a:t>～</a:t>
            </a:r>
            <a:r>
              <a:rPr kumimoji="1" lang="en-US" altLang="ja-JP" cap="none" dirty="0"/>
              <a:t> 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DF9D44-2826-47FD-87F8-4C0AA8C8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4A6325-463C-4A9E-A600-1A48264B7BAF}"/>
              </a:ext>
            </a:extLst>
          </p:cNvPr>
          <p:cNvSpPr/>
          <p:nvPr/>
        </p:nvSpPr>
        <p:spPr>
          <a:xfrm>
            <a:off x="2188923" y="6501426"/>
            <a:ext cx="8895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https://www.kaggle.com/sudalairajkumar/winning-solutions-of-kaggle-competitions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B17C642-B953-470D-BAC2-6D07DA289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70456"/>
              </p:ext>
            </p:extLst>
          </p:nvPr>
        </p:nvGraphicFramePr>
        <p:xfrm>
          <a:off x="311697" y="1423145"/>
          <a:ext cx="11568605" cy="512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9718">
                  <a:extLst>
                    <a:ext uri="{9D8B030D-6E8A-4147-A177-3AD203B41FA5}">
                      <a16:colId xmlns:a16="http://schemas.microsoft.com/office/drawing/2014/main" val="263909585"/>
                    </a:ext>
                  </a:extLst>
                </a:gridCol>
                <a:gridCol w="1527724">
                  <a:extLst>
                    <a:ext uri="{9D8B030D-6E8A-4147-A177-3AD203B41FA5}">
                      <a16:colId xmlns:a16="http://schemas.microsoft.com/office/drawing/2014/main" val="2864633792"/>
                    </a:ext>
                  </a:extLst>
                </a:gridCol>
                <a:gridCol w="1004461">
                  <a:extLst>
                    <a:ext uri="{9D8B030D-6E8A-4147-A177-3AD203B41FA5}">
                      <a16:colId xmlns:a16="http://schemas.microsoft.com/office/drawing/2014/main" val="1688569332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305794299"/>
                    </a:ext>
                  </a:extLst>
                </a:gridCol>
                <a:gridCol w="3791379">
                  <a:extLst>
                    <a:ext uri="{9D8B030D-6E8A-4147-A177-3AD203B41FA5}">
                      <a16:colId xmlns:a16="http://schemas.microsoft.com/office/drawing/2014/main" val="64531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Sponsor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0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Malware Prediction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19/3/13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Regression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by</a:t>
                      </a:r>
                    </a:p>
                    <a:p>
                      <a:r>
                        <a:rPr kumimoji="1" lang="en-US" altLang="ja-JP" dirty="0"/>
                        <a:t>PC tabular data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used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8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Humpback Whale Identification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Animal 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all used NN(1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SEnet154)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7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Elo Merchant Category Recommendation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Regression by Banking tabular data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en-US" altLang="ja-JP" baseline="30000" dirty="0"/>
                        <a:t>th</a:t>
                      </a:r>
                      <a:r>
                        <a:rPr kumimoji="1" lang="en-US" altLang="ja-JP" dirty="0"/>
                        <a:t> and 7</a:t>
                      </a:r>
                      <a:r>
                        <a:rPr kumimoji="1" lang="en-US" altLang="ja-JP" baseline="30000" dirty="0"/>
                        <a:t>th</a:t>
                      </a:r>
                      <a:r>
                        <a:rPr kumimoji="1" lang="en-US" altLang="ja-JP" dirty="0"/>
                        <a:t> used</a:t>
                      </a:r>
                    </a:p>
                    <a:p>
                      <a:r>
                        <a:rPr kumimoji="1" lang="en-US" altLang="ja-JP" dirty="0"/>
                        <a:t>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Quora Insincere Questions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Quora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Text data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all used NN(1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Single Bi-LSTM)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Human Protein Atlas 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Human Protein Atlas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19/1/10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used CNN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PLAsTiCC</a:t>
                      </a:r>
                      <a:r>
                        <a:rPr kumimoji="1" lang="en-US" altLang="ja-JP" dirty="0"/>
                        <a:t> Astronomical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LSST Project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18/12/17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Astronomy tabular data classification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</a:t>
                      </a:r>
                      <a:r>
                        <a:rPr kumimoji="1" lang="en-US" altLang="ja-JP" dirty="0" err="1"/>
                        <a:t>GaussianProcess</a:t>
                      </a:r>
                      <a:r>
                        <a:rPr kumimoji="1" lang="en-US" altLang="ja-JP" dirty="0"/>
                        <a:t> with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), and 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used ensemble of NN +GBDT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4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Analytics Customer Revenue Prediction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RStudio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18/11/30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Regression by tabular data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08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9FC46-76DA-4020-8EA3-02C0C514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Note: Winning Solutions of Kaggle competitions in 2018/11 </a:t>
            </a:r>
            <a:r>
              <a:rPr kumimoji="1" lang="ja-JP" altLang="en-US" cap="none" dirty="0"/>
              <a:t>～</a:t>
            </a:r>
            <a:r>
              <a:rPr kumimoji="1" lang="en-US" altLang="ja-JP" cap="none" dirty="0"/>
              <a:t> 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DF9D44-2826-47FD-87F8-4C0AA8C8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4A6325-463C-4A9E-A600-1A48264B7BAF}"/>
              </a:ext>
            </a:extLst>
          </p:cNvPr>
          <p:cNvSpPr/>
          <p:nvPr/>
        </p:nvSpPr>
        <p:spPr>
          <a:xfrm>
            <a:off x="2188923" y="6501426"/>
            <a:ext cx="8895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https://www.kaggle.com/sudalairajkumar/winning-solutions-of-kaggle-competitions</a:t>
            </a:r>
            <a:endParaRPr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EB17C642-B953-470D-BAC2-6D07DA2891EB}"/>
              </a:ext>
            </a:extLst>
          </p:cNvPr>
          <p:cNvGraphicFramePr>
            <a:graphicFrameLocks noGrp="1"/>
          </p:cNvGraphicFramePr>
          <p:nvPr/>
        </p:nvGraphicFramePr>
        <p:xfrm>
          <a:off x="311697" y="1423145"/>
          <a:ext cx="11568605" cy="512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99718">
                  <a:extLst>
                    <a:ext uri="{9D8B030D-6E8A-4147-A177-3AD203B41FA5}">
                      <a16:colId xmlns:a16="http://schemas.microsoft.com/office/drawing/2014/main" val="263909585"/>
                    </a:ext>
                  </a:extLst>
                </a:gridCol>
                <a:gridCol w="1527724">
                  <a:extLst>
                    <a:ext uri="{9D8B030D-6E8A-4147-A177-3AD203B41FA5}">
                      <a16:colId xmlns:a16="http://schemas.microsoft.com/office/drawing/2014/main" val="2864633792"/>
                    </a:ext>
                  </a:extLst>
                </a:gridCol>
                <a:gridCol w="1004461">
                  <a:extLst>
                    <a:ext uri="{9D8B030D-6E8A-4147-A177-3AD203B41FA5}">
                      <a16:colId xmlns:a16="http://schemas.microsoft.com/office/drawing/2014/main" val="1688569332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305794299"/>
                    </a:ext>
                  </a:extLst>
                </a:gridCol>
                <a:gridCol w="3791379">
                  <a:extLst>
                    <a:ext uri="{9D8B030D-6E8A-4147-A177-3AD203B41FA5}">
                      <a16:colId xmlns:a16="http://schemas.microsoft.com/office/drawing/2014/main" val="64531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Sponsor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0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 Malware Prediction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Microsoft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19/3/13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Regression</a:t>
                      </a:r>
                      <a:r>
                        <a:rPr kumimoji="1" lang="ja-JP" altLang="en-US" dirty="0"/>
                        <a:t> </a:t>
                      </a:r>
                      <a:r>
                        <a:rPr kumimoji="1" lang="en-US" altLang="ja-JP" dirty="0"/>
                        <a:t>by</a:t>
                      </a:r>
                    </a:p>
                    <a:p>
                      <a:r>
                        <a:rPr kumimoji="1" lang="en-US" altLang="ja-JP" dirty="0"/>
                        <a:t>PC tabular data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used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08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Humpback Whale Identification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Kaggle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Animal 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all used NN(1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SEnet154)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37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Elo Merchant Category Recommendation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Regression by Banking tabular data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en-US" altLang="ja-JP" baseline="30000" dirty="0"/>
                        <a:t>th</a:t>
                      </a:r>
                      <a:r>
                        <a:rPr kumimoji="1" lang="en-US" altLang="ja-JP" dirty="0"/>
                        <a:t> and 7</a:t>
                      </a:r>
                      <a:r>
                        <a:rPr kumimoji="1" lang="en-US" altLang="ja-JP" baseline="30000" dirty="0"/>
                        <a:t>th</a:t>
                      </a:r>
                      <a:r>
                        <a:rPr kumimoji="1" lang="en-US" altLang="ja-JP" dirty="0"/>
                        <a:t> used</a:t>
                      </a:r>
                    </a:p>
                    <a:p>
                      <a:r>
                        <a:rPr kumimoji="1" lang="en-US" altLang="ja-JP" dirty="0"/>
                        <a:t>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34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Quora Insincere Questions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Quora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19/2/10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Text data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all used NN(1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Single Bi-LSTM)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72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Human Protein Atlas 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Human Protein Atlas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19/1/10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Image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Almost used CNN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PLAsTiCC</a:t>
                      </a:r>
                      <a:r>
                        <a:rPr kumimoji="1" lang="en-US" altLang="ja-JP" dirty="0"/>
                        <a:t> Astronomical Classification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LSST Project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18/12/17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Astronomy tabular data classification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used </a:t>
                      </a:r>
                      <a:r>
                        <a:rPr kumimoji="1" lang="en-US" altLang="ja-JP" dirty="0" err="1"/>
                        <a:t>GaussianProcess</a:t>
                      </a:r>
                      <a:r>
                        <a:rPr kumimoji="1" lang="en-US" altLang="ja-JP" dirty="0"/>
                        <a:t> with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), and 2</a:t>
                      </a:r>
                      <a:r>
                        <a:rPr kumimoji="1" lang="en-US" altLang="ja-JP" baseline="30000" dirty="0"/>
                        <a:t>nd</a:t>
                      </a:r>
                      <a:r>
                        <a:rPr kumimoji="1" lang="en-US" altLang="ja-JP" dirty="0"/>
                        <a:t> is Ensemble of NN +GBDT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4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Google Analytics Customer Revenue Prediction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RStudio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18/11/30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Regression by tabular data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The 1</a:t>
                      </a:r>
                      <a:r>
                        <a:rPr kumimoji="1" lang="en-US" altLang="ja-JP" baseline="30000" dirty="0"/>
                        <a:t>st</a:t>
                      </a:r>
                      <a:r>
                        <a:rPr kumimoji="1" lang="en-US" altLang="ja-JP" dirty="0"/>
                        <a:t> use GBDT(</a:t>
                      </a:r>
                      <a:r>
                        <a:rPr kumimoji="1" lang="en-US" altLang="ja-JP" dirty="0" err="1"/>
                        <a:t>LightGBM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18594"/>
                  </a:ext>
                </a:extLst>
              </a:tr>
            </a:tbl>
          </a:graphicData>
        </a:graphic>
      </p:graphicFrame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36B7B94-7473-4A0F-A915-5D36950AF81A}"/>
              </a:ext>
            </a:extLst>
          </p:cNvPr>
          <p:cNvSpPr/>
          <p:nvPr/>
        </p:nvSpPr>
        <p:spPr>
          <a:xfrm>
            <a:off x="2020583" y="2528535"/>
            <a:ext cx="8150831" cy="28675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Tabular data</a:t>
            </a:r>
            <a:r>
              <a:rPr kumimoji="1" lang="ja-JP" altLang="en-US" dirty="0">
                <a:solidFill>
                  <a:schemeClr val="tx1"/>
                </a:solidFill>
              </a:rPr>
              <a:t>に対しては</a:t>
            </a:r>
            <a:r>
              <a:rPr kumimoji="1" lang="en-US" altLang="ja-JP" dirty="0">
                <a:solidFill>
                  <a:schemeClr val="tx1"/>
                </a:solidFill>
              </a:rPr>
              <a:t>GBDT</a:t>
            </a:r>
            <a:r>
              <a:rPr kumimoji="1" lang="ja-JP" altLang="en-US" dirty="0">
                <a:solidFill>
                  <a:schemeClr val="tx1"/>
                </a:solidFill>
              </a:rPr>
              <a:t>が未だファーストチョイス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その中でも</a:t>
            </a:r>
            <a:r>
              <a:rPr kumimoji="1" lang="en-US" altLang="ja-JP" dirty="0" err="1">
                <a:solidFill>
                  <a:schemeClr val="tx1"/>
                </a:solidFill>
              </a:rPr>
              <a:t>LightGBM</a:t>
            </a:r>
            <a:r>
              <a:rPr kumimoji="1" lang="ja-JP" altLang="en-US" dirty="0">
                <a:solidFill>
                  <a:schemeClr val="tx1"/>
                </a:solidFill>
              </a:rPr>
              <a:t>一強の様子？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・画像，言語を扱う場合は</a:t>
            </a:r>
            <a:r>
              <a:rPr kumimoji="1" lang="en-US" altLang="ja-JP" dirty="0">
                <a:solidFill>
                  <a:schemeClr val="tx1"/>
                </a:solidFill>
              </a:rPr>
              <a:t>NN</a:t>
            </a:r>
            <a:r>
              <a:rPr kumimoji="1" lang="ja-JP" altLang="en-US" dirty="0">
                <a:solidFill>
                  <a:schemeClr val="tx1"/>
                </a:solidFill>
              </a:rPr>
              <a:t>が使われる．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66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A6694-1606-4DF2-BAA5-9ACCDFC8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Outline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7A5FC-04A5-43CA-AC2D-23CBFDC9D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Background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Introduction of GBDT</a:t>
            </a:r>
          </a:p>
          <a:p>
            <a:pPr lvl="1"/>
            <a:r>
              <a:rPr kumimoji="1" lang="en-US" altLang="ja-JP" dirty="0"/>
              <a:t>Structure</a:t>
            </a:r>
          </a:p>
          <a:p>
            <a:pPr lvl="1"/>
            <a:r>
              <a:rPr lang="en-US" altLang="ja-JP" dirty="0"/>
              <a:t>How to train</a:t>
            </a:r>
          </a:p>
          <a:p>
            <a:pPr lvl="1"/>
            <a:r>
              <a:rPr kumimoji="1" lang="en-US" altLang="ja-JP" dirty="0"/>
              <a:t>Characteristic</a:t>
            </a:r>
            <a:r>
              <a:rPr lang="en-US" altLang="ja-JP" dirty="0"/>
              <a:t>s</a:t>
            </a:r>
          </a:p>
          <a:p>
            <a:r>
              <a:rPr lang="en-US" altLang="ja-JP" dirty="0"/>
              <a:t>Recent progress</a:t>
            </a:r>
          </a:p>
          <a:p>
            <a:pPr lvl="1"/>
            <a:r>
              <a:rPr kumimoji="1" lang="en-US" altLang="ja-JP" dirty="0" err="1"/>
              <a:t>XGboost</a:t>
            </a:r>
            <a:endParaRPr kumimoji="1" lang="en-US" altLang="ja-JP" dirty="0"/>
          </a:p>
          <a:p>
            <a:pPr lvl="1"/>
            <a:r>
              <a:rPr lang="en-US" altLang="ja-JP" dirty="0" err="1"/>
              <a:t>LightGBM</a:t>
            </a:r>
            <a:endParaRPr lang="en-US" altLang="ja-JP" dirty="0"/>
          </a:p>
          <a:p>
            <a:pPr lvl="1"/>
            <a:r>
              <a:rPr kumimoji="1" lang="en-US" altLang="ja-JP" dirty="0" err="1"/>
              <a:t>CatBoost</a:t>
            </a:r>
            <a:endParaRPr kumimoji="1" lang="en-US" altLang="ja-JP" dirty="0"/>
          </a:p>
          <a:p>
            <a:r>
              <a:rPr kumimoji="1" lang="en-US" altLang="ja-JP" dirty="0"/>
              <a:t>Summary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902EA-7AFA-40BF-A64C-1251A7BD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07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C1B9D-E2D4-44B4-8CFD-F4F691D7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Intro:  </a:t>
            </a:r>
            <a:r>
              <a:rPr lang="en-US" altLang="ja-JP" cap="none" dirty="0"/>
              <a:t>S</a:t>
            </a:r>
            <a:r>
              <a:rPr kumimoji="1" lang="en-US" altLang="ja-JP" cap="none" dirty="0"/>
              <a:t>tructure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99F92-9DD8-4335-BFB3-C1C398163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474851"/>
          </a:xfrm>
        </p:spPr>
        <p:txBody>
          <a:bodyPr>
            <a:normAutofit/>
          </a:bodyPr>
          <a:lstStyle/>
          <a:p>
            <a:r>
              <a:rPr lang="en-US" altLang="ja-JP" dirty="0"/>
              <a:t>GBDT is a collection of decision tree</a:t>
            </a:r>
          </a:p>
          <a:p>
            <a:pPr lvl="1"/>
            <a:r>
              <a:rPr lang="ja-JP" altLang="en-US" dirty="0"/>
              <a:t>各木の出力を重み付け加算して単一の出力を返す（回帰</a:t>
            </a:r>
            <a:r>
              <a:rPr lang="en-US" altLang="ja-JP" dirty="0"/>
              <a:t>/</a:t>
            </a:r>
            <a:r>
              <a:rPr lang="ja-JP" altLang="en-US" dirty="0"/>
              <a:t>分類どっちでも）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/>
              <a:t>Trees are not trained independently, but sequentially</a:t>
            </a:r>
            <a:br>
              <a:rPr lang="en-US" altLang="ja-JP" dirty="0"/>
            </a:br>
            <a:r>
              <a:rPr lang="en-US" altLang="ja-JP" dirty="0"/>
              <a:t>in </a:t>
            </a:r>
            <a:r>
              <a:rPr lang="en-US" altLang="ja-JP" dirty="0">
                <a:solidFill>
                  <a:srgbClr val="FF0000"/>
                </a:solidFill>
              </a:rPr>
              <a:t>“gradient boosting” </a:t>
            </a:r>
            <a:r>
              <a:rPr lang="en-US" altLang="ja-JP" dirty="0"/>
              <a:t>manner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ECCA79-E8F3-44CD-BEEB-FE4B5C717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7EB409-F3A8-44D2-A43A-64839E5318E0}"/>
              </a:ext>
            </a:extLst>
          </p:cNvPr>
          <p:cNvGrpSpPr/>
          <p:nvPr/>
        </p:nvGrpSpPr>
        <p:grpSpPr>
          <a:xfrm>
            <a:off x="581192" y="2689184"/>
            <a:ext cx="11371237" cy="3695578"/>
            <a:chOff x="581192" y="1077235"/>
            <a:chExt cx="11371237" cy="3695578"/>
          </a:xfrm>
        </p:grpSpPr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EDB416C1-82F4-4CD6-9CA8-F129F632684F}"/>
                </a:ext>
              </a:extLst>
            </p:cNvPr>
            <p:cNvSpPr/>
            <p:nvPr/>
          </p:nvSpPr>
          <p:spPr>
            <a:xfrm>
              <a:off x="581192" y="1994132"/>
              <a:ext cx="2069432" cy="2078548"/>
            </a:xfrm>
            <a:prstGeom prst="wedgeRoundRectCallout">
              <a:avLst>
                <a:gd name="adj1" fmla="val 66143"/>
                <a:gd name="adj2" fmla="val 2193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0D277E8A-EA25-4421-A541-D98A61A8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83771" y="2289599"/>
              <a:ext cx="711682" cy="1094894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F0060-0CC1-4C35-8429-F1FB3D74E578}"/>
                </a:ext>
              </a:extLst>
            </p:cNvPr>
            <p:cNvCxnSpPr/>
            <p:nvPr/>
          </p:nvCxnSpPr>
          <p:spPr>
            <a:xfrm>
              <a:off x="4206240" y="2147626"/>
              <a:ext cx="0" cy="192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0ED56509-06A5-4ED5-9CE2-A709FC6A60F7}"/>
                </a:ext>
              </a:extLst>
            </p:cNvPr>
            <p:cNvSpPr/>
            <p:nvPr/>
          </p:nvSpPr>
          <p:spPr>
            <a:xfrm>
              <a:off x="1394527" y="2348196"/>
              <a:ext cx="442762" cy="3200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7EC34CE4-7772-4E15-AA90-73ECB36B8D3A}"/>
                </a:ext>
              </a:extLst>
            </p:cNvPr>
            <p:cNvSpPr/>
            <p:nvPr/>
          </p:nvSpPr>
          <p:spPr>
            <a:xfrm>
              <a:off x="951765" y="2918471"/>
              <a:ext cx="442762" cy="3200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C92C2457-37B2-437C-9DFE-DBAEBEE0FE67}"/>
                </a:ext>
              </a:extLst>
            </p:cNvPr>
            <p:cNvSpPr/>
            <p:nvPr/>
          </p:nvSpPr>
          <p:spPr>
            <a:xfrm>
              <a:off x="1837289" y="2919684"/>
              <a:ext cx="442762" cy="32002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0F6A6E98-0381-456D-9379-18A8342D3089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1173146" y="2668216"/>
              <a:ext cx="442762" cy="25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9140DAEB-25D7-4E57-A477-38E1011D85E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15908" y="2668216"/>
              <a:ext cx="442762" cy="25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F16754F3-AB3E-4706-8ACA-F49E5DD2D71C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951765" y="3238491"/>
              <a:ext cx="221381" cy="41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0A4E417-02F6-4EC3-A188-D326368F68E7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1173146" y="3238491"/>
              <a:ext cx="221381" cy="41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09ED244-4004-4DB4-B031-B5CB72E69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7289" y="3238491"/>
              <a:ext cx="221382" cy="418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075C7024-31A2-481D-8223-541B234CC56C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2058670" y="3239704"/>
              <a:ext cx="221381" cy="417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A276D54-5DA1-4E08-9DE2-38283B24D030}"/>
                </a:ext>
              </a:extLst>
            </p:cNvPr>
            <p:cNvSpPr txBox="1"/>
            <p:nvPr/>
          </p:nvSpPr>
          <p:spPr>
            <a:xfrm>
              <a:off x="782488" y="3665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8084AD2-9DF3-46F9-B385-8D0BBD9406E6}"/>
                </a:ext>
              </a:extLst>
            </p:cNvPr>
            <p:cNvSpPr txBox="1"/>
            <p:nvPr/>
          </p:nvSpPr>
          <p:spPr>
            <a:xfrm>
              <a:off x="1237272" y="3665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5CEEFDD-E9EE-4C7F-91B9-6B84848097C9}"/>
                </a:ext>
              </a:extLst>
            </p:cNvPr>
            <p:cNvSpPr txBox="1"/>
            <p:nvPr/>
          </p:nvSpPr>
          <p:spPr>
            <a:xfrm>
              <a:off x="1687248" y="36650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871B8A7-BB43-402E-B291-FF7DED6CD6CC}"/>
                </a:ext>
              </a:extLst>
            </p:cNvPr>
            <p:cNvSpPr txBox="1"/>
            <p:nvPr/>
          </p:nvSpPr>
          <p:spPr>
            <a:xfrm>
              <a:off x="2113508" y="366442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50F8C34B-1F80-4709-92D1-1801673E14B5}"/>
                </a:ext>
              </a:extLst>
            </p:cNvPr>
            <p:cNvSpPr txBox="1"/>
            <p:nvPr/>
          </p:nvSpPr>
          <p:spPr>
            <a:xfrm>
              <a:off x="2891538" y="3384493"/>
              <a:ext cx="11063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/>
                <a:t>Decision</a:t>
              </a:r>
            </a:p>
            <a:p>
              <a:pPr algn="ctr"/>
              <a:r>
                <a:rPr kumimoji="1" lang="en-US" altLang="ja-JP" b="1" dirty="0"/>
                <a:t>Tree</a:t>
              </a:r>
              <a:endParaRPr kumimoji="1" lang="ja-JP" altLang="en-US" b="1" dirty="0"/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F7D0B409-62FB-4A6A-8178-8B65DED53906}"/>
                </a:ext>
              </a:extLst>
            </p:cNvPr>
            <p:cNvSpPr/>
            <p:nvPr/>
          </p:nvSpPr>
          <p:spPr>
            <a:xfrm>
              <a:off x="4677883" y="2147626"/>
              <a:ext cx="6340971" cy="207118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410CBB90-A00F-4EE9-8A8A-19B51B044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2264" y="2343071"/>
              <a:ext cx="536890" cy="825984"/>
            </a:xfrm>
            <a:prstGeom prst="rect">
              <a:avLst/>
            </a:prstGeom>
          </p:spPr>
        </p:pic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2F66D730-1DA2-4752-B944-43EED0D20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25385" y="2325056"/>
              <a:ext cx="536890" cy="825984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34466628-CBEB-42AD-A22B-209AD5A90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26417" y="2325056"/>
              <a:ext cx="536890" cy="825984"/>
            </a:xfrm>
            <a:prstGeom prst="rect">
              <a:avLst/>
            </a:prstGeom>
          </p:spPr>
        </p:pic>
        <p:pic>
          <p:nvPicPr>
            <p:cNvPr id="38" name="図 37">
              <a:extLst>
                <a:ext uri="{FF2B5EF4-FFF2-40B4-BE49-F238E27FC236}">
                  <a16:creationId xmlns:a16="http://schemas.microsoft.com/office/drawing/2014/main" id="{DBFC40F3-CCB7-41C2-8033-10E40A51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76616" y="2334063"/>
              <a:ext cx="536890" cy="825984"/>
            </a:xfrm>
            <a:prstGeom prst="rect">
              <a:avLst/>
            </a:prstGeom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AE8EF69-EF7B-4728-9625-B241AB690102}"/>
                </a:ext>
              </a:extLst>
            </p:cNvPr>
            <p:cNvSpPr txBox="1"/>
            <p:nvPr/>
          </p:nvSpPr>
          <p:spPr>
            <a:xfrm>
              <a:off x="5528618" y="284067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</a:t>
              </a:r>
              <a:r>
                <a:rPr kumimoji="1" lang="en-US" altLang="ja-JP" baseline="-25000" dirty="0"/>
                <a:t>1</a:t>
              </a:r>
              <a:endParaRPr kumimoji="1" lang="ja-JP" altLang="en-US" baseline="-25000" dirty="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C1B9DEB1-DBE1-4227-B215-786B0915AB98}"/>
                </a:ext>
              </a:extLst>
            </p:cNvPr>
            <p:cNvSpPr txBox="1"/>
            <p:nvPr/>
          </p:nvSpPr>
          <p:spPr>
            <a:xfrm>
              <a:off x="6717104" y="28316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</a:t>
              </a:r>
              <a:r>
                <a:rPr kumimoji="1" lang="en-US" altLang="ja-JP" baseline="-25000" dirty="0"/>
                <a:t>2</a:t>
              </a:r>
              <a:endParaRPr kumimoji="1" lang="ja-JP" altLang="en-US" baseline="-250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5A52CBC-357F-4A7D-BE42-A8B9C9228903}"/>
                </a:ext>
              </a:extLst>
            </p:cNvPr>
            <p:cNvSpPr txBox="1"/>
            <p:nvPr/>
          </p:nvSpPr>
          <p:spPr>
            <a:xfrm>
              <a:off x="7883613" y="2831668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</a:t>
              </a:r>
              <a:r>
                <a:rPr kumimoji="1" lang="en-US" altLang="ja-JP" baseline="-25000" dirty="0"/>
                <a:t>3</a:t>
              </a:r>
              <a:endParaRPr kumimoji="1" lang="ja-JP" altLang="en-US" baseline="-250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162AAC69-CE6F-439C-A011-1C3F942C2719}"/>
                </a:ext>
              </a:extLst>
            </p:cNvPr>
            <p:cNvSpPr txBox="1"/>
            <p:nvPr/>
          </p:nvSpPr>
          <p:spPr>
            <a:xfrm>
              <a:off x="10375561" y="2840675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</a:t>
              </a:r>
              <a:r>
                <a:rPr kumimoji="1" lang="en-US" altLang="ja-JP" baseline="-25000" dirty="0"/>
                <a:t>n</a:t>
              </a:r>
              <a:endParaRPr kumimoji="1" lang="ja-JP" altLang="en-US" baseline="-25000" dirty="0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0C689B92-CA41-4B7B-B69C-82509FFE5862}"/>
                </a:ext>
              </a:extLst>
            </p:cNvPr>
            <p:cNvSpPr txBox="1"/>
            <p:nvPr/>
          </p:nvSpPr>
          <p:spPr>
            <a:xfrm>
              <a:off x="8629794" y="259699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C91BFA5-61B8-42A8-A17F-BC6A4AD7D994}"/>
                </a:ext>
              </a:extLst>
            </p:cNvPr>
            <p:cNvSpPr txBox="1"/>
            <p:nvPr/>
          </p:nvSpPr>
          <p:spPr>
            <a:xfrm>
              <a:off x="7513195" y="1624799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Input</a:t>
              </a:r>
              <a:endParaRPr kumimoji="1" lang="ja-JP" altLang="en-US" dirty="0"/>
            </a:p>
          </p:txBody>
        </p: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BF120FA9-C516-4DE8-A38C-B7D9B321A705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5729645" y="1994131"/>
              <a:ext cx="2116334" cy="29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53ED4D07-CDAD-4545-8DEC-9E6A6B724699}"/>
                </a:ext>
              </a:extLst>
            </p:cNvPr>
            <p:cNvCxnSpPr>
              <a:stCxn id="44" idx="2"/>
            </p:cNvCxnSpPr>
            <p:nvPr/>
          </p:nvCxnSpPr>
          <p:spPr>
            <a:xfrm flipH="1">
              <a:off x="6862766" y="1994131"/>
              <a:ext cx="983213" cy="271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B3B2AC7-475C-4A79-BBAD-F0CB4CAC367D}"/>
                </a:ext>
              </a:extLst>
            </p:cNvPr>
            <p:cNvCxnSpPr>
              <a:stCxn id="44" idx="2"/>
              <a:endCxn id="37" idx="0"/>
            </p:cNvCxnSpPr>
            <p:nvPr/>
          </p:nvCxnSpPr>
          <p:spPr>
            <a:xfrm flipH="1">
              <a:off x="7794862" y="1994131"/>
              <a:ext cx="51117" cy="3309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B84673F8-1F36-43A9-BB95-A937FEE65BC1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7845979" y="1994131"/>
              <a:ext cx="2139971" cy="262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矢印: 下 53">
              <a:extLst>
                <a:ext uri="{FF2B5EF4-FFF2-40B4-BE49-F238E27FC236}">
                  <a16:creationId xmlns:a16="http://schemas.microsoft.com/office/drawing/2014/main" id="{58C4CA2B-433C-4C4D-9269-97213C388844}"/>
                </a:ext>
              </a:extLst>
            </p:cNvPr>
            <p:cNvSpPr/>
            <p:nvPr/>
          </p:nvSpPr>
          <p:spPr>
            <a:xfrm>
              <a:off x="5398471" y="3193182"/>
              <a:ext cx="144379" cy="125129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矢印: 下 54">
              <a:extLst>
                <a:ext uri="{FF2B5EF4-FFF2-40B4-BE49-F238E27FC236}">
                  <a16:creationId xmlns:a16="http://schemas.microsoft.com/office/drawing/2014/main" id="{D47BD7E5-F7B6-43AB-B739-B1DD4207BA93}"/>
                </a:ext>
              </a:extLst>
            </p:cNvPr>
            <p:cNvSpPr/>
            <p:nvPr/>
          </p:nvSpPr>
          <p:spPr>
            <a:xfrm>
              <a:off x="6535174" y="3210007"/>
              <a:ext cx="144379" cy="125129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矢印: 下 55">
              <a:extLst>
                <a:ext uri="{FF2B5EF4-FFF2-40B4-BE49-F238E27FC236}">
                  <a16:creationId xmlns:a16="http://schemas.microsoft.com/office/drawing/2014/main" id="{3AC001C5-C574-4A4A-9F06-FEA227330F8E}"/>
                </a:ext>
              </a:extLst>
            </p:cNvPr>
            <p:cNvSpPr/>
            <p:nvPr/>
          </p:nvSpPr>
          <p:spPr>
            <a:xfrm>
              <a:off x="7722672" y="3208655"/>
              <a:ext cx="144379" cy="125129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矢印: 下 56">
              <a:extLst>
                <a:ext uri="{FF2B5EF4-FFF2-40B4-BE49-F238E27FC236}">
                  <a16:creationId xmlns:a16="http://schemas.microsoft.com/office/drawing/2014/main" id="{575930FF-277C-451D-A3D8-037B86877522}"/>
                </a:ext>
              </a:extLst>
            </p:cNvPr>
            <p:cNvSpPr/>
            <p:nvPr/>
          </p:nvSpPr>
          <p:spPr>
            <a:xfrm>
              <a:off x="10173948" y="3208654"/>
              <a:ext cx="144379" cy="125129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9FDCBC9-AF01-4943-AE3B-03BC949B5BCB}"/>
                </a:ext>
              </a:extLst>
            </p:cNvPr>
            <p:cNvSpPr txBox="1"/>
            <p:nvPr/>
          </p:nvSpPr>
          <p:spPr>
            <a:xfrm>
              <a:off x="5276786" y="331119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r>
                <a:rPr kumimoji="1" lang="en-US" altLang="ja-JP" baseline="-25000" dirty="0"/>
                <a:t>1</a:t>
              </a:r>
              <a:endParaRPr kumimoji="1" lang="ja-JP" altLang="en-US" baseline="-25000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E9FF89BA-0C7B-4D74-9ADC-4C6876AC4806}"/>
                </a:ext>
              </a:extLst>
            </p:cNvPr>
            <p:cNvSpPr txBox="1"/>
            <p:nvPr/>
          </p:nvSpPr>
          <p:spPr>
            <a:xfrm>
              <a:off x="6430234" y="331119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r>
                <a:rPr kumimoji="1" lang="en-US" altLang="ja-JP" baseline="-25000" dirty="0"/>
                <a:t>2</a:t>
              </a:r>
              <a:endParaRPr kumimoji="1" lang="ja-JP" altLang="en-US" baseline="-25000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F5069440-C794-4BE7-B881-F5C669AA5AAE}"/>
                </a:ext>
              </a:extLst>
            </p:cNvPr>
            <p:cNvSpPr txBox="1"/>
            <p:nvPr/>
          </p:nvSpPr>
          <p:spPr>
            <a:xfrm>
              <a:off x="7596260" y="331119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r>
                <a:rPr kumimoji="1" lang="en-US" altLang="ja-JP" baseline="-25000" dirty="0"/>
                <a:t>3</a:t>
              </a:r>
              <a:endParaRPr kumimoji="1" lang="ja-JP" altLang="en-US" baseline="-25000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C0B5260A-8B55-496C-83FF-9EEC95FF79CF}"/>
                </a:ext>
              </a:extLst>
            </p:cNvPr>
            <p:cNvSpPr txBox="1"/>
            <p:nvPr/>
          </p:nvSpPr>
          <p:spPr>
            <a:xfrm>
              <a:off x="10060061" y="330997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</a:t>
              </a:r>
              <a:r>
                <a:rPr kumimoji="1" lang="en-US" altLang="ja-JP" baseline="-25000" dirty="0"/>
                <a:t>n</a:t>
              </a:r>
              <a:endParaRPr kumimoji="1" lang="ja-JP" altLang="en-US" baseline="-25000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79B2AE9-C2B4-4BE2-93FF-BA796ED296F6}"/>
                </a:ext>
              </a:extLst>
            </p:cNvPr>
            <p:cNvSpPr txBox="1"/>
            <p:nvPr/>
          </p:nvSpPr>
          <p:spPr>
            <a:xfrm>
              <a:off x="7233435" y="4403481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Final output</a:t>
              </a:r>
              <a:endParaRPr kumimoji="1"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A5BB5EF0-A7E8-4E17-BABF-A5DFAA19029D}"/>
                </a:ext>
              </a:extLst>
            </p:cNvPr>
            <p:cNvSpPr txBox="1"/>
            <p:nvPr/>
          </p:nvSpPr>
          <p:spPr>
            <a:xfrm>
              <a:off x="7660516" y="391204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+</a:t>
              </a:r>
              <a:endParaRPr kumimoji="1" lang="ja-JP" altLang="en-US" dirty="0"/>
            </a:p>
          </p:txBody>
        </p:sp>
        <p:sp>
          <p:nvSpPr>
            <p:cNvPr id="64" name="矢印: 下 63">
              <a:extLst>
                <a:ext uri="{FF2B5EF4-FFF2-40B4-BE49-F238E27FC236}">
                  <a16:creationId xmlns:a16="http://schemas.microsoft.com/office/drawing/2014/main" id="{7215B17A-BDD4-408D-AF0F-0AE5454358A2}"/>
                </a:ext>
              </a:extLst>
            </p:cNvPr>
            <p:cNvSpPr/>
            <p:nvPr/>
          </p:nvSpPr>
          <p:spPr>
            <a:xfrm>
              <a:off x="7739234" y="4276556"/>
              <a:ext cx="144379" cy="125129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2D3897BB-1FF6-4668-9FF8-648C3E1D1E00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5502970" y="3679306"/>
              <a:ext cx="2157546" cy="417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B753FA76-6DBA-4530-A26D-97DED3335058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6656418" y="3680529"/>
              <a:ext cx="1084169" cy="32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38731C6E-9E09-43D9-A155-D85D12665529}"/>
                </a:ext>
              </a:extLst>
            </p:cNvPr>
            <p:cNvCxnSpPr>
              <a:cxnSpLocks/>
              <a:stCxn id="60" idx="2"/>
              <a:endCxn id="63" idx="0"/>
            </p:cNvCxnSpPr>
            <p:nvPr/>
          </p:nvCxnSpPr>
          <p:spPr>
            <a:xfrm flipH="1">
              <a:off x="7820175" y="3680529"/>
              <a:ext cx="2269" cy="23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C524498-9035-48B8-A63F-973175B8A6BE}"/>
                </a:ext>
              </a:extLst>
            </p:cNvPr>
            <p:cNvCxnSpPr>
              <a:stCxn id="61" idx="2"/>
              <a:endCxn id="63" idx="3"/>
            </p:cNvCxnSpPr>
            <p:nvPr/>
          </p:nvCxnSpPr>
          <p:spPr>
            <a:xfrm flipH="1">
              <a:off x="7979834" y="3679306"/>
              <a:ext cx="2306411" cy="417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9012E06F-708D-49CA-951E-B637F9A7619E}"/>
                </a:ext>
              </a:extLst>
            </p:cNvPr>
            <p:cNvSpPr txBox="1"/>
            <p:nvPr/>
          </p:nvSpPr>
          <p:spPr>
            <a:xfrm>
              <a:off x="5950638" y="3633916"/>
              <a:ext cx="5645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× </a:t>
              </a:r>
              <a:r>
                <a:rPr kumimoji="1" lang="en-US" altLang="ja-JP" dirty="0"/>
                <a:t>α</a:t>
              </a:r>
              <a:r>
                <a:rPr kumimoji="1" lang="en-US" altLang="ja-JP" baseline="-25000" dirty="0"/>
                <a:t>1</a:t>
              </a:r>
              <a:endParaRPr kumimoji="1" lang="ja-JP" altLang="en-US" baseline="-250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CB10077-38B1-4B34-8422-A04DFDA24C8A}"/>
                </a:ext>
              </a:extLst>
            </p:cNvPr>
            <p:cNvSpPr txBox="1"/>
            <p:nvPr/>
          </p:nvSpPr>
          <p:spPr>
            <a:xfrm>
              <a:off x="6853526" y="3540932"/>
              <a:ext cx="5645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× </a:t>
              </a:r>
              <a:r>
                <a:rPr kumimoji="1" lang="en-US" altLang="ja-JP" dirty="0"/>
                <a:t>α</a:t>
              </a:r>
              <a:r>
                <a:rPr kumimoji="1" lang="en-US" altLang="ja-JP" baseline="-25000" dirty="0"/>
                <a:t>2</a:t>
              </a:r>
              <a:endParaRPr kumimoji="1" lang="ja-JP" altLang="en-US" baseline="-25000" dirty="0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6FFFE20D-501A-4537-BA87-48D17E08323A}"/>
                </a:ext>
              </a:extLst>
            </p:cNvPr>
            <p:cNvSpPr txBox="1"/>
            <p:nvPr/>
          </p:nvSpPr>
          <p:spPr>
            <a:xfrm>
              <a:off x="7807007" y="354093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× </a:t>
              </a:r>
              <a:r>
                <a:rPr kumimoji="1" lang="en-US" altLang="ja-JP" dirty="0"/>
                <a:t>α</a:t>
              </a:r>
              <a:r>
                <a:rPr kumimoji="1" lang="en-US" altLang="ja-JP" baseline="-25000" dirty="0"/>
                <a:t>3</a:t>
              </a:r>
              <a:endParaRPr kumimoji="1" lang="ja-JP" altLang="en-US" baseline="-25000" dirty="0"/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B942A338-8136-4D7B-B628-E81C8B7EB11C}"/>
                </a:ext>
              </a:extLst>
            </p:cNvPr>
            <p:cNvSpPr txBox="1"/>
            <p:nvPr/>
          </p:nvSpPr>
          <p:spPr>
            <a:xfrm>
              <a:off x="9003560" y="3633916"/>
              <a:ext cx="56457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/>
                <a:t>× </a:t>
              </a:r>
              <a:r>
                <a:rPr kumimoji="1" lang="en-US" altLang="ja-JP" dirty="0"/>
                <a:t>α</a:t>
              </a:r>
              <a:r>
                <a:rPr kumimoji="1" lang="en-US" altLang="ja-JP" baseline="-25000" dirty="0"/>
                <a:t>n</a:t>
              </a:r>
              <a:endParaRPr kumimoji="1" lang="ja-JP" altLang="en-US" baseline="-25000" dirty="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D635882-DF02-4A87-8E36-C6AF6F48E243}"/>
                </a:ext>
              </a:extLst>
            </p:cNvPr>
            <p:cNvSpPr txBox="1"/>
            <p:nvPr/>
          </p:nvSpPr>
          <p:spPr>
            <a:xfrm>
              <a:off x="4839133" y="1796492"/>
              <a:ext cx="962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/>
                <a:t>GBDT</a:t>
              </a:r>
              <a:endParaRPr kumimoji="1" lang="ja-JP" altLang="en-US" sz="2000" b="1" dirty="0"/>
            </a:p>
          </p:txBody>
        </p:sp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85D7A837-CD09-4F56-BA4A-E01D6EA35507}"/>
                </a:ext>
              </a:extLst>
            </p:cNvPr>
            <p:cNvCxnSpPr/>
            <p:nvPr/>
          </p:nvCxnSpPr>
          <p:spPr>
            <a:xfrm>
              <a:off x="1615908" y="2099641"/>
              <a:ext cx="0" cy="24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2EE48E41-6A3E-4E59-80AB-7569B425D9C2}"/>
                </a:ext>
              </a:extLst>
            </p:cNvPr>
            <p:cNvSpPr txBox="1"/>
            <p:nvPr/>
          </p:nvSpPr>
          <p:spPr>
            <a:xfrm>
              <a:off x="9897571" y="1077235"/>
              <a:ext cx="20548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T:  Tree</a:t>
              </a:r>
            </a:p>
            <a:p>
              <a:r>
                <a:rPr kumimoji="1" lang="en-US" altLang="ja-JP" dirty="0"/>
                <a:t>O: Output of tree</a:t>
              </a:r>
            </a:p>
            <a:p>
              <a:r>
                <a:rPr kumimoji="1" lang="en-US" altLang="ja-JP" dirty="0"/>
                <a:t>α:</a:t>
              </a:r>
              <a:r>
                <a:rPr kumimoji="1" lang="ja-JP" altLang="en-US" dirty="0"/>
                <a:t>  </a:t>
              </a:r>
              <a:r>
                <a:rPr kumimoji="1" lang="en-US" altLang="ja-JP" dirty="0"/>
                <a:t>Weight of output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45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2415D-9C6B-4AAE-BB0F-F8635DF9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What is gradient boosting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2292B6-25CE-465C-9018-E4AD002E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555869" cy="5474850"/>
          </a:xfrm>
        </p:spPr>
        <p:txBody>
          <a:bodyPr/>
          <a:lstStyle/>
          <a:p>
            <a:r>
              <a:rPr lang="en-US" altLang="ja-JP" dirty="0"/>
              <a:t>“Boosting” is one of the ensemble method</a:t>
            </a:r>
          </a:p>
          <a:p>
            <a:pPr lvl="1"/>
            <a:r>
              <a:rPr lang="en-US" altLang="ja-JP" dirty="0"/>
              <a:t>Bagging: build many independent predictors parallelly</a:t>
            </a:r>
          </a:p>
          <a:p>
            <a:pPr lvl="1"/>
            <a:r>
              <a:rPr lang="en-US" altLang="ja-JP" dirty="0"/>
              <a:t>Boosting: build subsequent predictors to cover the mistakes of the previous predictors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“Gradient Boosting” is one of the boosting method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It uses gradient information of previous predictors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to build the new predictor</a:t>
            </a:r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82C23-972E-462A-9F0D-2123876E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FA397-D2FC-4CEA-80C7-E9FEDCBBA2E5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3E1247-B07A-4E0B-BF04-00BEE856B57A}"/>
              </a:ext>
            </a:extLst>
          </p:cNvPr>
          <p:cNvSpPr/>
          <p:nvPr/>
        </p:nvSpPr>
        <p:spPr>
          <a:xfrm>
            <a:off x="2379781" y="4911445"/>
            <a:ext cx="7432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What is the difference between Bagging and Boosting? [</a:t>
            </a:r>
            <a:r>
              <a:rPr lang="en-US" altLang="ja-JP" dirty="0">
                <a:hlinkClick r:id="rId2"/>
              </a:rPr>
              <a:t>URL</a:t>
            </a:r>
            <a:r>
              <a:rPr lang="en-US" altLang="ja-JP" dirty="0"/>
              <a:t>]</a:t>
            </a:r>
            <a:endParaRPr lang="ja-JP" altLang="en-US" dirty="0"/>
          </a:p>
        </p:txBody>
      </p:sp>
      <p:pic>
        <p:nvPicPr>
          <p:cNvPr id="1026" name="Picture 2" descr="Single Bagging and Boosting Parallel Sequential Algorithm Comparison Versus">
            <a:extLst>
              <a:ext uri="{FF2B5EF4-FFF2-40B4-BE49-F238E27FC236}">
                <a16:creationId xmlns:a16="http://schemas.microsoft.com/office/drawing/2014/main" id="{2196EF5D-D622-4F5D-A098-266823E72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361" y="2755816"/>
            <a:ext cx="5617273" cy="21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84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2398643"/>
            <a:ext cx="5526156" cy="103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1B0D34-E185-48DC-B170-6B1FB1EB7607}"/>
              </a:ext>
            </a:extLst>
          </p:cNvPr>
          <p:cNvSpPr txBox="1"/>
          <p:nvPr/>
        </p:nvSpPr>
        <p:spPr>
          <a:xfrm>
            <a:off x="5929912" y="1357539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Input data: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6E09B4-8503-404A-9F5D-FB370A8AD9BE}"/>
              </a:ext>
            </a:extLst>
          </p:cNvPr>
          <p:cNvSpPr txBox="1"/>
          <p:nvPr/>
        </p:nvSpPr>
        <p:spPr>
          <a:xfrm>
            <a:off x="6087339" y="1612895"/>
            <a:ext cx="319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/>
              <a:t>x</a:t>
            </a:r>
            <a:r>
              <a:rPr kumimoji="1" lang="en-US" altLang="ja-JP" dirty="0"/>
              <a:t>: explanatory variables (vector)</a:t>
            </a:r>
          </a:p>
          <a:p>
            <a:r>
              <a:rPr kumimoji="1" lang="en-US" altLang="ja-JP" dirty="0"/>
              <a:t>y: object variables (i.e. label)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3033FB-16AB-4303-AA54-153823B6F50F}"/>
              </a:ext>
            </a:extLst>
          </p:cNvPr>
          <p:cNvSpPr txBox="1"/>
          <p:nvPr/>
        </p:nvSpPr>
        <p:spPr>
          <a:xfrm>
            <a:off x="5922123" y="2410553"/>
            <a:ext cx="58889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Number of iteration: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It is corresponding to the number of predictors</a:t>
            </a:r>
          </a:p>
          <a:p>
            <a:endParaRPr kumimoji="1" lang="en-US" altLang="ja-JP" b="1" dirty="0"/>
          </a:p>
          <a:p>
            <a:r>
              <a:rPr kumimoji="1" lang="en-US" altLang="ja-JP" b="1" dirty="0"/>
              <a:t>Loss-function ψ </a:t>
            </a:r>
            <a:r>
              <a:rPr kumimoji="1" lang="en-US" altLang="ja-JP" b="1" dirty="0">
                <a:solidFill>
                  <a:schemeClr val="bg1">
                    <a:lumMod val="65000"/>
                  </a:schemeClr>
                </a:solidFill>
              </a:rPr>
              <a:t>(psi)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It is chosen based on the target task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i.e. 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when y is continuous </a:t>
            </a:r>
          </a:p>
          <a:p>
            <a:r>
              <a:rPr kumimoji="1" lang="ja-JP" altLang="en-US" dirty="0"/>
              <a:t>　　</a:t>
            </a:r>
            <a:r>
              <a:rPr kumimoji="1" lang="en-US" altLang="ja-JP" dirty="0"/>
              <a:t>when y is categorical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b="1" dirty="0"/>
              <a:t>Base-learner model: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(Maybe) Anything ok if we can get gradient of it </a:t>
            </a:r>
          </a:p>
          <a:p>
            <a:r>
              <a:rPr kumimoji="1" lang="ja-JP" altLang="en-US" dirty="0"/>
              <a:t>　</a:t>
            </a:r>
            <a:r>
              <a:rPr kumimoji="1" lang="en-US" altLang="ja-JP" dirty="0">
                <a:solidFill>
                  <a:srgbClr val="FF0000"/>
                </a:solidFill>
              </a:rPr>
              <a:t>Decision tree is often used because Friedman[1] proposed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  a modification named gradient tree boosting to improve 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                                                         its training efficiency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B4F8200-7C9C-4B88-A32B-F3126308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96" y="4087189"/>
            <a:ext cx="1781175" cy="33337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C686EA4-7423-48DF-A514-669B238C7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292" y="4691076"/>
            <a:ext cx="3000375" cy="3048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09761CD-7FF5-48DE-B8BE-8F809F96F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461" y="4999688"/>
            <a:ext cx="1000125" cy="2667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A1A80D5-0E8F-4F7B-A55D-248DE498D696}"/>
              </a:ext>
            </a:extLst>
          </p:cNvPr>
          <p:cNvSpPr txBox="1"/>
          <p:nvPr/>
        </p:nvSpPr>
        <p:spPr>
          <a:xfrm>
            <a:off x="3641204" y="3495260"/>
            <a:ext cx="2222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※</a:t>
            </a:r>
            <a:r>
              <a:rPr kumimoji="1" lang="el-GR" altLang="ja-JP" sz="1600" dirty="0"/>
              <a:t>Θ</a:t>
            </a:r>
            <a:r>
              <a:rPr kumimoji="1" lang="en-US" altLang="ja-JP" sz="1600" dirty="0"/>
              <a:t> is model parameter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703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D6A4D-28C6-4406-B6AA-D292C54F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Intro: Algorithm of gradient boosting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0CD8EA5-E389-40E4-A9EE-B594EBB94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67" y="1798362"/>
            <a:ext cx="5251058" cy="44767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0E5E1D-BCB7-410D-AA91-CF22F193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667" y="6398047"/>
            <a:ext cx="1052508" cy="365125"/>
          </a:xfrm>
        </p:spPr>
        <p:txBody>
          <a:bodyPr/>
          <a:lstStyle/>
          <a:p>
            <a:fld id="{B5EFA397-D2FC-4CEA-80C7-E9FEDCBBA2E5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E0DC96-B9AF-4AAF-BA70-D6C5D344457E}"/>
              </a:ext>
            </a:extLst>
          </p:cNvPr>
          <p:cNvSpPr txBox="1"/>
          <p:nvPr/>
        </p:nvSpPr>
        <p:spPr>
          <a:xfrm>
            <a:off x="395967" y="1362770"/>
            <a:ext cx="101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From [1]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B5DD35-1DB7-4652-A268-E7BA3FCAE025}"/>
              </a:ext>
            </a:extLst>
          </p:cNvPr>
          <p:cNvSpPr txBox="1"/>
          <p:nvPr/>
        </p:nvSpPr>
        <p:spPr>
          <a:xfrm>
            <a:off x="278296" y="6398047"/>
            <a:ext cx="8187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[1] Jerome H. Friedman, “Greedy Function Approximation: A Gradient Boosting Machine, ” 2001.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2BA63F-691C-464C-B60F-CCB0FF3C13B3}"/>
              </a:ext>
            </a:extLst>
          </p:cNvPr>
          <p:cNvSpPr/>
          <p:nvPr/>
        </p:nvSpPr>
        <p:spPr>
          <a:xfrm>
            <a:off x="278296" y="3429001"/>
            <a:ext cx="5526156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32DCDD-166F-4627-82DB-BAB43A830E4C}"/>
              </a:ext>
            </a:extLst>
          </p:cNvPr>
          <p:cNvSpPr txBox="1"/>
          <p:nvPr/>
        </p:nvSpPr>
        <p:spPr>
          <a:xfrm>
            <a:off x="6552435" y="3852071"/>
            <a:ext cx="379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Constant value is calculated by below:</a:t>
            </a:r>
            <a:endParaRPr kumimoji="1"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447315A-C3F4-4156-8C97-5503F20E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920" y="2132844"/>
            <a:ext cx="711682" cy="109489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B378C44-5D7D-4FA2-9467-CC890867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30" y="3219331"/>
            <a:ext cx="247650" cy="3810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EBF2F0-7AE3-44B6-8A8D-DED4A2C43676}"/>
              </a:ext>
            </a:extLst>
          </p:cNvPr>
          <p:cNvSpPr txBox="1"/>
          <p:nvPr/>
        </p:nvSpPr>
        <p:spPr>
          <a:xfrm>
            <a:off x="6552435" y="326590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Initial function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317C57-7D99-4B0C-B253-0D7191E11509}"/>
                  </a:ext>
                </a:extLst>
              </p:cNvPr>
              <p:cNvSpPr txBox="1"/>
              <p:nvPr/>
            </p:nvSpPr>
            <p:spPr>
              <a:xfrm>
                <a:off x="8142155" y="4237713"/>
                <a:ext cx="207678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0317C57-7D99-4B0C-B253-0D7191E1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155" y="4237713"/>
                <a:ext cx="2076787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613399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Deep Learning 勉強会 18章</Template>
  <TotalTime>17164</TotalTime>
  <Words>1287</Words>
  <Application>Microsoft Office PowerPoint</Application>
  <PresentationFormat>ワイド画面</PresentationFormat>
  <Paragraphs>378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Meiryo UI</vt:lpstr>
      <vt:lpstr>游ゴシック</vt:lpstr>
      <vt:lpstr>Arial</vt:lpstr>
      <vt:lpstr>Cambria Math</vt:lpstr>
      <vt:lpstr>Corbel</vt:lpstr>
      <vt:lpstr>Gill Sans MT</vt:lpstr>
      <vt:lpstr>Helvetica</vt:lpstr>
      <vt:lpstr>Wingdings 2</vt:lpstr>
      <vt:lpstr>配当</vt:lpstr>
      <vt:lpstr>Introduction: Gradient Boosting Decision Tree</vt:lpstr>
      <vt:lpstr>Background</vt:lpstr>
      <vt:lpstr>Note: Winning Solutions of Kaggle competitions in 2018/11 ～ </vt:lpstr>
      <vt:lpstr>Note: Winning Solutions of Kaggle competitions in 2018/11 ～ </vt:lpstr>
      <vt:lpstr>Outline</vt:lpstr>
      <vt:lpstr>Intro:  Structure</vt:lpstr>
      <vt:lpstr>Intro: What is gradient boosting</vt:lpstr>
      <vt:lpstr>Intro: Algorithm of gradient boosting</vt:lpstr>
      <vt:lpstr>Intro: Algorithm of gradient boosting</vt:lpstr>
      <vt:lpstr>Intro: Algorithm of gradient boosting</vt:lpstr>
      <vt:lpstr>Intro: Algorithm of gradient boosting</vt:lpstr>
      <vt:lpstr>Intro: Algorithm of gradient boosting</vt:lpstr>
      <vt:lpstr>Intro: Algorithm of gradient boosting</vt:lpstr>
      <vt:lpstr>Intro: Algorithm of gradient boosting</vt:lpstr>
      <vt:lpstr>Intro: Characteristic1 – Feature Importance</vt:lpstr>
      <vt:lpstr>Intro: Characteristic2 – Decision Boundary</vt:lpstr>
      <vt:lpstr>Outline</vt:lpstr>
      <vt:lpstr>Recent Progress </vt:lpstr>
      <vt:lpstr>XGBoost</vt:lpstr>
      <vt:lpstr>LightGBM</vt:lpstr>
      <vt:lpstr>CatBoost</vt:lpstr>
      <vt:lpstr>Packages</vt:lpstr>
      <vt:lpstr>Outline</vt:lpstr>
      <vt:lpstr>Summary</vt:lpstr>
      <vt:lpstr>PowerPoint プレゼンテーション</vt:lpstr>
      <vt:lpstr>Appendix</vt:lpstr>
      <vt:lpstr>Intro: How to train a decision tree  </vt:lpstr>
      <vt:lpstr>Intro:  Basic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 Gradient Boosting Decision Tree</dc:title>
  <dc:creator>Q太郎 佐藤</dc:creator>
  <cp:lastModifiedBy>Q太郎 佐藤</cp:lastModifiedBy>
  <cp:revision>74</cp:revision>
  <dcterms:created xsi:type="dcterms:W3CDTF">2019-04-19T14:57:40Z</dcterms:created>
  <dcterms:modified xsi:type="dcterms:W3CDTF">2019-05-07T23:49:03Z</dcterms:modified>
</cp:coreProperties>
</file>