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9" r:id="rId6"/>
    <p:sldId id="261" r:id="rId7"/>
    <p:sldId id="271" r:id="rId8"/>
    <p:sldId id="263" r:id="rId9"/>
    <p:sldId id="270" r:id="rId10"/>
    <p:sldId id="264" r:id="rId11"/>
    <p:sldId id="274" r:id="rId12"/>
    <p:sldId id="265" r:id="rId13"/>
    <p:sldId id="273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5EA0A-A2B9-45FC-BEAA-ECA6C7646623}" type="datetimeFigureOut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E993D-C832-403F-BE00-543F0C33F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84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D64C5E-1D93-408E-810A-FD35D20D87C6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3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9A59E-F17C-40C3-81F4-32A0238DB2BC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40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C69275-69F5-4060-B5DE-33C23F617D8D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9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4475650"/>
          </a:xfrm>
        </p:spPr>
        <p:txBody>
          <a:bodyPr anchor="t"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044F-A518-462C-95BC-C984F39C432B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4553" y="6384762"/>
            <a:ext cx="105250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99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23CC86-9C85-41F3-86D0-127418316D6C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FE6EE-6E4A-4B28-B198-97A5CAD64E37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4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CFA0-78FD-43A1-8D90-7DAA2ADBA1AA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299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A7F3-477F-409C-8DFD-4353D95D5DB7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6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923B4-64EA-4804-BFEC-4EBC24C4D5DC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06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867092-EBE5-4D14-8F9E-9C339C9A7BB0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6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7F88D-2DE6-4D47-A4AC-41A6598A6C6C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03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E83C27F-0A6E-486A-8E3E-B2365DFE1D04}" type="datetime1">
              <a:rPr kumimoji="1" lang="ja-JP" altLang="en-US" smtClean="0"/>
              <a:t>2022/6/15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4553" y="640435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43F2AE4-5D08-4D56-8A74-2A2255E8A2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7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3.1727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ai.com/blog/cli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96680-B94B-533C-0BA6-90971A9AC4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cap="none" dirty="0"/>
              <a:t>Do Vision-Language Pretrained Models Learn</a:t>
            </a:r>
            <a:br>
              <a:rPr kumimoji="1" lang="en-US" altLang="ja-JP" sz="2800" cap="none" dirty="0"/>
            </a:br>
            <a:r>
              <a:rPr kumimoji="1" lang="en-US" altLang="ja-JP" sz="2800" cap="none" dirty="0"/>
              <a:t>Primitive Concepts?</a:t>
            </a:r>
            <a:endParaRPr kumimoji="1" lang="ja-JP" altLang="en-US" sz="2800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64B96E-30EE-6AF9-E8C7-193C69F1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CCAE35-0F29-C463-E61B-66E26B17B469}"/>
              </a:ext>
            </a:extLst>
          </p:cNvPr>
          <p:cNvSpPr txBox="1"/>
          <p:nvPr/>
        </p:nvSpPr>
        <p:spPr>
          <a:xfrm>
            <a:off x="10450286" y="3191902"/>
            <a:ext cx="1122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22/06/15</a:t>
            </a:r>
          </a:p>
          <a:p>
            <a:r>
              <a:rPr kumimoji="1" lang="en-US" altLang="ja-JP" dirty="0">
                <a:solidFill>
                  <a:schemeClr val="bg1"/>
                </a:solidFill>
              </a:rPr>
              <a:t>AIV1 Sato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D8A0DA-0671-EA68-ACA7-A970CAEA9260}"/>
              </a:ext>
            </a:extLst>
          </p:cNvPr>
          <p:cNvSpPr txBox="1"/>
          <p:nvPr/>
        </p:nvSpPr>
        <p:spPr>
          <a:xfrm>
            <a:off x="617260" y="5586805"/>
            <a:ext cx="316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hlinkClick r:id="rId2"/>
              </a:rPr>
              <a:t>https://arxiv.org/abs/2203.17271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(Under review)</a:t>
            </a:r>
          </a:p>
        </p:txBody>
      </p:sp>
    </p:spTree>
    <p:extLst>
      <p:ext uri="{BB962C8B-B14F-4D97-AF65-F5344CB8AC3E}">
        <p14:creationId xmlns:p14="http://schemas.microsoft.com/office/powerpoint/2010/main" val="358650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97EAC-FBB6-B741-B82C-F3236E18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Experiments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53972-6540-B14E-9C81-776AC7A2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474851"/>
          </a:xfrm>
        </p:spPr>
        <p:txBody>
          <a:bodyPr>
            <a:normAutofit/>
          </a:bodyPr>
          <a:lstStyle/>
          <a:p>
            <a:r>
              <a:rPr kumimoji="1" lang="en-US" altLang="ja-JP" sz="1800" dirty="0"/>
              <a:t>In the paper, authors have experimented with experiments of zero-shot and few-shot setting, </a:t>
            </a:r>
            <a:br>
              <a:rPr kumimoji="1" lang="en-US" altLang="ja-JP" sz="1800" dirty="0"/>
            </a:br>
            <a:r>
              <a:rPr kumimoji="1" lang="en-US" altLang="ja-JP" sz="1800" dirty="0"/>
              <a:t>but today I only introduce zero-shot experiment.</a:t>
            </a:r>
            <a:endParaRPr lang="en-US" altLang="ja-JP" sz="1800" dirty="0"/>
          </a:p>
          <a:p>
            <a:r>
              <a:rPr kumimoji="1" lang="en-US" altLang="ja-JP" sz="1800" dirty="0"/>
              <a:t>Dataset:</a:t>
            </a:r>
          </a:p>
          <a:p>
            <a:pPr lvl="1"/>
            <a:r>
              <a:rPr lang="en-US" altLang="ja-JP" sz="1400" dirty="0"/>
              <a:t>MIT-States: 53K images of 115 attributes and 245 objects</a:t>
            </a:r>
          </a:p>
          <a:p>
            <a:pPr lvl="2"/>
            <a:r>
              <a:rPr lang="en-US" altLang="ja-JP" sz="1200" dirty="0"/>
              <a:t>Train: 30K images of 1262 attribute-object composition</a:t>
            </a:r>
          </a:p>
          <a:p>
            <a:pPr lvl="2"/>
            <a:r>
              <a:rPr lang="en-US" altLang="ja-JP" sz="1200" dirty="0"/>
              <a:t>Val: 10k images of 300 seen and 300 unseen composition</a:t>
            </a:r>
          </a:p>
          <a:p>
            <a:pPr lvl="2"/>
            <a:r>
              <a:rPr lang="en-US" altLang="ja-JP" sz="1200" dirty="0"/>
              <a:t>Test: 13k images of 400 seen and unseen composition</a:t>
            </a:r>
            <a:br>
              <a:rPr lang="en-US" altLang="ja-JP" sz="1200" dirty="0"/>
            </a:br>
            <a:r>
              <a:rPr lang="en-US" altLang="ja-JP" sz="1200" dirty="0"/>
              <a:t>(correct unseen composition number is 700)</a:t>
            </a:r>
          </a:p>
          <a:p>
            <a:r>
              <a:rPr lang="en-US" altLang="ja-JP" sz="1800" dirty="0"/>
              <a:t>Metrics</a:t>
            </a:r>
          </a:p>
          <a:p>
            <a:pPr lvl="1"/>
            <a:r>
              <a:rPr lang="en-US" altLang="ja-JP" sz="1400" dirty="0"/>
              <a:t>(</a:t>
            </a:r>
            <a:r>
              <a:rPr lang="en-US" altLang="ja-JP" sz="1400" dirty="0" err="1"/>
              <a:t>i</a:t>
            </a:r>
            <a:r>
              <a:rPr lang="en-US" altLang="ja-JP" sz="1400" dirty="0"/>
              <a:t>) Unseen-Seen Area Under the Curve(AUC)</a:t>
            </a:r>
          </a:p>
          <a:p>
            <a:pPr lvl="1"/>
            <a:r>
              <a:rPr lang="en-US" altLang="ja-JP" sz="1400" dirty="0"/>
              <a:t>(ii) Best accuracy on data samples of </a:t>
            </a:r>
            <a:br>
              <a:rPr lang="en-US" altLang="ja-JP" sz="1400" dirty="0"/>
            </a:br>
            <a:r>
              <a:rPr lang="en-US" altLang="ja-JP" sz="1400" dirty="0"/>
              <a:t>seen composition (best seen)</a:t>
            </a:r>
          </a:p>
          <a:p>
            <a:pPr lvl="1"/>
            <a:r>
              <a:rPr lang="en-US" altLang="ja-JP" sz="1400" dirty="0"/>
              <a:t>(iii) Best accuracy on data samples of</a:t>
            </a:r>
            <a:br>
              <a:rPr lang="en-US" altLang="ja-JP" sz="1400" dirty="0"/>
            </a:br>
            <a:r>
              <a:rPr lang="en-US" altLang="ja-JP" sz="1400" dirty="0"/>
              <a:t>unseen composition (best unseen)</a:t>
            </a:r>
          </a:p>
          <a:p>
            <a:pPr lvl="1"/>
            <a:r>
              <a:rPr lang="en-US" altLang="ja-JP" sz="1400" dirty="0"/>
              <a:t>(iv) Best harmonic mean (best HM)</a:t>
            </a:r>
          </a:p>
          <a:p>
            <a:pPr lvl="1"/>
            <a:r>
              <a:rPr lang="en-US" altLang="ja-JP" sz="1400" dirty="0"/>
              <a:t>These are to mitigate models’ bias</a:t>
            </a:r>
            <a:br>
              <a:rPr lang="en-US" altLang="ja-JP" sz="1400" dirty="0"/>
            </a:br>
            <a:r>
              <a:rPr lang="en-US" altLang="ja-JP" sz="1400" dirty="0"/>
              <a:t>on seen composition</a:t>
            </a:r>
            <a:br>
              <a:rPr lang="en-US" altLang="ja-JP" sz="1400" dirty="0"/>
            </a:br>
            <a:endParaRPr kumimoji="1" lang="ja-JP" altLang="en-US" sz="1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42FC8C-7A66-E029-C8A8-D9F86C1E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609233-3669-7BEC-B82C-6D2E8521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386" y="1872661"/>
            <a:ext cx="3349401" cy="349662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6C69FE0-F9E3-754E-D09C-C4DBB7F0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461082"/>
            <a:ext cx="2576162" cy="20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5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B6FAB-5815-3F08-4399-0C65C0D5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Samples of Unseen-seen area curve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18D284-A8E6-F7B1-27FD-CAD2A209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600" dirty="0"/>
              <a:t>https://arxiv.org/pdf/1905.05908.pdf</a:t>
            </a:r>
            <a:endParaRPr kumimoji="1" lang="ja-JP" altLang="en-US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E918FB-FFB6-86DE-5582-13F39130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5CE5832-BB2F-48BF-4170-96BC9899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27" y="1860069"/>
            <a:ext cx="6029325" cy="42957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71F22F-B785-90BC-8641-171A9A31F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02" y="3061694"/>
            <a:ext cx="5057725" cy="17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3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48394-2E90-64B6-1D8E-9B4AED07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Results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9E278-7925-9DE8-E91F-F0FD3514B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Usefulness: blue background</a:t>
            </a:r>
          </a:p>
          <a:p>
            <a:r>
              <a:rPr lang="en-US" altLang="ja-JP" sz="2000" dirty="0"/>
              <a:t>Interpretability: with </a:t>
            </a:r>
            <a:r>
              <a:rPr lang="en-US" altLang="ja-JP" sz="2000" dirty="0" err="1"/>
              <a:t>Interv</a:t>
            </a:r>
            <a:r>
              <a:rPr lang="en-US" altLang="ja-JP" sz="2000" dirty="0"/>
              <a:t>(GT) or (GTX)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CDAD6A-09E1-FABE-1FCC-67A9E3E4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693BF86-7A8E-F8B4-285C-33BC695A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64" y="2400235"/>
            <a:ext cx="5837671" cy="4274885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21CA7094-79CA-AAEF-2C27-7EA5EAF23B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A508CD5-DE37-EDB5-0B64-879EAAF014E3}"/>
              </a:ext>
            </a:extLst>
          </p:cNvPr>
          <p:cNvCxnSpPr/>
          <p:nvPr/>
        </p:nvCxnSpPr>
        <p:spPr>
          <a:xfrm>
            <a:off x="3205213" y="4899259"/>
            <a:ext cx="565722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8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93AC5-698E-368E-0AF3-C8A853E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Qualitative Analysis of Derivations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DDF21-BA5B-80E1-311B-327558F9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物体の精度はよいが，属性を間違えがち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44F183-9239-3B65-CC7F-F928BBAD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84F5C12-FE2A-6DD2-4BDB-B3DB1465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76" y="2105616"/>
            <a:ext cx="6510989" cy="46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9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8768D5-AABA-4A70-0DE0-63149DE1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Conclusion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2972F-6CC7-0395-6EF4-93A55BC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Propose a Computational framework to measure quantitatively</a:t>
            </a:r>
            <a:br>
              <a:rPr kumimoji="1" lang="en-US" altLang="ja-JP" dirty="0"/>
            </a:br>
            <a:r>
              <a:rPr kumimoji="1" lang="en-US" altLang="ja-JP" dirty="0"/>
              <a:t>how well a VL model has learned primitive concepts</a:t>
            </a:r>
          </a:p>
          <a:p>
            <a:r>
              <a:rPr kumimoji="1" lang="en-US" altLang="ja-JP" dirty="0"/>
              <a:t>Evaluated against three different VL models</a:t>
            </a:r>
          </a:p>
          <a:p>
            <a:pPr lvl="1"/>
            <a:r>
              <a:rPr lang="en-US" altLang="ja-JP" dirty="0"/>
              <a:t>CLIP is best, but...</a:t>
            </a:r>
            <a:endParaRPr kumimoji="1" lang="en-US" altLang="ja-JP" dirty="0"/>
          </a:p>
          <a:p>
            <a:pPr lvl="2"/>
            <a:r>
              <a:rPr lang="en-US" altLang="ja-JP" dirty="0"/>
              <a:t>Usefulness </a:t>
            </a:r>
            <a:r>
              <a:rPr lang="ja-JP" altLang="en-US" dirty="0"/>
              <a:t>：　</a:t>
            </a:r>
            <a:r>
              <a:rPr lang="en-US" altLang="ja-JP" dirty="0"/>
              <a:t>better than conventional primitive </a:t>
            </a:r>
            <a:r>
              <a:rPr lang="en-US" altLang="ja-JP" dirty="0" err="1"/>
              <a:t>extoractors</a:t>
            </a:r>
            <a:r>
              <a:rPr lang="en-US" altLang="ja-JP" dirty="0"/>
              <a:t>, but accuracy is not high</a:t>
            </a:r>
          </a:p>
          <a:p>
            <a:pPr lvl="2"/>
            <a:r>
              <a:rPr lang="en-US" altLang="ja-JP" dirty="0"/>
              <a:t>Interpretability </a:t>
            </a:r>
            <a:r>
              <a:rPr kumimoji="1" lang="ja-JP" altLang="en-US" dirty="0"/>
              <a:t>：　</a:t>
            </a:r>
            <a:r>
              <a:rPr kumimoji="1" lang="en-US" altLang="ja-JP" dirty="0"/>
              <a:t>almost nothing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コードとモデルの公開待ち</a:t>
            </a:r>
            <a:endParaRPr lang="en-US" altLang="ja-JP" dirty="0"/>
          </a:p>
          <a:p>
            <a:pPr lvl="1"/>
            <a:r>
              <a:rPr kumimoji="1" lang="ja-JP" altLang="en-US" dirty="0"/>
              <a:t>得意な概念，苦手な概念があるのか，均等に間違うのかすらわからない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9EB10-B3BA-DB89-BFED-9254711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86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AF4D5A-7261-D720-E776-765D9975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39D2F9-8002-FC34-BE00-1FAC97EC9C71}"/>
              </a:ext>
            </a:extLst>
          </p:cNvPr>
          <p:cNvSpPr txBox="1"/>
          <p:nvPr/>
        </p:nvSpPr>
        <p:spPr>
          <a:xfrm>
            <a:off x="5769628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244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39CAAFA-04B5-043F-7803-8AFCDF9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Attributes in MIT-States</a:t>
            </a:r>
            <a:endParaRPr lang="ja-JP" altLang="en-US" dirty="0"/>
          </a:p>
        </p:txBody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5AA9D9E-3B86-60AC-ECB5-5DEC34670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060266"/>
              </p:ext>
            </p:extLst>
          </p:nvPr>
        </p:nvGraphicFramePr>
        <p:xfrm>
          <a:off x="683394" y="1683580"/>
          <a:ext cx="1842552" cy="4472264"/>
        </p:xfrm>
        <a:graphic>
          <a:graphicData uri="http://schemas.openxmlformats.org/drawingml/2006/table">
            <a:tbl>
              <a:tblPr/>
              <a:tblGrid>
                <a:gridCol w="614184">
                  <a:extLst>
                    <a:ext uri="{9D8B030D-6E8A-4147-A177-3AD203B41FA5}">
                      <a16:colId xmlns:a16="http://schemas.microsoft.com/office/drawing/2014/main" val="324399222"/>
                    </a:ext>
                  </a:extLst>
                </a:gridCol>
                <a:gridCol w="504561">
                  <a:extLst>
                    <a:ext uri="{9D8B030D-6E8A-4147-A177-3AD203B41FA5}">
                      <a16:colId xmlns:a16="http://schemas.microsoft.com/office/drawing/2014/main" val="1524225620"/>
                    </a:ext>
                  </a:extLst>
                </a:gridCol>
                <a:gridCol w="723807">
                  <a:extLst>
                    <a:ext uri="{9D8B030D-6E8A-4147-A177-3AD203B41FA5}">
                      <a16:colId xmlns:a16="http://schemas.microsoft.com/office/drawing/2014/main" val="1031834076"/>
                    </a:ext>
                  </a:extLst>
                </a:gridCol>
              </a:tblGrid>
              <a:tr h="131669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027102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ancient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modern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322440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barren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verdant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62631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bent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straight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745431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blunt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sharp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78336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bright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dark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20733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broken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095574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browned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60989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brushed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59473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burnt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74811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caramelized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589509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chipped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006947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clean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grimy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dirty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449233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clear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murky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122798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closed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308442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sunny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408462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cluttered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empty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442385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coiled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348308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cooked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raw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80972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cored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195914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cracked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804671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creased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001728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crinkled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01798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crumpled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052332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crushed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786590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curved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straight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818020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cut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711225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damp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dry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490235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dark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bright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404734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deflated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inflated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74410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dented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474015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diced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495708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dirty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clean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186111"/>
                  </a:ext>
                </a:extLst>
              </a:tr>
              <a:tr h="131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draped</a:t>
                      </a: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267" marR="5267" marT="52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481738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FB8F880-BE34-1442-3F4F-F8B1BEBD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16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B17DFDD-3691-6CE4-2704-9CDF8D18E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30132"/>
              </p:ext>
            </p:extLst>
          </p:nvPr>
        </p:nvGraphicFramePr>
        <p:xfrm>
          <a:off x="2951059" y="1429163"/>
          <a:ext cx="3730268" cy="5138161"/>
        </p:xfrm>
        <a:graphic>
          <a:graphicData uri="http://schemas.openxmlformats.org/drawingml/2006/table">
            <a:tbl>
              <a:tblPr/>
              <a:tblGrid>
                <a:gridCol w="932567">
                  <a:extLst>
                    <a:ext uri="{9D8B030D-6E8A-4147-A177-3AD203B41FA5}">
                      <a16:colId xmlns:a16="http://schemas.microsoft.com/office/drawing/2014/main" val="1483727796"/>
                    </a:ext>
                  </a:extLst>
                </a:gridCol>
                <a:gridCol w="932567">
                  <a:extLst>
                    <a:ext uri="{9D8B030D-6E8A-4147-A177-3AD203B41FA5}">
                      <a16:colId xmlns:a16="http://schemas.microsoft.com/office/drawing/2014/main" val="3936712392"/>
                    </a:ext>
                  </a:extLst>
                </a:gridCol>
                <a:gridCol w="932567">
                  <a:extLst>
                    <a:ext uri="{9D8B030D-6E8A-4147-A177-3AD203B41FA5}">
                      <a16:colId xmlns:a16="http://schemas.microsoft.com/office/drawing/2014/main" val="2564309337"/>
                    </a:ext>
                  </a:extLst>
                </a:gridCol>
                <a:gridCol w="932567">
                  <a:extLst>
                    <a:ext uri="{9D8B030D-6E8A-4147-A177-3AD203B41FA5}">
                      <a16:colId xmlns:a16="http://schemas.microsoft.com/office/drawing/2014/main" val="2446122462"/>
                    </a:ext>
                  </a:extLst>
                </a:gridCol>
              </a:tblGrid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dry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wet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muddy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damp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328531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dull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shiny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9424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empty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full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filled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cluttered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571920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engraved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830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eroded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574016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fallen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standing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680163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filled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empty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944285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foggy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sunny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71508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folded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634755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frayed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09133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fresh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wilted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moldy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680753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frozen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thawed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863349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full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empty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642969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grimy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clean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352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heavy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lightweight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60356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huge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tiny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627406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inflated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deflated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700935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small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269528"/>
                  </a:ext>
                </a:extLst>
              </a:tr>
              <a:tr h="1231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lightweight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heavy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74101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loose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tight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521183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mashed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079652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melted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88058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modern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ancient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696829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moldy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fresh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90002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molten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98118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mossy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6309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muddy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dry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109975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murky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clear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71460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narrow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wide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9340301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new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old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worn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382411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old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new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young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08392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open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closed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089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painted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unpainted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1487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peeled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388406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pierced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5189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pressed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592336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pureed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084243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raw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cooked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162327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ripe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unripe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81059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ripped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3458"/>
                  </a:ext>
                </a:extLst>
              </a:tr>
              <a:tr h="850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rough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smooth</a:t>
                      </a: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01" marR="3401" marT="340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126171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1B24C72-E7D9-BF78-DC78-B0DE4C74A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64697"/>
              </p:ext>
            </p:extLst>
          </p:nvPr>
        </p:nvGraphicFramePr>
        <p:xfrm>
          <a:off x="6717417" y="1399379"/>
          <a:ext cx="4457516" cy="5139678"/>
        </p:xfrm>
        <a:graphic>
          <a:graphicData uri="http://schemas.openxmlformats.org/drawingml/2006/table">
            <a:tbl>
              <a:tblPr/>
              <a:tblGrid>
                <a:gridCol w="1114379">
                  <a:extLst>
                    <a:ext uri="{9D8B030D-6E8A-4147-A177-3AD203B41FA5}">
                      <a16:colId xmlns:a16="http://schemas.microsoft.com/office/drawing/2014/main" val="2002055236"/>
                    </a:ext>
                  </a:extLst>
                </a:gridCol>
                <a:gridCol w="1114379">
                  <a:extLst>
                    <a:ext uri="{9D8B030D-6E8A-4147-A177-3AD203B41FA5}">
                      <a16:colId xmlns:a16="http://schemas.microsoft.com/office/drawing/2014/main" val="972335365"/>
                    </a:ext>
                  </a:extLst>
                </a:gridCol>
                <a:gridCol w="1114379">
                  <a:extLst>
                    <a:ext uri="{9D8B030D-6E8A-4147-A177-3AD203B41FA5}">
                      <a16:colId xmlns:a16="http://schemas.microsoft.com/office/drawing/2014/main" val="2728313217"/>
                    </a:ext>
                  </a:extLst>
                </a:gridCol>
                <a:gridCol w="1114379">
                  <a:extLst>
                    <a:ext uri="{9D8B030D-6E8A-4147-A177-3AD203B41FA5}">
                      <a16:colId xmlns:a16="http://schemas.microsoft.com/office/drawing/2014/main" val="1866857916"/>
                    </a:ext>
                  </a:extLst>
                </a:gridCol>
              </a:tblGrid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ruffled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2683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runny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viscous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988071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rusty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52854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scratched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413292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sharp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blunt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422892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shattered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60100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shiny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dull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523254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short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tall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41088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sliced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51931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small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large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3405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smooth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rough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438364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spilled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5988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splintered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32263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squished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2373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standing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fallen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8898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steaming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380224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straight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winding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bent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curved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232993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sunny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foggy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9830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tall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short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88936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thawed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frozen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1630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thick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148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thick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03708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tight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loose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65251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tiny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huge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4655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toppled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upright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638719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torn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844702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unpainted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painted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22511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unripe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ripe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75574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upright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toppled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149094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verdant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barren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467848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viscous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runny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54931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weathered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68586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wet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dry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387413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whipped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59741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wide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narrow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386167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wilted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fresh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9673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windblown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266406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winding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straight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198412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worn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new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16636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wrinkled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892265"/>
                  </a:ext>
                </a:extLst>
              </a:tr>
              <a:tr h="859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young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old</a:t>
                      </a: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3438" marR="3438" marT="34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83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06CFC-A5F9-6042-9D58-FBD6FA85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Vision and Language Models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36070D-B44A-1140-77D6-0941D7B83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Connecting visual concepts and natural language</a:t>
            </a:r>
          </a:p>
          <a:p>
            <a:pPr lvl="1"/>
            <a:r>
              <a:rPr kumimoji="1" lang="en-US" altLang="ja-JP" dirty="0"/>
              <a:t>Trained by huge image-caption dataset (i.e. 400 million pairs)</a:t>
            </a:r>
          </a:p>
          <a:p>
            <a:r>
              <a:rPr kumimoji="1" lang="en-US" altLang="ja-JP" dirty="0"/>
              <a:t>One of famous VL model: CLIP</a:t>
            </a:r>
            <a:r>
              <a:rPr lang="en-US" altLang="ja-JP" dirty="0"/>
              <a:t>[1]</a:t>
            </a:r>
            <a:endParaRPr kumimoji="1" lang="en-US" altLang="ja-JP" dirty="0"/>
          </a:p>
          <a:p>
            <a:pPr lvl="1"/>
            <a:r>
              <a:rPr lang="en-US" altLang="ja-JP" dirty="0"/>
              <a:t>Powerful</a:t>
            </a:r>
            <a:r>
              <a:rPr lang="ja-JP" altLang="en-US" dirty="0"/>
              <a:t> </a:t>
            </a:r>
            <a:r>
              <a:rPr lang="en-US" altLang="ja-JP" dirty="0"/>
              <a:t>zero-shot</a:t>
            </a:r>
            <a:r>
              <a:rPr lang="ja-JP" altLang="en-US" dirty="0"/>
              <a:t> </a:t>
            </a:r>
            <a:r>
              <a:rPr lang="en-US" altLang="ja-JP" dirty="0"/>
              <a:t>transfer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various</a:t>
            </a:r>
            <a:r>
              <a:rPr lang="ja-JP" altLang="en-US" dirty="0"/>
              <a:t> </a:t>
            </a:r>
            <a:r>
              <a:rPr lang="en-US" altLang="ja-JP" dirty="0"/>
              <a:t>task</a:t>
            </a:r>
            <a:endParaRPr kumimoji="1"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Have the potential to encode “commonsense knowledge”</a:t>
            </a:r>
            <a:r>
              <a:rPr lang="ja-JP" altLang="en-US" dirty="0">
                <a:solidFill>
                  <a:srgbClr val="FF0000"/>
                </a:solidFill>
              </a:rPr>
              <a:t>・・・？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FDA767-4193-163C-0BC5-7F91FAB8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98234B-F811-2C66-D227-704D2F2E40D6}"/>
              </a:ext>
            </a:extLst>
          </p:cNvPr>
          <p:cNvSpPr txBox="1"/>
          <p:nvPr/>
        </p:nvSpPr>
        <p:spPr>
          <a:xfrm>
            <a:off x="163286" y="6384762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[1]</a:t>
            </a:r>
            <a:r>
              <a:rPr lang="en-US" altLang="ja-JP" b="0" i="0" u="none" strike="noStrike" dirty="0">
                <a:solidFill>
                  <a:srgbClr val="3399CC"/>
                </a:solidFill>
                <a:effectLst/>
                <a:latin typeface="Roboto" panose="020B0604020202020204" pitchFamily="2" charset="0"/>
                <a:hlinkClick r:id="rId2"/>
              </a:rPr>
              <a:t> https://openai.com/blog/clip/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B28C10A-C99B-2BF9-6E9C-4186B4B6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234" y="3941307"/>
            <a:ext cx="5559879" cy="21804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714752-132D-8DF6-BCE4-34794477DD88}"/>
              </a:ext>
            </a:extLst>
          </p:cNvPr>
          <p:cNvSpPr txBox="1"/>
          <p:nvPr/>
        </p:nvSpPr>
        <p:spPr>
          <a:xfrm>
            <a:off x="8221436" y="4653643"/>
            <a:ext cx="2726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More detail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kumimoji="1" lang="en-US" altLang="ja-JP" dirty="0"/>
              <a:t>Inoue-</a:t>
            </a:r>
            <a:r>
              <a:rPr kumimoji="1" lang="en-US" altLang="ja-JP" dirty="0" err="1"/>
              <a:t>san’s</a:t>
            </a:r>
            <a:r>
              <a:rPr kumimoji="1" lang="en-US" altLang="ja-JP" dirty="0"/>
              <a:t> presentation</a:t>
            </a:r>
          </a:p>
          <a:p>
            <a:r>
              <a:rPr kumimoji="1" lang="en-US" altLang="ja-JP" dirty="0"/>
              <a:t>(2021-06-21)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13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16C56-215B-EFA0-D2A5-26388D3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Primitive Concepts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F37FB0-2D00-333E-45E4-32F77B116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513195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Primitive Concepts: lower-level concept that humans naturally use to characterize complex concepts</a:t>
            </a:r>
          </a:p>
          <a:p>
            <a:pPr lvl="1"/>
            <a:r>
              <a:rPr kumimoji="1" lang="en-US" altLang="ja-JP" sz="1800" dirty="0"/>
              <a:t>i</a:t>
            </a:r>
            <a:r>
              <a:rPr lang="en-US" altLang="ja-JP" sz="1800" dirty="0"/>
              <a:t>.e. “bohemian kingfisher”</a:t>
            </a:r>
          </a:p>
          <a:p>
            <a:pPr lvl="2"/>
            <a:r>
              <a:rPr lang="en-US" altLang="ja-JP" sz="1600" dirty="0"/>
              <a:t>Wing color – blue</a:t>
            </a:r>
          </a:p>
          <a:p>
            <a:pPr lvl="2"/>
            <a:r>
              <a:rPr kumimoji="1" lang="en-US" altLang="ja-JP" sz="1600" dirty="0"/>
              <a:t>Body color – orange</a:t>
            </a:r>
          </a:p>
          <a:p>
            <a:pPr lvl="2"/>
            <a:r>
              <a:rPr kumimoji="1" lang="en-US" altLang="ja-JP" sz="1600" dirty="0"/>
              <a:t>Beak shape - sharp</a:t>
            </a:r>
          </a:p>
          <a:p>
            <a:pPr lvl="1"/>
            <a:r>
              <a:rPr lang="en-US" altLang="ja-JP" sz="1800" dirty="0"/>
              <a:t>If</a:t>
            </a:r>
            <a:r>
              <a:rPr lang="ja-JP" altLang="en-US" sz="1800" dirty="0"/>
              <a:t> </a:t>
            </a:r>
            <a:r>
              <a:rPr lang="en-US" altLang="ja-JP" sz="1800" dirty="0"/>
              <a:t>VL models learned primitive concepts well:</a:t>
            </a:r>
          </a:p>
          <a:p>
            <a:pPr lvl="2"/>
            <a:r>
              <a:rPr lang="en-US" altLang="ja-JP" sz="1600" dirty="0"/>
              <a:t>Provide greater interpretability of VL models</a:t>
            </a:r>
          </a:p>
          <a:p>
            <a:pPr lvl="2"/>
            <a:r>
              <a:rPr kumimoji="1" lang="en-US" altLang="ja-JP" sz="1600" dirty="0"/>
              <a:t>VL model can be used a primitive concept extractor</a:t>
            </a:r>
            <a:endParaRPr lang="en-US" altLang="ja-JP" sz="1600" dirty="0"/>
          </a:p>
          <a:p>
            <a:pPr marL="630000" lvl="2" indent="0">
              <a:buNone/>
            </a:pPr>
            <a:r>
              <a:rPr kumimoji="1" lang="ja-JP" altLang="en-US" sz="1600" dirty="0"/>
              <a:t>⇒　</a:t>
            </a:r>
            <a:r>
              <a:rPr kumimoji="1" lang="en-US" altLang="ja-JP" sz="1600" dirty="0"/>
              <a:t>we can construct another zero-shot classifier by specifying how a concept can be derived from primitives</a:t>
            </a:r>
          </a:p>
          <a:p>
            <a:pPr marL="630000" lvl="2" indent="0">
              <a:buNone/>
            </a:pPr>
            <a:endParaRPr lang="en-US" altLang="ja-JP" sz="1600" dirty="0"/>
          </a:p>
          <a:p>
            <a:pPr marL="630000" lvl="2" indent="0">
              <a:buNone/>
            </a:pPr>
            <a:r>
              <a:rPr kumimoji="1" lang="en-US" altLang="ja-JP" sz="1600" dirty="0">
                <a:solidFill>
                  <a:srgbClr val="FF0000"/>
                </a:solidFill>
              </a:rPr>
              <a:t>Question: In practice, is the VL model able to learn Primitive Concepts?</a:t>
            </a:r>
            <a:br>
              <a:rPr kumimoji="1" lang="en-US" altLang="ja-JP" sz="1600" dirty="0">
                <a:solidFill>
                  <a:srgbClr val="FF0000"/>
                </a:solidFill>
              </a:rPr>
            </a:br>
            <a:r>
              <a:rPr kumimoji="1" lang="en-US" altLang="ja-JP" sz="1600" dirty="0">
                <a:solidFill>
                  <a:srgbClr val="FF0000"/>
                </a:solidFill>
              </a:rPr>
              <a:t>And is it capable of extracting Primitive Concepts?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57694C-F64C-B513-C625-8D2E7305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Common Kingfisher - eBird">
            <a:extLst>
              <a:ext uri="{FF2B5EF4-FFF2-40B4-BE49-F238E27FC236}">
                <a16:creationId xmlns:a16="http://schemas.microsoft.com/office/drawing/2014/main" id="{ED1FC428-8FE9-28F1-B7A7-0E7582D8F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71" y="1904320"/>
            <a:ext cx="2119993" cy="15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D0C00B-244C-87FB-A6F5-0F9B777A00E1}"/>
              </a:ext>
            </a:extLst>
          </p:cNvPr>
          <p:cNvSpPr txBox="1"/>
          <p:nvPr/>
        </p:nvSpPr>
        <p:spPr>
          <a:xfrm>
            <a:off x="9062357" y="2890157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red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031580A-B096-FA7E-DEF0-88E1D18C8370}"/>
              </a:ext>
            </a:extLst>
          </p:cNvPr>
          <p:cNvSpPr txBox="1"/>
          <p:nvPr/>
        </p:nvSpPr>
        <p:spPr>
          <a:xfrm>
            <a:off x="9062357" y="3267348"/>
            <a:ext cx="8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sphere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EC9802-39CB-17DF-4BC8-F01A895C97F5}"/>
              </a:ext>
            </a:extLst>
          </p:cNvPr>
          <p:cNvSpPr txBox="1"/>
          <p:nvPr/>
        </p:nvSpPr>
        <p:spPr>
          <a:xfrm>
            <a:off x="9062357" y="3644539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fruit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98838BF-5431-2961-D739-663399B4BC91}"/>
              </a:ext>
            </a:extLst>
          </p:cNvPr>
          <p:cNvCxnSpPr>
            <a:cxnSpLocks/>
          </p:cNvCxnSpPr>
          <p:nvPr/>
        </p:nvCxnSpPr>
        <p:spPr>
          <a:xfrm>
            <a:off x="9639759" y="3056105"/>
            <a:ext cx="762554" cy="37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EA9D6EA-6872-3FB2-3E65-CA8F02194B16}"/>
              </a:ext>
            </a:extLst>
          </p:cNvPr>
          <p:cNvCxnSpPr/>
          <p:nvPr/>
        </p:nvCxnSpPr>
        <p:spPr>
          <a:xfrm>
            <a:off x="9944100" y="3494315"/>
            <a:ext cx="38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246DEE7-F60D-F078-8955-7E0A52F339FF}"/>
              </a:ext>
            </a:extLst>
          </p:cNvPr>
          <p:cNvCxnSpPr/>
          <p:nvPr/>
        </p:nvCxnSpPr>
        <p:spPr>
          <a:xfrm flipV="1">
            <a:off x="9739993" y="3636680"/>
            <a:ext cx="662320" cy="26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4C2B8C-F036-480F-E6D2-BC7490E1B5C4}"/>
              </a:ext>
            </a:extLst>
          </p:cNvPr>
          <p:cNvSpPr txBox="1"/>
          <p:nvPr/>
        </p:nvSpPr>
        <p:spPr>
          <a:xfrm>
            <a:off x="10451391" y="3309649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Apple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069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7D103-BDB1-528C-51A6-93D9F515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Contribution of this paper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44DD6-34ED-7CAD-5FE8-455E48A1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555869" cy="447565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Propose a Computational framework to measure quantitatively</a:t>
            </a:r>
            <a:br>
              <a:rPr kumimoji="1" lang="en-US" altLang="ja-JP" dirty="0"/>
            </a:br>
            <a:r>
              <a:rPr kumimoji="1" lang="en-US" altLang="ja-JP" dirty="0"/>
              <a:t>how well a VL model has learned primitive concepts</a:t>
            </a:r>
          </a:p>
          <a:p>
            <a:pPr lvl="1"/>
            <a:r>
              <a:rPr lang="en-US" altLang="ja-JP" dirty="0"/>
              <a:t>Two indicators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) Usefulness: the extracted primitives are effective in distinguishing things or not</a:t>
            </a:r>
            <a:br>
              <a:rPr lang="en-US" altLang="ja-JP" dirty="0"/>
            </a:br>
            <a:r>
              <a:rPr lang="en-US" altLang="ja-JP" dirty="0"/>
              <a:t>(ii) Interpretability: How clearly can the primitive be extracted?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Evaluated against three different VL models</a:t>
            </a:r>
          </a:p>
          <a:p>
            <a:pPr lvl="1"/>
            <a:r>
              <a:rPr lang="en-US" altLang="ja-JP" dirty="0"/>
              <a:t>CLIP, </a:t>
            </a:r>
            <a:r>
              <a:rPr lang="en-US" altLang="ja-JP" dirty="0" err="1"/>
              <a:t>ViLT</a:t>
            </a:r>
            <a:r>
              <a:rPr lang="en-US" altLang="ja-JP" dirty="0"/>
              <a:t>, ALBEF</a:t>
            </a:r>
          </a:p>
          <a:p>
            <a:pPr lvl="1"/>
            <a:r>
              <a:rPr lang="en-US" altLang="ja-JP" dirty="0"/>
              <a:t>CLIP is best, but...</a:t>
            </a:r>
            <a:endParaRPr kumimoji="1" lang="en-US" altLang="ja-JP" dirty="0"/>
          </a:p>
          <a:p>
            <a:pPr lvl="2"/>
            <a:r>
              <a:rPr lang="en-US" altLang="ja-JP" dirty="0"/>
              <a:t>Usefulness </a:t>
            </a:r>
            <a:r>
              <a:rPr lang="ja-JP" altLang="en-US" dirty="0"/>
              <a:t>：　</a:t>
            </a:r>
            <a:r>
              <a:rPr lang="en-US" altLang="ja-JP" dirty="0"/>
              <a:t>better than conventional primitive </a:t>
            </a:r>
            <a:r>
              <a:rPr lang="en-US" altLang="ja-JP" dirty="0" err="1"/>
              <a:t>extoractors</a:t>
            </a:r>
            <a:r>
              <a:rPr lang="en-US" altLang="ja-JP" dirty="0"/>
              <a:t>, but accuracy is not high</a:t>
            </a:r>
          </a:p>
          <a:p>
            <a:pPr lvl="2"/>
            <a:r>
              <a:rPr lang="en-US" altLang="ja-JP" dirty="0"/>
              <a:t>Interpretability </a:t>
            </a:r>
            <a:r>
              <a:rPr kumimoji="1" lang="ja-JP" altLang="en-US" dirty="0"/>
              <a:t>：　</a:t>
            </a:r>
            <a:r>
              <a:rPr kumimoji="1" lang="en-US" altLang="ja-JP" dirty="0"/>
              <a:t>almost nothing</a:t>
            </a:r>
          </a:p>
          <a:p>
            <a:pPr lvl="2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64BC6-B2C5-B7E4-5F76-9EC4F303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DC0C4C-3FEC-8BAE-E78A-792253CB4ED6}"/>
              </a:ext>
            </a:extLst>
          </p:cNvPr>
          <p:cNvSpPr txBox="1"/>
          <p:nvPr/>
        </p:nvSpPr>
        <p:spPr>
          <a:xfrm>
            <a:off x="3592285" y="6051325"/>
            <a:ext cx="485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Conclusion: there is still a lot of work to be done.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4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E08D4-9B2B-5F38-4B33-EBB9D4DB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Menu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89FFF-FD99-A5B5-42D9-1A417D7C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Framework</a:t>
            </a:r>
          </a:p>
          <a:p>
            <a:r>
              <a:rPr lang="en-US" altLang="ja-JP" dirty="0">
                <a:solidFill>
                  <a:schemeClr val="tx1"/>
                </a:solidFill>
              </a:rPr>
              <a:t>Experiment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6A4DD-D800-FC68-711F-BEBACBD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0D480-5DDD-BC38-4985-085ECAC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Framework Concept (</a:t>
            </a:r>
            <a:r>
              <a:rPr kumimoji="1" lang="en-US" altLang="ja-JP" cap="none" dirty="0" err="1"/>
              <a:t>i</a:t>
            </a:r>
            <a:r>
              <a:rPr kumimoji="1" lang="en-US" altLang="ja-JP" cap="none" dirty="0"/>
              <a:t>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1ADD5-DAE9-0887-63D1-FEEF61B2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262579"/>
          </a:xfrm>
        </p:spPr>
        <p:txBody>
          <a:bodyPr>
            <a:normAutofit lnSpcReduction="10000"/>
          </a:bodyPr>
          <a:lstStyle/>
          <a:p>
            <a:r>
              <a:rPr lang="en-US" altLang="ja-JP" sz="2000" dirty="0"/>
              <a:t>Assume that the primitive concepts are composable, and there exists a true derivation for any composite concept </a:t>
            </a:r>
            <a:r>
              <a:rPr lang="en-US" altLang="ja-JP" sz="2000" dirty="0">
                <a:solidFill>
                  <a:srgbClr val="FF0000"/>
                </a:solidFill>
              </a:rPr>
              <a:t>q</a:t>
            </a:r>
            <a:r>
              <a:rPr lang="en-US" altLang="ja-JP" sz="2000" dirty="0"/>
              <a:t>, given an expressive set of candidate primitive concepts </a:t>
            </a:r>
            <a:r>
              <a:rPr lang="en-US" altLang="ja-JP" sz="2000" dirty="0">
                <a:solidFill>
                  <a:srgbClr val="FF0000"/>
                </a:solidFill>
              </a:rPr>
              <a:t>Cp</a:t>
            </a:r>
            <a:r>
              <a:rPr lang="en-US" altLang="ja-JP" sz="2000" dirty="0"/>
              <a:t>.</a:t>
            </a:r>
          </a:p>
          <a:p>
            <a:pPr lvl="1"/>
            <a:r>
              <a:rPr lang="en-US" altLang="ja-JP" sz="1600" dirty="0"/>
              <a:t>Given a set of paired primitive concept activations </a:t>
            </a:r>
            <a:r>
              <a:rPr lang="en-US" altLang="ja-JP" sz="1600" dirty="0">
                <a:solidFill>
                  <a:srgbClr val="FF0000"/>
                </a:solidFill>
              </a:rPr>
              <a:t>e</a:t>
            </a:r>
            <a:r>
              <a:rPr lang="en-US" altLang="ja-JP" sz="1600" dirty="0"/>
              <a:t> along with composite concept labels, can we learn a derivation model </a:t>
            </a:r>
            <a:r>
              <a:rPr lang="en-US" altLang="ja-JP" sz="1600" dirty="0">
                <a:solidFill>
                  <a:srgbClr val="FF0000"/>
                </a:solidFill>
              </a:rPr>
              <a:t>H</a:t>
            </a:r>
            <a:r>
              <a:rPr lang="en-US" altLang="ja-JP" sz="1600" dirty="0"/>
              <a:t> that correctly maps the primitive concepts into the composite concepts, as achieved by the true derivation? </a:t>
            </a:r>
            <a:endParaRPr lang="en-US" altLang="ja-JP" sz="1400" dirty="0"/>
          </a:p>
          <a:p>
            <a:pPr lvl="1"/>
            <a:r>
              <a:rPr kumimoji="1" lang="en-US" altLang="ja-JP" sz="1600" dirty="0"/>
              <a:t>If H is linear classifier: </a:t>
            </a:r>
            <a:br>
              <a:rPr kumimoji="1" lang="en-US" altLang="ja-JP" sz="1600" dirty="0"/>
            </a:br>
            <a:br>
              <a:rPr kumimoji="1" lang="en-US" altLang="ja-JP" sz="1600" dirty="0"/>
            </a:br>
            <a:endParaRPr kumimoji="1" lang="en-US" altLang="ja-JP" sz="1600" dirty="0"/>
          </a:p>
          <a:p>
            <a:pPr lvl="1"/>
            <a:endParaRPr kumimoji="1" lang="en-US" altLang="ja-JP" sz="1600" dirty="0"/>
          </a:p>
          <a:p>
            <a:r>
              <a:rPr lang="en-US" altLang="ja-JP" sz="2000" dirty="0"/>
              <a:t>This framework </a:t>
            </a:r>
            <a:r>
              <a:rPr lang="en-US" altLang="ja-JP" sz="2000" dirty="0">
                <a:solidFill>
                  <a:srgbClr val="FF0000"/>
                </a:solidFill>
              </a:rPr>
              <a:t>indirectly </a:t>
            </a:r>
            <a:r>
              <a:rPr lang="en-US" altLang="ja-JP" sz="2000" dirty="0"/>
              <a:t>measure the quality of learned primitive concepts</a:t>
            </a:r>
            <a:br>
              <a:rPr lang="en-US" altLang="ja-JP" sz="2000" dirty="0"/>
            </a:br>
            <a:r>
              <a:rPr lang="en-US" altLang="ja-JP" sz="2000" dirty="0"/>
              <a:t>under the following conditions</a:t>
            </a:r>
          </a:p>
          <a:p>
            <a:pPr lvl="1"/>
            <a:r>
              <a:rPr lang="en-US" altLang="ja-JP" sz="1600" dirty="0"/>
              <a:t>With dataset given the true correspondence between primitives from images and</a:t>
            </a:r>
            <a:br>
              <a:rPr lang="en-US" altLang="ja-JP" sz="1600" dirty="0"/>
            </a:br>
            <a:r>
              <a:rPr lang="en-US" altLang="ja-JP" sz="1600" dirty="0"/>
              <a:t>corresponding  composite concepts</a:t>
            </a:r>
            <a:br>
              <a:rPr lang="en-US" altLang="ja-JP" sz="1600" dirty="0"/>
            </a:br>
            <a:r>
              <a:rPr lang="en-US" altLang="ja-JP" sz="1600" dirty="0" err="1"/>
              <a:t>e_gt</a:t>
            </a:r>
            <a:r>
              <a:rPr lang="en-US" altLang="ja-JP" sz="1600" dirty="0"/>
              <a:t>: true primitive concept activations</a:t>
            </a:r>
            <a:br>
              <a:rPr lang="en-US" altLang="ja-JP" sz="1600" dirty="0"/>
            </a:br>
            <a:r>
              <a:rPr lang="en-US" altLang="ja-JP" sz="1600" dirty="0" err="1"/>
              <a:t>q_gt</a:t>
            </a:r>
            <a:r>
              <a:rPr lang="en-US" altLang="ja-JP" sz="1600" dirty="0"/>
              <a:t>: true composite concepts</a:t>
            </a:r>
          </a:p>
          <a:p>
            <a:pPr lvl="1"/>
            <a:r>
              <a:rPr lang="en-US" altLang="ja-JP" sz="1600" dirty="0"/>
              <a:t>We can reliably learned</a:t>
            </a:r>
          </a:p>
          <a:p>
            <a:pPr lvl="1"/>
            <a:endParaRPr lang="en-US" altLang="ja-JP" sz="1600" dirty="0"/>
          </a:p>
          <a:p>
            <a:pPr lvl="1"/>
            <a:endParaRPr kumimoji="1" lang="en-US" altLang="ja-JP" sz="1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FA94A-F64B-DFF9-B65E-F4B3F5C5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A7A9E26-B086-F925-F94A-D509097A8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908" y="3340018"/>
            <a:ext cx="2181225" cy="4476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8AD53F-2CAF-F6A7-160D-5FAE74CECD87}"/>
              </a:ext>
            </a:extLst>
          </p:cNvPr>
          <p:cNvSpPr txBox="1"/>
          <p:nvPr/>
        </p:nvSpPr>
        <p:spPr>
          <a:xfrm>
            <a:off x="6221869" y="3102190"/>
            <a:ext cx="56194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where</a:t>
            </a:r>
          </a:p>
          <a:p>
            <a:r>
              <a:rPr kumimoji="1" lang="en-US" altLang="ja-JP" b="1" dirty="0"/>
              <a:t>w</a:t>
            </a:r>
            <a:r>
              <a:rPr kumimoji="1" lang="en-US" altLang="ja-JP" dirty="0"/>
              <a:t>: weights</a:t>
            </a:r>
          </a:p>
          <a:p>
            <a:r>
              <a:rPr kumimoji="1" lang="en-US" altLang="ja-JP" dirty="0" err="1"/>
              <a:t>e_i</a:t>
            </a:r>
            <a:r>
              <a:rPr kumimoji="1" lang="en-US" altLang="ja-JP" dirty="0"/>
              <a:t> in </a:t>
            </a:r>
            <a:r>
              <a:rPr kumimoji="1" lang="en-US" altLang="ja-JP" b="1" dirty="0"/>
              <a:t>e: </a:t>
            </a:r>
            <a:r>
              <a:rPr kumimoji="1" lang="en-US" altLang="ja-JP" dirty="0"/>
              <a:t>corresponds to how likely a concept </a:t>
            </a:r>
            <a:r>
              <a:rPr kumimoji="1" lang="en-US" altLang="ja-JP" dirty="0" err="1"/>
              <a:t>p_i</a:t>
            </a:r>
            <a:r>
              <a:rPr kumimoji="1" lang="en-US" altLang="ja-JP" dirty="0"/>
              <a:t> presents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en-US" altLang="ja-JP" dirty="0" err="1"/>
              <a:t>p_i</a:t>
            </a:r>
            <a:r>
              <a:rPr kumimoji="1" lang="en-US" altLang="ja-JP" dirty="0"/>
              <a:t> </a:t>
            </a:r>
            <a:r>
              <a:rPr kumimoji="1" lang="ja-JP" altLang="en-US" dirty="0"/>
              <a:t>∈ </a:t>
            </a:r>
            <a:r>
              <a:rPr kumimoji="1" lang="en-US" altLang="ja-JP" dirty="0"/>
              <a:t>Cp)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6F286A9-8EAC-4B03-B8F6-28CC7AB2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585" y="5950710"/>
            <a:ext cx="899432" cy="4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B0D480-5DDD-BC38-4985-085ECAC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Framework Concept (ii)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1ADD5-DAE9-0887-63D1-FEEF61B22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262579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Calculate the following steps</a:t>
            </a:r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Define of two indicators</a:t>
            </a:r>
          </a:p>
          <a:p>
            <a:pPr lvl="1"/>
            <a:r>
              <a:rPr lang="en-US" altLang="ja-JP" sz="1600" dirty="0">
                <a:solidFill>
                  <a:srgbClr val="FF0000"/>
                </a:solidFill>
              </a:rPr>
              <a:t>(</a:t>
            </a:r>
            <a:r>
              <a:rPr lang="en-US" altLang="ja-JP" sz="1600" dirty="0" err="1">
                <a:solidFill>
                  <a:srgbClr val="FF0000"/>
                </a:solidFill>
              </a:rPr>
              <a:t>i</a:t>
            </a:r>
            <a:r>
              <a:rPr lang="en-US" altLang="ja-JP" sz="1600" dirty="0">
                <a:solidFill>
                  <a:srgbClr val="FF0000"/>
                </a:solidFill>
              </a:rPr>
              <a:t>) Quantifying usefulness</a:t>
            </a:r>
          </a:p>
          <a:p>
            <a:pPr lvl="2"/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kumimoji="1" lang="en-US" altLang="ja-JP" sz="1400" dirty="0"/>
              <a:t>(         (</a:t>
            </a:r>
            <a:r>
              <a:rPr kumimoji="1" lang="en-US" altLang="ja-JP" sz="1400" b="1" dirty="0" err="1">
                <a:solidFill>
                  <a:schemeClr val="tx1"/>
                </a:solidFill>
              </a:rPr>
              <a:t>e_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pred</a:t>
            </a:r>
            <a:r>
              <a:rPr kumimoji="1" lang="en-US" altLang="ja-JP" sz="1400" dirty="0">
                <a:solidFill>
                  <a:schemeClr val="tx1"/>
                </a:solidFill>
              </a:rPr>
              <a:t>) </a:t>
            </a:r>
            <a:r>
              <a:rPr lang="en-US" altLang="ja-JP" sz="1400" dirty="0">
                <a:solidFill>
                  <a:schemeClr val="tx1"/>
                </a:solidFill>
              </a:rPr>
              <a:t>itself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lvl="1"/>
            <a:r>
              <a:rPr kumimoji="1" lang="en-US" altLang="ja-JP" sz="1600" dirty="0">
                <a:solidFill>
                  <a:srgbClr val="FF0000"/>
                </a:solidFill>
              </a:rPr>
              <a:t>(ii) Quantifying interpretability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1FA94A-F64B-DFF9-B65E-F4B3F5C5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7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1E8B6FF-DBDE-E9E4-2E62-27F5F509AE64}"/>
              </a:ext>
            </a:extLst>
          </p:cNvPr>
          <p:cNvCxnSpPr/>
          <p:nvPr/>
        </p:nvCxnSpPr>
        <p:spPr>
          <a:xfrm>
            <a:off x="1877786" y="2963636"/>
            <a:ext cx="8335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AE1FE09-1451-C6CD-E8E4-01AB1BD018C5}"/>
              </a:ext>
            </a:extLst>
          </p:cNvPr>
          <p:cNvCxnSpPr/>
          <p:nvPr/>
        </p:nvCxnSpPr>
        <p:spPr>
          <a:xfrm>
            <a:off x="5984422" y="1869621"/>
            <a:ext cx="0" cy="238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40FCB8-ADCD-43D4-6E9F-A073869C5E41}"/>
              </a:ext>
            </a:extLst>
          </p:cNvPr>
          <p:cNvSpPr txBox="1"/>
          <p:nvPr/>
        </p:nvSpPr>
        <p:spPr>
          <a:xfrm>
            <a:off x="1755324" y="1804061"/>
            <a:ext cx="25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Train (with ground truth)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5F7DBC-E246-2E00-0DA9-4D3CBF03F450}"/>
              </a:ext>
            </a:extLst>
          </p:cNvPr>
          <p:cNvSpPr txBox="1"/>
          <p:nvPr/>
        </p:nvSpPr>
        <p:spPr>
          <a:xfrm>
            <a:off x="1749440" y="3000170"/>
            <a:ext cx="423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Train (with </a:t>
            </a:r>
            <a:r>
              <a:rPr kumimoji="1" lang="en-US" altLang="ja-JP" dirty="0" err="1"/>
              <a:t>e_pred</a:t>
            </a:r>
            <a:r>
              <a:rPr kumimoji="1" lang="en-US" altLang="ja-JP" dirty="0"/>
              <a:t> from </a:t>
            </a:r>
            <a:r>
              <a:rPr kumimoji="1" lang="en-US" altLang="ja-JP" dirty="0" err="1"/>
              <a:t>pretrainVL</a:t>
            </a:r>
            <a:r>
              <a:rPr kumimoji="1" lang="en-US" altLang="ja-JP" dirty="0"/>
              <a:t> model)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BFEED51-5DFC-873F-38B2-2A0F8B1FDEC7}"/>
              </a:ext>
            </a:extLst>
          </p:cNvPr>
          <p:cNvSpPr txBox="1"/>
          <p:nvPr/>
        </p:nvSpPr>
        <p:spPr>
          <a:xfrm>
            <a:off x="6147219" y="1796202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Zero-shot test (including unseen composite concept)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578686-26B9-DA4B-00CF-D3A695B0B330}"/>
              </a:ext>
            </a:extLst>
          </p:cNvPr>
          <p:cNvSpPr txBox="1"/>
          <p:nvPr/>
        </p:nvSpPr>
        <p:spPr>
          <a:xfrm>
            <a:off x="6147219" y="3057460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Zero-shot test (including unseen composite concept)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15A79608-0F7C-B2E6-38C2-AC129F71819E}"/>
              </a:ext>
            </a:extLst>
          </p:cNvPr>
          <p:cNvSpPr/>
          <p:nvPr/>
        </p:nvSpPr>
        <p:spPr>
          <a:xfrm>
            <a:off x="5751761" y="2326821"/>
            <a:ext cx="484411" cy="2517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9529804E-7544-E784-6FF6-FA0194488529}"/>
              </a:ext>
            </a:extLst>
          </p:cNvPr>
          <p:cNvSpPr/>
          <p:nvPr/>
        </p:nvSpPr>
        <p:spPr>
          <a:xfrm>
            <a:off x="5751761" y="3729681"/>
            <a:ext cx="484411" cy="251763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9CA07D-A95E-548A-72B3-B6FC6FDCE034}"/>
              </a:ext>
            </a:extLst>
          </p:cNvPr>
          <p:cNvSpPr txBox="1"/>
          <p:nvPr/>
        </p:nvSpPr>
        <p:spPr>
          <a:xfrm>
            <a:off x="769790" y="22218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真の対応関係</a:t>
            </a:r>
            <a:endParaRPr kumimoji="1" lang="en-US" altLang="ja-JP" sz="1200" dirty="0"/>
          </a:p>
          <a:p>
            <a:r>
              <a:rPr kumimoji="1" lang="en-US" altLang="ja-JP" sz="1200" dirty="0" err="1"/>
              <a:t>Hgt</a:t>
            </a:r>
            <a:r>
              <a:rPr kumimoji="1" lang="ja-JP" altLang="en-US" sz="1200" dirty="0"/>
              <a:t>を作る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C28D9A-DDBA-7890-1010-B9DCA3D12D54}"/>
              </a:ext>
            </a:extLst>
          </p:cNvPr>
          <p:cNvSpPr txBox="1"/>
          <p:nvPr/>
        </p:nvSpPr>
        <p:spPr>
          <a:xfrm>
            <a:off x="501935" y="2911613"/>
            <a:ext cx="135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pretrained</a:t>
            </a: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VL-model</a:t>
            </a:r>
            <a:r>
              <a:rPr kumimoji="1" lang="ja-JP" altLang="en-US" sz="1200" dirty="0">
                <a:solidFill>
                  <a:srgbClr val="FF0000"/>
                </a:solidFill>
              </a:rPr>
              <a:t>から</a:t>
            </a:r>
            <a:br>
              <a:rPr kumimoji="1" lang="en-US" altLang="ja-JP" sz="1200" dirty="0">
                <a:solidFill>
                  <a:srgbClr val="FF0000"/>
                </a:solidFill>
              </a:rPr>
            </a:br>
            <a:r>
              <a:rPr kumimoji="1" lang="ja-JP" altLang="en-US" sz="1200" dirty="0">
                <a:solidFill>
                  <a:srgbClr val="FF0000"/>
                </a:solidFill>
              </a:rPr>
              <a:t>抽出した</a:t>
            </a:r>
            <a:r>
              <a:rPr kumimoji="1" lang="en-US" altLang="ja-JP" sz="1200" dirty="0" err="1">
                <a:solidFill>
                  <a:srgbClr val="FF0000"/>
                </a:solidFill>
              </a:rPr>
              <a:t>e_pred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ja-JP" altLang="en-US" sz="1200" dirty="0"/>
              <a:t>から</a:t>
            </a:r>
            <a:r>
              <a:rPr kumimoji="1" lang="en-US" altLang="ja-JP" sz="1200" dirty="0" err="1"/>
              <a:t>Hpred</a:t>
            </a:r>
            <a:r>
              <a:rPr kumimoji="1" lang="ja-JP" altLang="en-US" sz="1200" dirty="0"/>
              <a:t>を作る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8D70A3E-B0CE-2C63-F574-4FA4513D480F}"/>
              </a:ext>
            </a:extLst>
          </p:cNvPr>
          <p:cNvCxnSpPr/>
          <p:nvPr/>
        </p:nvCxnSpPr>
        <p:spPr>
          <a:xfrm>
            <a:off x="3314700" y="2452701"/>
            <a:ext cx="4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DDF908D-5D0C-3AB6-E44F-58C6164A0BA4}"/>
              </a:ext>
            </a:extLst>
          </p:cNvPr>
          <p:cNvSpPr txBox="1"/>
          <p:nvPr/>
        </p:nvSpPr>
        <p:spPr>
          <a:xfrm>
            <a:off x="3812721" y="222186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q_gt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10C37A5-3392-4D74-AED1-44360769116E}"/>
              </a:ext>
            </a:extLst>
          </p:cNvPr>
          <p:cNvSpPr txBox="1"/>
          <p:nvPr/>
        </p:nvSpPr>
        <p:spPr>
          <a:xfrm>
            <a:off x="2702026" y="2214303"/>
            <a:ext cx="651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 err="1"/>
              <a:t>e</a:t>
            </a:r>
            <a:r>
              <a:rPr lang="en-US" altLang="ja-JP" sz="1800" dirty="0" err="1"/>
              <a:t>_gt</a:t>
            </a:r>
            <a:endParaRPr lang="ja-JP" altLang="en-US" dirty="0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5ACA22A9-9B00-F181-2F9A-FA6F2D90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88" y="2298472"/>
            <a:ext cx="784209" cy="357709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79BD677-CC63-765A-6845-48B45673B8D6}"/>
              </a:ext>
            </a:extLst>
          </p:cNvPr>
          <p:cNvCxnSpPr/>
          <p:nvPr/>
        </p:nvCxnSpPr>
        <p:spPr>
          <a:xfrm>
            <a:off x="3314700" y="3565800"/>
            <a:ext cx="49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656C56F-A96E-6719-B75B-78082CFDE26B}"/>
              </a:ext>
            </a:extLst>
          </p:cNvPr>
          <p:cNvSpPr txBox="1"/>
          <p:nvPr/>
        </p:nvSpPr>
        <p:spPr>
          <a:xfrm>
            <a:off x="3812721" y="333496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q_gt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8B73F8B-BF28-B20B-A817-0812075A607C}"/>
              </a:ext>
            </a:extLst>
          </p:cNvPr>
          <p:cNvSpPr txBox="1"/>
          <p:nvPr/>
        </p:nvSpPr>
        <p:spPr>
          <a:xfrm>
            <a:off x="2461102" y="3358630"/>
            <a:ext cx="104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 err="1">
                <a:solidFill>
                  <a:srgbClr val="FF0000"/>
                </a:solidFill>
              </a:rPr>
              <a:t>e</a:t>
            </a:r>
            <a:r>
              <a:rPr lang="en-US" altLang="ja-JP" sz="1800" dirty="0" err="1">
                <a:solidFill>
                  <a:srgbClr val="FF0000"/>
                </a:solidFill>
              </a:rPr>
              <a:t>_pred</a:t>
            </a:r>
            <a:endParaRPr lang="ja-JP" altLang="en-US" dirty="0">
              <a:solidFill>
                <a:srgbClr val="FF0000"/>
              </a:solidFill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69CADE26-819A-9E1F-7D72-D19563B3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05" y="2523197"/>
            <a:ext cx="571158" cy="260528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AD07905-9B67-68A7-F681-11A8AA5C110B}"/>
              </a:ext>
            </a:extLst>
          </p:cNvPr>
          <p:cNvSpPr txBox="1"/>
          <p:nvPr/>
        </p:nvSpPr>
        <p:spPr>
          <a:xfrm>
            <a:off x="6742447" y="2272709"/>
            <a:ext cx="4167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Get accuracy of              ,  given </a:t>
            </a:r>
            <a:r>
              <a:rPr kumimoji="1" lang="en-US" altLang="ja-JP" dirty="0" err="1"/>
              <a:t>e_gt</a:t>
            </a:r>
            <a:r>
              <a:rPr kumimoji="1" lang="en-US" altLang="ja-JP" dirty="0"/>
              <a:t>(test)</a:t>
            </a:r>
            <a:endParaRPr kumimoji="1" lang="ja-JP" altLang="en-US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F1CA9058-56A6-4493-84AC-532920208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90" y="3656287"/>
            <a:ext cx="448188" cy="255297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33A74F-A137-5CB9-AB63-D380E7482EBA}"/>
              </a:ext>
            </a:extLst>
          </p:cNvPr>
          <p:cNvSpPr txBox="1"/>
          <p:nvPr/>
        </p:nvSpPr>
        <p:spPr>
          <a:xfrm>
            <a:off x="6742447" y="3581875"/>
            <a:ext cx="331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Get accuracy of             (</a:t>
            </a:r>
            <a:r>
              <a:rPr kumimoji="1" lang="en-US" altLang="ja-JP" b="1" dirty="0" err="1">
                <a:solidFill>
                  <a:srgbClr val="FF0000"/>
                </a:solidFill>
              </a:rPr>
              <a:t>e_</a:t>
            </a:r>
            <a:r>
              <a:rPr kumimoji="1" lang="en-US" altLang="ja-JP" dirty="0" err="1">
                <a:solidFill>
                  <a:srgbClr val="FF0000"/>
                </a:solidFill>
              </a:rPr>
              <a:t>pred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67C47BE-5ECC-4CAF-33BF-0228CBA0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245" y="3605831"/>
            <a:ext cx="648382" cy="369331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CD9E5BAA-235F-C231-3883-338421FD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08" y="4841185"/>
            <a:ext cx="583177" cy="33218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CD412BA-A65A-F638-0908-9A3302224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837" y="3732868"/>
            <a:ext cx="198857" cy="17319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FF7198A8-6857-DAE9-0849-13CF0E193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14" y="5566651"/>
            <a:ext cx="4105275" cy="34290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9EB698F-7F5A-4901-3419-5A8FFF8AC20D}"/>
              </a:ext>
            </a:extLst>
          </p:cNvPr>
          <p:cNvSpPr txBox="1"/>
          <p:nvPr/>
        </p:nvSpPr>
        <p:spPr>
          <a:xfrm>
            <a:off x="4293839" y="4616800"/>
            <a:ext cx="216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e_pred</a:t>
            </a:r>
            <a:r>
              <a:rPr kumimoji="1" lang="ja-JP" altLang="en-US" sz="1200" dirty="0"/>
              <a:t>が完璧じゃなくとも，</a:t>
            </a:r>
            <a:br>
              <a:rPr kumimoji="1" lang="en-US" altLang="ja-JP" sz="1200" dirty="0"/>
            </a:br>
            <a:r>
              <a:rPr kumimoji="1" lang="en-US" altLang="ja-JP" sz="1200" dirty="0"/>
              <a:t>test</a:t>
            </a:r>
            <a:r>
              <a:rPr kumimoji="1" lang="ja-JP" altLang="en-US" sz="1200" dirty="0"/>
              <a:t>精度さえ高ければいい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15B4F23-9D34-77C2-0B7A-68904E686C99}"/>
              </a:ext>
            </a:extLst>
          </p:cNvPr>
          <p:cNvCxnSpPr/>
          <p:nvPr/>
        </p:nvCxnSpPr>
        <p:spPr>
          <a:xfrm>
            <a:off x="4840218" y="5921781"/>
            <a:ext cx="24645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CCB31F0-CB75-5C82-AED0-463644010692}"/>
              </a:ext>
            </a:extLst>
          </p:cNvPr>
          <p:cNvSpPr txBox="1"/>
          <p:nvPr/>
        </p:nvSpPr>
        <p:spPr>
          <a:xfrm>
            <a:off x="1340016" y="6037640"/>
            <a:ext cx="532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e_pred</a:t>
            </a:r>
            <a:r>
              <a:rPr kumimoji="1" lang="ja-JP" altLang="en-US" sz="1200" dirty="0"/>
              <a:t>が完璧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抽出した</a:t>
            </a:r>
            <a:r>
              <a:rPr kumimoji="1" lang="en-US" altLang="ja-JP" sz="1200" dirty="0"/>
              <a:t>primitive</a:t>
            </a:r>
            <a:r>
              <a:rPr kumimoji="1" lang="ja-JP" altLang="en-US" sz="1200" dirty="0"/>
              <a:t>がはっきり</a:t>
            </a:r>
            <a:r>
              <a:rPr kumimoji="1" lang="en-US" altLang="ja-JP" sz="1200" dirty="0"/>
              <a:t>0-1</a:t>
            </a:r>
            <a:r>
              <a:rPr kumimoji="1" lang="ja-JP" altLang="en-US" sz="1200" dirty="0"/>
              <a:t>で分かれており正確</a:t>
            </a:r>
            <a:r>
              <a:rPr kumimoji="1" lang="en-US" altLang="ja-JP" sz="1200" dirty="0"/>
              <a:t>)</a:t>
            </a:r>
            <a:r>
              <a:rPr kumimoji="1" lang="ja-JP" altLang="en-US" sz="1200" dirty="0"/>
              <a:t>ならば，</a:t>
            </a:r>
            <a:br>
              <a:rPr kumimoji="1" lang="en-US" altLang="ja-JP" sz="1200" dirty="0"/>
            </a:br>
            <a:r>
              <a:rPr kumimoji="1" lang="en-US" altLang="ja-JP" sz="1200" dirty="0" err="1"/>
              <a:t>e_gt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H_pred</a:t>
            </a:r>
            <a:r>
              <a:rPr kumimoji="1" lang="ja-JP" altLang="en-US" sz="1200" dirty="0"/>
              <a:t>に与えたときに</a:t>
            </a:r>
            <a:r>
              <a:rPr kumimoji="1" lang="en-US" altLang="ja-JP" sz="1200" dirty="0" err="1"/>
              <a:t>H_gt</a:t>
            </a:r>
            <a:r>
              <a:rPr kumimoji="1" lang="ja-JP" altLang="en-US" sz="1200" dirty="0"/>
              <a:t>と同じ挙動をするはずだ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3770EF96-19CD-C405-20B4-73DF4713C4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8789" y="4315844"/>
            <a:ext cx="4062018" cy="2116904"/>
          </a:xfrm>
          <a:prstGeom prst="rect">
            <a:avLst/>
          </a:prstGeom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28F1C7-3E90-C1D4-C7EA-2A47CA261463}"/>
              </a:ext>
            </a:extLst>
          </p:cNvPr>
          <p:cNvCxnSpPr/>
          <p:nvPr/>
        </p:nvCxnSpPr>
        <p:spPr>
          <a:xfrm>
            <a:off x="7317783" y="5160075"/>
            <a:ext cx="231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5337410-F28D-F618-BE5A-7218FC336478}"/>
              </a:ext>
            </a:extLst>
          </p:cNvPr>
          <p:cNvSpPr txBox="1"/>
          <p:nvPr/>
        </p:nvSpPr>
        <p:spPr>
          <a:xfrm>
            <a:off x="6990375" y="492913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B9B3047-EE09-D95D-A857-E5D68292BF02}"/>
              </a:ext>
            </a:extLst>
          </p:cNvPr>
          <p:cNvCxnSpPr>
            <a:cxnSpLocks/>
          </p:cNvCxnSpPr>
          <p:nvPr/>
        </p:nvCxnSpPr>
        <p:spPr>
          <a:xfrm>
            <a:off x="7317783" y="5566651"/>
            <a:ext cx="4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F044D18-2D73-A95D-1A12-BC819253EB5B}"/>
              </a:ext>
            </a:extLst>
          </p:cNvPr>
          <p:cNvSpPr txBox="1"/>
          <p:nvPr/>
        </p:nvSpPr>
        <p:spPr>
          <a:xfrm>
            <a:off x="6990375" y="53526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76E7732-1F9C-6ED6-793C-90D4BB11865B}"/>
              </a:ext>
            </a:extLst>
          </p:cNvPr>
          <p:cNvCxnSpPr>
            <a:cxnSpLocks/>
          </p:cNvCxnSpPr>
          <p:nvPr/>
        </p:nvCxnSpPr>
        <p:spPr>
          <a:xfrm>
            <a:off x="7317783" y="6037640"/>
            <a:ext cx="85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E5A0CCD-CD73-2009-96A6-C6E8DDA05072}"/>
              </a:ext>
            </a:extLst>
          </p:cNvPr>
          <p:cNvSpPr txBox="1"/>
          <p:nvPr/>
        </p:nvSpPr>
        <p:spPr>
          <a:xfrm>
            <a:off x="6996685" y="58144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492BA7D-004A-3D25-B603-56CCC196BC83}"/>
              </a:ext>
            </a:extLst>
          </p:cNvPr>
          <p:cNvSpPr txBox="1"/>
          <p:nvPr/>
        </p:nvSpPr>
        <p:spPr>
          <a:xfrm>
            <a:off x="10354384" y="624317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Input </a:t>
            </a:r>
            <a:r>
              <a:rPr kumimoji="1" lang="en-US" altLang="ja-JP" dirty="0" err="1"/>
              <a:t>e_gt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57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043A8-FA6C-F7DB-BA75-B455CF9D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How to get </a:t>
            </a:r>
            <a:r>
              <a:rPr kumimoji="1" lang="en-US" altLang="ja-JP" cap="none" dirty="0" err="1"/>
              <a:t>e_pred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8B44FB-BAE4-267F-5557-C4C5AB9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Concept Prompting</a:t>
            </a:r>
          </a:p>
          <a:p>
            <a:pPr lvl="1"/>
            <a:r>
              <a:rPr lang="en-US" altLang="ja-JP" sz="1800" dirty="0"/>
              <a:t>extracts the concept activations from a pretrained VL model based on the score function score(image, text)</a:t>
            </a:r>
          </a:p>
          <a:p>
            <a:pPr lvl="1"/>
            <a:r>
              <a:rPr lang="en-US" altLang="ja-JP" sz="1800" dirty="0"/>
              <a:t>For a primitive concept p, we fit it into a template sentence t(p) (for example, “a photo of [</a:t>
            </a:r>
            <a:r>
              <a:rPr lang="en-US" altLang="ja-JP" sz="1800" b="1" dirty="0"/>
              <a:t>concept</a:t>
            </a:r>
            <a:r>
              <a:rPr lang="en-US" altLang="ja-JP" sz="1800" dirty="0"/>
              <a:t>]”)</a:t>
            </a:r>
          </a:p>
          <a:p>
            <a:pPr lvl="1"/>
            <a:r>
              <a:rPr lang="en-US" altLang="ja-JP" sz="1800" dirty="0"/>
              <a:t>A concept representation can be computed with the score function </a:t>
            </a:r>
            <a:r>
              <a:rPr lang="en-US" altLang="ja-JP" sz="1800" dirty="0" err="1"/>
              <a:t>e_p</a:t>
            </a:r>
            <a:r>
              <a:rPr lang="en-US" altLang="ja-JP" sz="1800" dirty="0"/>
              <a:t> = s(x, t(p))</a:t>
            </a:r>
          </a:p>
          <a:p>
            <a:pPr lvl="1"/>
            <a:r>
              <a:rPr lang="en-US" altLang="ja-JP" sz="1600" dirty="0"/>
              <a:t>repeat the process for all primitive concepts</a:t>
            </a:r>
            <a:br>
              <a:rPr lang="en-US" altLang="ja-JP" sz="1600" dirty="0"/>
            </a:br>
            <a:r>
              <a:rPr lang="en-US" altLang="ja-JP" sz="1600" dirty="0"/>
              <a:t>to obtain the predicted primitive concept </a:t>
            </a:r>
            <a:br>
              <a:rPr lang="en-US" altLang="ja-JP" sz="1600" dirty="0"/>
            </a:br>
            <a:r>
              <a:rPr lang="en-US" altLang="ja-JP" sz="1600" dirty="0"/>
              <a:t>activations </a:t>
            </a:r>
            <a:r>
              <a:rPr lang="en-US" altLang="ja-JP" sz="1600" dirty="0" err="1">
                <a:solidFill>
                  <a:srgbClr val="FF0000"/>
                </a:solidFill>
              </a:rPr>
              <a:t>e_pred</a:t>
            </a:r>
            <a:r>
              <a:rPr lang="en-US" altLang="ja-JP" sz="1600" dirty="0">
                <a:solidFill>
                  <a:srgbClr val="FF0000"/>
                </a:solidFill>
              </a:rPr>
              <a:t> = [e1, ..., </a:t>
            </a:r>
            <a:r>
              <a:rPr lang="en-US" altLang="ja-JP" sz="1600" dirty="0" err="1">
                <a:solidFill>
                  <a:srgbClr val="FF0000"/>
                </a:solidFill>
              </a:rPr>
              <a:t>eN</a:t>
            </a:r>
            <a:r>
              <a:rPr lang="en-US" altLang="ja-JP" sz="1600" dirty="0">
                <a:solidFill>
                  <a:srgbClr val="FF0000"/>
                </a:solidFill>
              </a:rPr>
              <a:t> ].</a:t>
            </a:r>
            <a:endParaRPr kumimoji="1" lang="ja-JP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78A48B-C6A6-6A39-EB10-5A1F74AB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FE1C190-1D70-45A2-3C6C-429C27E3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796" y="3564784"/>
            <a:ext cx="5489657" cy="300254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20AAC4-DEBD-EE62-C549-1FF7A1ED536B}"/>
              </a:ext>
            </a:extLst>
          </p:cNvPr>
          <p:cNvSpPr txBox="1"/>
          <p:nvPr/>
        </p:nvSpPr>
        <p:spPr>
          <a:xfrm>
            <a:off x="9734348" y="635489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Score(</a:t>
            </a:r>
            <a:r>
              <a:rPr kumimoji="1" lang="en-US" altLang="ja-JP" dirty="0" err="1"/>
              <a:t>image,text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231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E08D4-9B2B-5F38-4B33-EBB9D4DB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Menu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89FFF-FD99-A5B5-42D9-1A417D7C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Background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Framework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Experiment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36A4DD-D800-FC68-711F-BEBACBD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2AE4-5D08-4D56-8A74-2A2255E8A2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978324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2022-04-18_Change_Captioning</Template>
  <TotalTime>298</TotalTime>
  <Words>1236</Words>
  <Application>Microsoft Office PowerPoint</Application>
  <PresentationFormat>ワイド画面</PresentationFormat>
  <Paragraphs>343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Meiryo UI</vt:lpstr>
      <vt:lpstr>游ゴシック</vt:lpstr>
      <vt:lpstr>Arial</vt:lpstr>
      <vt:lpstr>Gill Sans MT</vt:lpstr>
      <vt:lpstr>Roboto</vt:lpstr>
      <vt:lpstr>Symbol</vt:lpstr>
      <vt:lpstr>Wingdings 2</vt:lpstr>
      <vt:lpstr>配当</vt:lpstr>
      <vt:lpstr>Do Vision-Language Pretrained Models Learn Primitive Concepts?</vt:lpstr>
      <vt:lpstr>Vision and Language Models</vt:lpstr>
      <vt:lpstr>Primitive Concepts</vt:lpstr>
      <vt:lpstr>Contribution of this paper</vt:lpstr>
      <vt:lpstr>Menu</vt:lpstr>
      <vt:lpstr>Framework Concept (i)</vt:lpstr>
      <vt:lpstr>Framework Concept (ii)</vt:lpstr>
      <vt:lpstr>How to get e_pred</vt:lpstr>
      <vt:lpstr>Menu</vt:lpstr>
      <vt:lpstr>Experiments</vt:lpstr>
      <vt:lpstr>Samples of Unseen-seen area curve</vt:lpstr>
      <vt:lpstr>Results</vt:lpstr>
      <vt:lpstr>Qualitative Analysis of Derivations</vt:lpstr>
      <vt:lpstr>Conclusion</vt:lpstr>
      <vt:lpstr>PowerPoint プレゼンテーション</vt:lpstr>
      <vt:lpstr>Attributes in MIT-States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Vision-Language Pretrained Models Learn Primitive Concepts?</dc:title>
  <dc:creator>Q太郎 佐藤</dc:creator>
  <cp:lastModifiedBy>Q太郎 佐藤</cp:lastModifiedBy>
  <cp:revision>13</cp:revision>
  <dcterms:created xsi:type="dcterms:W3CDTF">2022-06-15T00:58:52Z</dcterms:created>
  <dcterms:modified xsi:type="dcterms:W3CDTF">2022-06-15T05:57:43Z</dcterms:modified>
</cp:coreProperties>
</file>