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3" autoAdjust="0"/>
    <p:restoredTop sz="94660"/>
  </p:normalViewPr>
  <p:slideViewPr>
    <p:cSldViewPr snapToGrid="0">
      <p:cViewPr varScale="1">
        <p:scale>
          <a:sx n="82" d="100"/>
          <a:sy n="82" d="100"/>
        </p:scale>
        <p:origin x="9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047A6-4734-4FCD-9813-22A36979760A}" type="datetimeFigureOut">
              <a:rPr kumimoji="1" lang="ja-JP" altLang="en-US" smtClean="0"/>
              <a:t>2018/11/26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41565-66B3-4106-9BDE-F4DE5ED42337}" type="slidenum">
              <a:rPr kumimoji="1" lang="ja-JP" altLang="en-US" smtClean="0"/>
              <a:t>‹#›</a:t>
            </a:fld>
            <a:endParaRPr kumimoji="1" lang="ja-JP" altLang="en-US"/>
          </a:p>
        </p:txBody>
      </p:sp>
    </p:spTree>
    <p:extLst>
      <p:ext uri="{BB962C8B-B14F-4D97-AF65-F5344CB8AC3E}">
        <p14:creationId xmlns:p14="http://schemas.microsoft.com/office/powerpoint/2010/main" val="17529739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latin typeface="Meiryo UI" panose="020B0604030504040204" pitchFamily="50" charset="-128"/>
                <a:ea typeface="Meiryo UI" panose="020B0604030504040204" pitchFamily="50" charset="-128"/>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1802F3AB-2446-4F80-AE8E-C03BD583F674}" type="datetime1">
              <a:rPr lang="en-US" altLang="ja-JP" smtClean="0"/>
              <a:t>11/26/2018</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2B5054D-39C6-4D7B-93D4-A8E0236A40EF}" type="datetime1">
              <a:rPr lang="en-US" altLang="ja-JP"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F9B581A-8531-4593-8B5F-C317E595CBF3}" type="datetime1">
              <a:rPr lang="en-US" altLang="ja-JP" smtClean="0"/>
              <a:t>11/26/2018</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68099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488469"/>
          </a:xfrm>
        </p:spPr>
        <p:txBody>
          <a:bodyPr>
            <a:normAutofit/>
          </a:bodyPr>
          <a:lstStyle>
            <a:lvl1pPr>
              <a:defRPr sz="2400">
                <a:latin typeface="Meiryo UI" panose="020B0604030504040204" pitchFamily="50" charset="-128"/>
                <a:ea typeface="Meiryo UI" panose="020B0604030504040204" pitchFamily="50" charset="-128"/>
              </a:defRPr>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581192" y="1383150"/>
            <a:ext cx="11029615" cy="4475650"/>
          </a:xfrm>
        </p:spPr>
        <p:txBody>
          <a:bodyPr anchor="t">
            <a:normAutofit/>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56BCB1CF-0857-4101-BCFF-40FEECAB8258}" type="datetime1">
              <a:rPr lang="en-US" altLang="ja-JP" smtClean="0"/>
              <a:t>11/26/2018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1084553" y="6384762"/>
            <a:ext cx="1052508" cy="365125"/>
          </a:xfrm>
        </p:spPr>
        <p:txBody>
          <a:bodyPr/>
          <a:lstStyle>
            <a:lvl1pPr>
              <a:defRPr sz="1600">
                <a:solidFill>
                  <a:schemeClr val="tx1"/>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9FAAC9D-0711-4AD4-A666-9FA7A8C564EE}" type="datetime1">
              <a:rPr lang="en-US" altLang="ja-JP" smtClean="0"/>
              <a:t>11/26/2018</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F42E4AC-C5FF-41CB-9171-78CFEB8EF100}" type="datetime1">
              <a:rPr lang="en-US" altLang="ja-JP"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CED2881-7CC2-477A-B3DF-E9461C9A3A15}" type="datetime1">
              <a:rPr lang="en-US" altLang="ja-JP" smtClean="0"/>
              <a:t>11/26/2018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5CA298F-11C8-4B81-911F-669AE447240E}" type="datetime1">
              <a:rPr lang="en-US" altLang="ja-JP" smtClean="0"/>
              <a:t>11/26/2018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ja-JP" altLang="en-US"/>
              <a:t>マスター タイトルの書式設定</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F4077-C2AA-468C-A286-57080246BC1F}" type="datetime1">
              <a:rPr lang="en-US" altLang="ja-JP" smtClean="0"/>
              <a:t>11/26/2018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F6A1B61-DFA3-4259-AD05-0FC998F5731B}" type="datetime1">
              <a:rPr lang="en-US" altLang="ja-JP" smtClean="0"/>
              <a:t>11/26/2018</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4AC2DB7-92F4-4863-B262-4DB7DD758A73}" type="datetime1">
              <a:rPr lang="en-US" altLang="ja-JP" smtClean="0"/>
              <a:t>11/26/2018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FBC2905-87EE-4FF4-ABE1-EBEA8F4145A4}" type="datetime1">
              <a:rPr lang="en-US" altLang="ja-JP" smtClean="0"/>
              <a:t>11/26/2018</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1084553" y="6404357"/>
            <a:ext cx="1052510" cy="365125"/>
          </a:xfrm>
          <a:prstGeom prst="rect">
            <a:avLst/>
          </a:prstGeom>
        </p:spPr>
        <p:txBody>
          <a:bodyPr vert="horz" lIns="91440" tIns="45720" rIns="91440" bIns="45720" rtlCol="0" anchor="ctr"/>
          <a:lstStyle>
            <a:lvl1pPr algn="r">
              <a:defRPr sz="1600">
                <a:solidFill>
                  <a:schemeClr val="tx1"/>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kumimoji="1" sz="2800" b="0" kern="1200" cap="all">
          <a:solidFill>
            <a:schemeClr val="bg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kumimoji="1" sz="1200" kern="1200">
          <a:solidFill>
            <a:schemeClr val="tx2"/>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4DC58D-2662-4888-8BF3-A8780FB357B4}"/>
              </a:ext>
            </a:extLst>
          </p:cNvPr>
          <p:cNvSpPr>
            <a:spLocks noGrp="1"/>
          </p:cNvSpPr>
          <p:nvPr>
            <p:ph type="ctrTitle"/>
          </p:nvPr>
        </p:nvSpPr>
        <p:spPr/>
        <p:txBody>
          <a:bodyPr/>
          <a:lstStyle/>
          <a:p>
            <a:r>
              <a:rPr kumimoji="1" lang="en-US" altLang="ja-JP" dirty="0"/>
              <a:t>Deep Learning </a:t>
            </a:r>
            <a:r>
              <a:rPr kumimoji="1" lang="ja-JP" altLang="en-US" dirty="0"/>
              <a:t>勉強会</a:t>
            </a:r>
            <a:br>
              <a:rPr kumimoji="1" lang="en-US" altLang="ja-JP" dirty="0"/>
            </a:br>
            <a:r>
              <a:rPr kumimoji="1" lang="en-US" altLang="ja-JP" dirty="0"/>
              <a:t>18</a:t>
            </a:r>
            <a:r>
              <a:rPr kumimoji="1" lang="ja-JP" altLang="en-US" dirty="0"/>
              <a:t>章　分配関数との対峙</a:t>
            </a:r>
          </a:p>
        </p:txBody>
      </p:sp>
      <p:sp>
        <p:nvSpPr>
          <p:cNvPr id="3" name="字幕 2">
            <a:extLst>
              <a:ext uri="{FF2B5EF4-FFF2-40B4-BE49-F238E27FC236}">
                <a16:creationId xmlns:a16="http://schemas.microsoft.com/office/drawing/2014/main" id="{F9636129-EA2A-4BB0-84D5-94879DDCC198}"/>
              </a:ext>
            </a:extLst>
          </p:cNvPr>
          <p:cNvSpPr>
            <a:spLocks noGrp="1"/>
          </p:cNvSpPr>
          <p:nvPr>
            <p:ph type="subTitle"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2527E3-8CDF-4CB4-9330-FB99B7689FCB}"/>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445104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993EDB-509B-4180-83E8-9D470809C8CB}"/>
              </a:ext>
            </a:extLst>
          </p:cNvPr>
          <p:cNvSpPr>
            <a:spLocks noGrp="1"/>
          </p:cNvSpPr>
          <p:nvPr>
            <p:ph type="title"/>
          </p:nvPr>
        </p:nvSpPr>
        <p:spPr/>
        <p:txBody>
          <a:bodyPr/>
          <a:lstStyle/>
          <a:p>
            <a:r>
              <a:rPr kumimoji="1" lang="en-US" altLang="ja-JP" dirty="0"/>
              <a:t>18.4</a:t>
            </a:r>
            <a:r>
              <a:rPr kumimoji="1" lang="ja-JP" altLang="en-US" dirty="0"/>
              <a:t>　スコアマッチング</a:t>
            </a:r>
          </a:p>
        </p:txBody>
      </p:sp>
      <p:sp>
        <p:nvSpPr>
          <p:cNvPr id="3" name="コンテンツ プレースホルダー 2">
            <a:extLst>
              <a:ext uri="{FF2B5EF4-FFF2-40B4-BE49-F238E27FC236}">
                <a16:creationId xmlns:a16="http://schemas.microsoft.com/office/drawing/2014/main" id="{5071BCAE-B3F7-4FA3-88E9-EE7BEF12A502}"/>
              </a:ext>
            </a:extLst>
          </p:cNvPr>
          <p:cNvSpPr>
            <a:spLocks noGrp="1"/>
          </p:cNvSpPr>
          <p:nvPr>
            <p:ph idx="1"/>
          </p:nvPr>
        </p:nvSpPr>
        <p:spPr/>
        <p:txBody>
          <a:bodyPr/>
          <a:lstStyle/>
          <a:p>
            <a:r>
              <a:rPr lang="ja-JP" altLang="en-US" dirty="0"/>
              <a:t>最尤法による無向モデルの学習で分配関数の計算を回避したい（その</a:t>
            </a:r>
            <a:r>
              <a:rPr lang="en-US" altLang="ja-JP" dirty="0"/>
              <a:t>2</a:t>
            </a:r>
            <a:r>
              <a:rPr lang="ja-JP" altLang="en-US" dirty="0"/>
              <a:t>）</a:t>
            </a:r>
            <a:endParaRPr lang="en-US" altLang="ja-JP" dirty="0"/>
          </a:p>
          <a:p>
            <a:r>
              <a:rPr lang="ja-JP" altLang="en-US" dirty="0"/>
              <a:t>モデルの対数密度の入力に関する微分と，データ対数密度の入力に関する微分の</a:t>
            </a:r>
            <a:br>
              <a:rPr lang="en-US" altLang="ja-JP" dirty="0"/>
            </a:br>
            <a:r>
              <a:rPr lang="ja-JP" altLang="en-US" dirty="0"/>
              <a:t>期待二乗誤差を最小化する（</a:t>
            </a:r>
            <a:r>
              <a:rPr lang="en-US" altLang="ja-JP" dirty="0"/>
              <a:t>Hyvarinen2005</a:t>
            </a:r>
            <a:r>
              <a:rPr lang="ja-JP" altLang="en-US" dirty="0"/>
              <a:t>）</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354862A7-5F32-4A9F-9B16-1CC128DC4F2D}"/>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5" name="図 4">
            <a:extLst>
              <a:ext uri="{FF2B5EF4-FFF2-40B4-BE49-F238E27FC236}">
                <a16:creationId xmlns:a16="http://schemas.microsoft.com/office/drawing/2014/main" id="{02825B40-4D92-4604-9ECC-BD896CC63597}"/>
              </a:ext>
            </a:extLst>
          </p:cNvPr>
          <p:cNvPicPr>
            <a:picLocks noChangeAspect="1"/>
          </p:cNvPicPr>
          <p:nvPr/>
        </p:nvPicPr>
        <p:blipFill>
          <a:blip r:embed="rId2"/>
          <a:stretch>
            <a:fillRect/>
          </a:stretch>
        </p:blipFill>
        <p:spPr>
          <a:xfrm>
            <a:off x="1471611" y="2735150"/>
            <a:ext cx="6200775" cy="1771650"/>
          </a:xfrm>
          <a:prstGeom prst="rect">
            <a:avLst/>
          </a:prstGeom>
        </p:spPr>
      </p:pic>
      <p:pic>
        <p:nvPicPr>
          <p:cNvPr id="6" name="図 5">
            <a:extLst>
              <a:ext uri="{FF2B5EF4-FFF2-40B4-BE49-F238E27FC236}">
                <a16:creationId xmlns:a16="http://schemas.microsoft.com/office/drawing/2014/main" id="{36A48116-558F-4714-A35F-1D5459FD8C8A}"/>
              </a:ext>
            </a:extLst>
          </p:cNvPr>
          <p:cNvPicPr>
            <a:picLocks noChangeAspect="1"/>
          </p:cNvPicPr>
          <p:nvPr/>
        </p:nvPicPr>
        <p:blipFill>
          <a:blip r:embed="rId3"/>
          <a:stretch>
            <a:fillRect/>
          </a:stretch>
        </p:blipFill>
        <p:spPr>
          <a:xfrm>
            <a:off x="1471611" y="4699325"/>
            <a:ext cx="5238750" cy="676275"/>
          </a:xfrm>
          <a:prstGeom prst="rect">
            <a:avLst/>
          </a:prstGeom>
        </p:spPr>
      </p:pic>
      <p:sp>
        <p:nvSpPr>
          <p:cNvPr id="8" name="テキスト ボックス 7">
            <a:extLst>
              <a:ext uri="{FF2B5EF4-FFF2-40B4-BE49-F238E27FC236}">
                <a16:creationId xmlns:a16="http://schemas.microsoft.com/office/drawing/2014/main" id="{3550A64E-3AF1-450B-A825-E5A275A4214B}"/>
              </a:ext>
            </a:extLst>
          </p:cNvPr>
          <p:cNvSpPr txBox="1"/>
          <p:nvPr/>
        </p:nvSpPr>
        <p:spPr>
          <a:xfrm>
            <a:off x="1805354" y="5331955"/>
            <a:ext cx="8666155"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L(</a:t>
            </a:r>
            <a:r>
              <a:rPr kumimoji="1" lang="en-US" altLang="ja-JP" dirty="0" err="1">
                <a:latin typeface="Meiryo UI" panose="020B0604030504040204" pitchFamily="50" charset="-128"/>
                <a:ea typeface="Meiryo UI" panose="020B0604030504040204" pitchFamily="50" charset="-128"/>
              </a:rPr>
              <a:t>x,θ</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の期待値の最小化を，次の</a:t>
            </a:r>
            <a:r>
              <a:rPr kumimoji="1" lang="en-US" altLang="ja-JP" dirty="0">
                <a:latin typeface="Meiryo UI" panose="020B0604030504040204" pitchFamily="50" charset="-128"/>
                <a:ea typeface="Meiryo UI" panose="020B0604030504040204" pitchFamily="50" charset="-128"/>
              </a:rPr>
              <a:t>~L(</a:t>
            </a:r>
            <a:r>
              <a:rPr kumimoji="1" lang="en-US" altLang="ja-JP" dirty="0" err="1">
                <a:latin typeface="Meiryo UI" panose="020B0604030504040204" pitchFamily="50" charset="-128"/>
                <a:ea typeface="Meiryo UI" panose="020B0604030504040204" pitchFamily="50" charset="-128"/>
              </a:rPr>
              <a:t>x,θ</a:t>
            </a:r>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の最小化に置き換えて回避（等価らしい）</a:t>
            </a:r>
          </a:p>
        </p:txBody>
      </p:sp>
      <p:pic>
        <p:nvPicPr>
          <p:cNvPr id="9" name="図 8">
            <a:extLst>
              <a:ext uri="{FF2B5EF4-FFF2-40B4-BE49-F238E27FC236}">
                <a16:creationId xmlns:a16="http://schemas.microsoft.com/office/drawing/2014/main" id="{629994EB-11CB-4D71-8E15-476457B3073C}"/>
              </a:ext>
            </a:extLst>
          </p:cNvPr>
          <p:cNvPicPr>
            <a:picLocks noChangeAspect="1"/>
          </p:cNvPicPr>
          <p:nvPr/>
        </p:nvPicPr>
        <p:blipFill>
          <a:blip r:embed="rId4"/>
          <a:stretch>
            <a:fillRect/>
          </a:stretch>
        </p:blipFill>
        <p:spPr>
          <a:xfrm>
            <a:off x="2205036" y="5701287"/>
            <a:ext cx="7781925" cy="971550"/>
          </a:xfrm>
          <a:prstGeom prst="rect">
            <a:avLst/>
          </a:prstGeom>
        </p:spPr>
      </p:pic>
      <p:sp>
        <p:nvSpPr>
          <p:cNvPr id="10" name="正方形/長方形 9">
            <a:extLst>
              <a:ext uri="{FF2B5EF4-FFF2-40B4-BE49-F238E27FC236}">
                <a16:creationId xmlns:a16="http://schemas.microsoft.com/office/drawing/2014/main" id="{2A52556C-FF02-48E8-89C5-75BE65F87D87}"/>
              </a:ext>
            </a:extLst>
          </p:cNvPr>
          <p:cNvSpPr/>
          <p:nvPr/>
        </p:nvSpPr>
        <p:spPr>
          <a:xfrm>
            <a:off x="4632992" y="4699325"/>
            <a:ext cx="1008187" cy="30694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7325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42737A-5293-4605-8BD1-21F964316131}"/>
              </a:ext>
            </a:extLst>
          </p:cNvPr>
          <p:cNvSpPr>
            <a:spLocks noGrp="1"/>
          </p:cNvSpPr>
          <p:nvPr>
            <p:ph type="title"/>
          </p:nvPr>
        </p:nvSpPr>
        <p:spPr/>
        <p:txBody>
          <a:bodyPr/>
          <a:lstStyle/>
          <a:p>
            <a:r>
              <a:rPr kumimoji="1" lang="en-US" altLang="ja-JP" dirty="0"/>
              <a:t>18.4</a:t>
            </a:r>
            <a:r>
              <a:rPr kumimoji="1" lang="ja-JP" altLang="en-US" dirty="0"/>
              <a:t>　レシオマッチング</a:t>
            </a:r>
          </a:p>
        </p:txBody>
      </p:sp>
      <p:sp>
        <p:nvSpPr>
          <p:cNvPr id="3" name="コンテンツ プレースホルダー 2">
            <a:extLst>
              <a:ext uri="{FF2B5EF4-FFF2-40B4-BE49-F238E27FC236}">
                <a16:creationId xmlns:a16="http://schemas.microsoft.com/office/drawing/2014/main" id="{D168DCBE-A4C5-4E59-B66A-11DCB34B7253}"/>
              </a:ext>
            </a:extLst>
          </p:cNvPr>
          <p:cNvSpPr>
            <a:spLocks noGrp="1"/>
          </p:cNvSpPr>
          <p:nvPr>
            <p:ph idx="1"/>
          </p:nvPr>
        </p:nvSpPr>
        <p:spPr>
          <a:xfrm>
            <a:off x="581192" y="1383150"/>
            <a:ext cx="11029615" cy="5240388"/>
          </a:xfrm>
        </p:spPr>
        <p:txBody>
          <a:bodyPr>
            <a:normAutofit/>
          </a:bodyPr>
          <a:lstStyle/>
          <a:p>
            <a:r>
              <a:rPr kumimoji="1" lang="ja-JP" altLang="en-US" dirty="0"/>
              <a:t>スコアマッチングは離散データのモデルに適用できない（</a:t>
            </a:r>
            <a:r>
              <a:rPr kumimoji="1" lang="en-US" altLang="ja-JP" dirty="0"/>
              <a:t>x</a:t>
            </a:r>
            <a:r>
              <a:rPr kumimoji="1" lang="ja-JP" altLang="en-US" dirty="0"/>
              <a:t>の微分ができないから）</a:t>
            </a:r>
            <a:endParaRPr kumimoji="1" lang="en-US" altLang="ja-JP" dirty="0"/>
          </a:p>
          <a:p>
            <a:r>
              <a:rPr lang="ja-JP" altLang="en-US" dirty="0"/>
              <a:t>離散データへの拡張としてレシオマッチング（</a:t>
            </a:r>
            <a:r>
              <a:rPr lang="en-US" altLang="ja-JP" dirty="0"/>
              <a:t>Hyvarinen2007</a:t>
            </a:r>
            <a:r>
              <a:rPr lang="ja-JP" altLang="en-US" dirty="0"/>
              <a:t>）</a:t>
            </a:r>
            <a:endParaRPr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endParaRPr kumimoji="1" lang="en-US" altLang="ja-JP" dirty="0"/>
          </a:p>
          <a:p>
            <a:pPr lvl="1"/>
            <a:endParaRPr kumimoji="1" lang="en-US" altLang="ja-JP" dirty="0"/>
          </a:p>
          <a:p>
            <a:pPr lvl="1"/>
            <a:r>
              <a:rPr kumimoji="1" lang="en-US" altLang="ja-JP" dirty="0"/>
              <a:t>L</a:t>
            </a:r>
            <a:r>
              <a:rPr kumimoji="1" lang="en-US" altLang="ja-JP" baseline="30000" dirty="0"/>
              <a:t>(RM)</a:t>
            </a:r>
            <a:r>
              <a:rPr kumimoji="1" lang="ja-JP" altLang="en-US" dirty="0"/>
              <a:t>の事例における平均値を最小化する</a:t>
            </a:r>
            <a:endParaRPr kumimoji="1" lang="en-US" altLang="ja-JP" dirty="0"/>
          </a:p>
          <a:p>
            <a:pPr lvl="1"/>
            <a:r>
              <a:rPr kumimoji="1" lang="ja-JP" altLang="en-US" dirty="0"/>
              <a:t>特に</a:t>
            </a:r>
            <a:r>
              <a:rPr kumimoji="1" lang="en-US" altLang="ja-JP" dirty="0"/>
              <a:t>2</a:t>
            </a:r>
            <a:r>
              <a:rPr kumimoji="1" lang="ja-JP" altLang="en-US" dirty="0"/>
              <a:t>値データに対して適用される</a:t>
            </a:r>
            <a:endParaRPr kumimoji="1" lang="en-US" altLang="ja-JP" dirty="0"/>
          </a:p>
          <a:p>
            <a:pPr lvl="1"/>
            <a:r>
              <a:rPr lang="en-US" altLang="ja-JP" dirty="0"/>
              <a:t>18.5</a:t>
            </a:r>
            <a:r>
              <a:rPr lang="ja-JP" altLang="en-US" dirty="0"/>
              <a:t>　雑音除去スコアマッチングはスコアマッチング正則化の話だが，たいした内容でもないので飛ばす</a:t>
            </a:r>
            <a:endParaRPr kumimoji="1" lang="ja-JP" altLang="en-US" dirty="0"/>
          </a:p>
        </p:txBody>
      </p:sp>
      <p:sp>
        <p:nvSpPr>
          <p:cNvPr id="4" name="スライド番号プレースホルダー 3">
            <a:extLst>
              <a:ext uri="{FF2B5EF4-FFF2-40B4-BE49-F238E27FC236}">
                <a16:creationId xmlns:a16="http://schemas.microsoft.com/office/drawing/2014/main" id="{3430532A-9360-4A44-9809-5E2413BDCF9D}"/>
              </a:ext>
            </a:extLst>
          </p:cNvPr>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図 4">
            <a:extLst>
              <a:ext uri="{FF2B5EF4-FFF2-40B4-BE49-F238E27FC236}">
                <a16:creationId xmlns:a16="http://schemas.microsoft.com/office/drawing/2014/main" id="{AA68CF02-FEBD-455D-AFDF-22B87183E917}"/>
              </a:ext>
            </a:extLst>
          </p:cNvPr>
          <p:cNvPicPr>
            <a:picLocks noChangeAspect="1"/>
          </p:cNvPicPr>
          <p:nvPr/>
        </p:nvPicPr>
        <p:blipFill>
          <a:blip r:embed="rId2"/>
          <a:stretch>
            <a:fillRect/>
          </a:stretch>
        </p:blipFill>
        <p:spPr>
          <a:xfrm>
            <a:off x="1635663" y="2366543"/>
            <a:ext cx="5779511" cy="2545426"/>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55BEB078-4A4B-4317-A9FF-0CF9B3190892}"/>
                  </a:ext>
                </a:extLst>
              </p:cNvPr>
              <p:cNvSpPr txBox="1"/>
              <p:nvPr/>
            </p:nvSpPr>
            <p:spPr>
              <a:xfrm>
                <a:off x="6968495" y="2782669"/>
                <a:ext cx="3587842" cy="646331"/>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𝑝</m:t>
                    </m:r>
                  </m:oMath>
                </a14:m>
                <a:r>
                  <a:rPr kumimoji="1" lang="en-US" altLang="ja-JP" baseline="-25000" dirty="0">
                    <a:latin typeface="Meiryo UI" panose="020B0604030504040204" pitchFamily="50" charset="-128"/>
                    <a:ea typeface="Meiryo UI" panose="020B0604030504040204" pitchFamily="50" charset="-128"/>
                  </a:rPr>
                  <a:t>model</a:t>
                </a:r>
                <a:r>
                  <a:rPr kumimoji="1" lang="ja-JP" altLang="en-US" dirty="0">
                    <a:latin typeface="Meiryo UI" panose="020B0604030504040204" pitchFamily="50" charset="-128"/>
                    <a:ea typeface="Meiryo UI" panose="020B0604030504040204" pitchFamily="50" charset="-128"/>
                  </a:rPr>
                  <a:t>の比をとることで</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Z</a:t>
                </a:r>
                <a:r>
                  <a:rPr kumimoji="1" lang="ja-JP" altLang="en-US" dirty="0">
                    <a:latin typeface="Meiryo UI" panose="020B0604030504040204" pitchFamily="50" charset="-128"/>
                    <a:ea typeface="Meiryo UI" panose="020B0604030504040204" pitchFamily="50" charset="-128"/>
                  </a:rPr>
                  <a:t>を消す（擬似尤度と発想は一緒）</a:t>
                </a:r>
              </a:p>
            </p:txBody>
          </p:sp>
        </mc:Choice>
        <mc:Fallback>
          <p:sp>
            <p:nvSpPr>
              <p:cNvPr id="8" name="テキスト ボックス 7">
                <a:extLst>
                  <a:ext uri="{FF2B5EF4-FFF2-40B4-BE49-F238E27FC236}">
                    <a16:creationId xmlns:a16="http://schemas.microsoft.com/office/drawing/2014/main" id="{55BEB078-4A4B-4317-A9FF-0CF9B3190892}"/>
                  </a:ext>
                </a:extLst>
              </p:cNvPr>
              <p:cNvSpPr txBox="1">
                <a:spLocks noRot="1" noChangeAspect="1" noMove="1" noResize="1" noEditPoints="1" noAdjustHandles="1" noChangeArrowheads="1" noChangeShapeType="1" noTextEdit="1"/>
              </p:cNvSpPr>
              <p:nvPr/>
            </p:nvSpPr>
            <p:spPr>
              <a:xfrm>
                <a:off x="6968495" y="2782669"/>
                <a:ext cx="3587842" cy="646331"/>
              </a:xfrm>
              <a:prstGeom prst="rect">
                <a:avLst/>
              </a:prstGeom>
              <a:blipFill>
                <a:blip r:embed="rId3"/>
                <a:stretch>
                  <a:fillRect l="-1358" t="-4673" r="-1019" b="-1401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50844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BA41B8-E64C-4E72-BA77-1E09E0FF3F00}"/>
              </a:ext>
            </a:extLst>
          </p:cNvPr>
          <p:cNvSpPr>
            <a:spLocks noGrp="1"/>
          </p:cNvSpPr>
          <p:nvPr>
            <p:ph type="title"/>
          </p:nvPr>
        </p:nvSpPr>
        <p:spPr/>
        <p:txBody>
          <a:bodyPr/>
          <a:lstStyle/>
          <a:p>
            <a:r>
              <a:rPr kumimoji="1" lang="en-US" altLang="ja-JP" dirty="0"/>
              <a:t>18.6</a:t>
            </a:r>
            <a:r>
              <a:rPr kumimoji="1" lang="ja-JP" altLang="en-US" dirty="0"/>
              <a:t>　雑音対照推定</a:t>
            </a:r>
          </a:p>
        </p:txBody>
      </p:sp>
      <p:sp>
        <p:nvSpPr>
          <p:cNvPr id="3" name="コンテンツ プレースホルダー 2">
            <a:extLst>
              <a:ext uri="{FF2B5EF4-FFF2-40B4-BE49-F238E27FC236}">
                <a16:creationId xmlns:a16="http://schemas.microsoft.com/office/drawing/2014/main" id="{FFAE2A18-E61C-4F23-8CD8-508CA9261EF7}"/>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55138CB-C7A6-427A-B1AE-C24044052A1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63830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029B14-9922-4844-9ED1-2CCA5E53D192}"/>
              </a:ext>
            </a:extLst>
          </p:cNvPr>
          <p:cNvSpPr>
            <a:spLocks noGrp="1"/>
          </p:cNvSpPr>
          <p:nvPr>
            <p:ph type="title"/>
          </p:nvPr>
        </p:nvSpPr>
        <p:spPr/>
        <p:txBody>
          <a:bodyPr/>
          <a:lstStyle/>
          <a:p>
            <a:r>
              <a:rPr kumimoji="1" lang="en-US" altLang="ja-JP" dirty="0"/>
              <a:t>18.7</a:t>
            </a:r>
            <a:r>
              <a:rPr kumimoji="1" lang="ja-JP" altLang="en-US" dirty="0"/>
              <a:t>　分配関数の推定</a:t>
            </a:r>
          </a:p>
        </p:txBody>
      </p:sp>
      <p:sp>
        <p:nvSpPr>
          <p:cNvPr id="3" name="コンテンツ プレースホルダー 2">
            <a:extLst>
              <a:ext uri="{FF2B5EF4-FFF2-40B4-BE49-F238E27FC236}">
                <a16:creationId xmlns:a16="http://schemas.microsoft.com/office/drawing/2014/main" id="{9587AA0C-5B7C-4695-8CCB-1E0796213093}"/>
              </a:ext>
            </a:extLst>
          </p:cNvPr>
          <p:cNvSpPr>
            <a:spLocks noGrp="1"/>
          </p:cNvSpPr>
          <p:nvPr>
            <p:ph idx="1"/>
          </p:nvPr>
        </p:nvSpPr>
        <p:spPr>
          <a:xfrm>
            <a:off x="581192" y="1383149"/>
            <a:ext cx="11029615" cy="5366737"/>
          </a:xfrm>
        </p:spPr>
        <p:txBody>
          <a:bodyPr/>
          <a:lstStyle/>
          <a:p>
            <a:r>
              <a:rPr kumimoji="1" lang="ja-JP" altLang="en-US" dirty="0"/>
              <a:t>分配関数の推定が特に重要になるシーン</a:t>
            </a:r>
            <a:endParaRPr kumimoji="1" lang="en-US" altLang="ja-JP" dirty="0"/>
          </a:p>
          <a:p>
            <a:pPr lvl="1"/>
            <a:r>
              <a:rPr lang="ja-JP" altLang="en-US" dirty="0"/>
              <a:t>モデルの評価，モデルの比較，訓練性能の監視</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28D5D0D-FC05-4A67-889A-4FD4F0E12DB5}"/>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77031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871F6A-355A-4FCC-8E48-7A9C773E1A30}"/>
              </a:ext>
            </a:extLst>
          </p:cNvPr>
          <p:cNvSpPr>
            <a:spLocks noGrp="1"/>
          </p:cNvSpPr>
          <p:nvPr>
            <p:ph type="title"/>
          </p:nvPr>
        </p:nvSpPr>
        <p:spPr/>
        <p:txBody>
          <a:bodyPr/>
          <a:lstStyle/>
          <a:p>
            <a:r>
              <a:rPr kumimoji="1" lang="ja-JP" altLang="en-US" dirty="0"/>
              <a:t>この章の概要</a:t>
            </a:r>
          </a:p>
        </p:txBody>
      </p:sp>
      <p:sp>
        <p:nvSpPr>
          <p:cNvPr id="3" name="コンテンツ プレースホルダー 2">
            <a:extLst>
              <a:ext uri="{FF2B5EF4-FFF2-40B4-BE49-F238E27FC236}">
                <a16:creationId xmlns:a16="http://schemas.microsoft.com/office/drawing/2014/main" id="{0FC1D77C-7AA5-4FBF-9F20-7F067CF54522}"/>
              </a:ext>
            </a:extLst>
          </p:cNvPr>
          <p:cNvSpPr>
            <a:spLocks noGrp="1"/>
          </p:cNvSpPr>
          <p:nvPr>
            <p:ph idx="1"/>
          </p:nvPr>
        </p:nvSpPr>
        <p:spPr/>
        <p:txBody>
          <a:bodyPr/>
          <a:lstStyle/>
          <a:p>
            <a:r>
              <a:rPr lang="ja-JP" altLang="en-US" dirty="0"/>
              <a:t>分配関数：　非正規化確率分布を正規化するためのもの</a:t>
            </a:r>
            <a:br>
              <a:rPr lang="en-US" altLang="ja-JP" dirty="0"/>
            </a:br>
            <a:r>
              <a:rPr lang="ja-JP" altLang="en-US" dirty="0"/>
              <a:t>　　　　　　　　 特に無向グラフィカルモデルにおいて必要</a:t>
            </a:r>
            <a:endParaRPr kumimoji="1" lang="en-US" altLang="ja-JP" dirty="0"/>
          </a:p>
          <a:p>
            <a:endParaRPr kumimoji="1" lang="ja-JP" altLang="en-US" dirty="0"/>
          </a:p>
        </p:txBody>
      </p:sp>
      <p:pic>
        <p:nvPicPr>
          <p:cNvPr id="4" name="図 3">
            <a:extLst>
              <a:ext uri="{FF2B5EF4-FFF2-40B4-BE49-F238E27FC236}">
                <a16:creationId xmlns:a16="http://schemas.microsoft.com/office/drawing/2014/main" id="{A32566DF-7E81-4B2A-A944-6AB0C475D63C}"/>
              </a:ext>
            </a:extLst>
          </p:cNvPr>
          <p:cNvPicPr>
            <a:picLocks noChangeAspect="1"/>
          </p:cNvPicPr>
          <p:nvPr/>
        </p:nvPicPr>
        <p:blipFill>
          <a:blip r:embed="rId2"/>
          <a:stretch>
            <a:fillRect/>
          </a:stretch>
        </p:blipFill>
        <p:spPr>
          <a:xfrm>
            <a:off x="2638424" y="2420825"/>
            <a:ext cx="6915150" cy="2400300"/>
          </a:xfrm>
          <a:prstGeom prst="rect">
            <a:avLst/>
          </a:prstGeom>
        </p:spPr>
      </p:pic>
      <p:sp>
        <p:nvSpPr>
          <p:cNvPr id="6" name="テキスト ボックス 5">
            <a:extLst>
              <a:ext uri="{FF2B5EF4-FFF2-40B4-BE49-F238E27FC236}">
                <a16:creationId xmlns:a16="http://schemas.microsoft.com/office/drawing/2014/main" id="{DD88FEBF-057E-46F6-B1DF-C915D3A7CA13}"/>
              </a:ext>
            </a:extLst>
          </p:cNvPr>
          <p:cNvSpPr txBox="1"/>
          <p:nvPr/>
        </p:nvSpPr>
        <p:spPr>
          <a:xfrm>
            <a:off x="8112154" y="2743200"/>
            <a:ext cx="1574470"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初出は</a:t>
            </a:r>
            <a:r>
              <a:rPr kumimoji="1" lang="en-US" altLang="ja-JP" dirty="0">
                <a:latin typeface="Meiryo UI" panose="020B0604030504040204" pitchFamily="50" charset="-128"/>
                <a:ea typeface="Meiryo UI" panose="020B0604030504040204" pitchFamily="50" charset="-128"/>
              </a:rPr>
              <a:t>16.2.3</a:t>
            </a:r>
          </a:p>
        </p:txBody>
      </p:sp>
      <p:sp>
        <p:nvSpPr>
          <p:cNvPr id="7" name="テキスト ボックス 6">
            <a:extLst>
              <a:ext uri="{FF2B5EF4-FFF2-40B4-BE49-F238E27FC236}">
                <a16:creationId xmlns:a16="http://schemas.microsoft.com/office/drawing/2014/main" id="{79306E1B-49D6-4517-9EB0-C7F8D4A14A9F}"/>
              </a:ext>
            </a:extLst>
          </p:cNvPr>
          <p:cNvSpPr txBox="1"/>
          <p:nvPr/>
        </p:nvSpPr>
        <p:spPr>
          <a:xfrm>
            <a:off x="885825" y="5200650"/>
            <a:ext cx="9575057"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ここで</a:t>
            </a:r>
            <a:r>
              <a:rPr kumimoji="1" lang="en-US" altLang="ja-JP" sz="2400" i="1" dirty="0">
                <a:latin typeface="Meiryo UI" panose="020B0604030504040204" pitchFamily="50" charset="-128"/>
                <a:ea typeface="Meiryo UI" panose="020B0604030504040204" pitchFamily="50" charset="-128"/>
              </a:rPr>
              <a:t>Z(θ)</a:t>
            </a:r>
            <a:r>
              <a:rPr kumimoji="1" lang="ja-JP" altLang="en-US" sz="2400" dirty="0">
                <a:latin typeface="Meiryo UI" panose="020B0604030504040204" pitchFamily="50" charset="-128"/>
                <a:ea typeface="Meiryo UI" panose="020B0604030504040204" pitchFamily="50" charset="-128"/>
              </a:rPr>
              <a:t>は　　　　　　　　　または　　　　　　　　であり，多くの場合</a:t>
            </a:r>
            <a:r>
              <a:rPr kumimoji="1" lang="ja-JP" altLang="en-US" sz="2400" dirty="0">
                <a:solidFill>
                  <a:srgbClr val="0000FF"/>
                </a:solidFill>
                <a:latin typeface="Meiryo UI" panose="020B0604030504040204" pitchFamily="50" charset="-128"/>
                <a:ea typeface="Meiryo UI" panose="020B0604030504040204" pitchFamily="50" charset="-128"/>
              </a:rPr>
              <a:t>計算困難</a:t>
            </a:r>
          </a:p>
        </p:txBody>
      </p:sp>
      <p:pic>
        <p:nvPicPr>
          <p:cNvPr id="9" name="図 8">
            <a:extLst>
              <a:ext uri="{FF2B5EF4-FFF2-40B4-BE49-F238E27FC236}">
                <a16:creationId xmlns:a16="http://schemas.microsoft.com/office/drawing/2014/main" id="{8EC9D015-9ECC-42CA-A07A-11667C6D9CDD}"/>
              </a:ext>
            </a:extLst>
          </p:cNvPr>
          <p:cNvPicPr>
            <a:picLocks noChangeAspect="1"/>
          </p:cNvPicPr>
          <p:nvPr/>
        </p:nvPicPr>
        <p:blipFill>
          <a:blip r:embed="rId3"/>
          <a:stretch>
            <a:fillRect/>
          </a:stretch>
        </p:blipFill>
        <p:spPr>
          <a:xfrm>
            <a:off x="2638424" y="4907607"/>
            <a:ext cx="1647825" cy="1047750"/>
          </a:xfrm>
          <a:prstGeom prst="rect">
            <a:avLst/>
          </a:prstGeom>
        </p:spPr>
      </p:pic>
      <p:pic>
        <p:nvPicPr>
          <p:cNvPr id="10" name="図 9">
            <a:extLst>
              <a:ext uri="{FF2B5EF4-FFF2-40B4-BE49-F238E27FC236}">
                <a16:creationId xmlns:a16="http://schemas.microsoft.com/office/drawing/2014/main" id="{DE6A2116-8E30-49BB-B73C-332AA18502B5}"/>
              </a:ext>
            </a:extLst>
          </p:cNvPr>
          <p:cNvPicPr>
            <a:picLocks noChangeAspect="1"/>
          </p:cNvPicPr>
          <p:nvPr/>
        </p:nvPicPr>
        <p:blipFill>
          <a:blip r:embed="rId4"/>
          <a:stretch>
            <a:fillRect/>
          </a:stretch>
        </p:blipFill>
        <p:spPr>
          <a:xfrm>
            <a:off x="5252726" y="4998600"/>
            <a:ext cx="1400175" cy="952500"/>
          </a:xfrm>
          <a:prstGeom prst="rect">
            <a:avLst/>
          </a:prstGeom>
        </p:spPr>
      </p:pic>
      <p:sp>
        <p:nvSpPr>
          <p:cNvPr id="11" name="テキスト ボックス 10">
            <a:extLst>
              <a:ext uri="{FF2B5EF4-FFF2-40B4-BE49-F238E27FC236}">
                <a16:creationId xmlns:a16="http://schemas.microsoft.com/office/drawing/2014/main" id="{5B911766-7E0A-46DB-BF74-601B80823B7C}"/>
              </a:ext>
            </a:extLst>
          </p:cNvPr>
          <p:cNvSpPr txBox="1"/>
          <p:nvPr/>
        </p:nvSpPr>
        <p:spPr>
          <a:xfrm>
            <a:off x="885825" y="5988524"/>
            <a:ext cx="10762883"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この章では，計算困難な分配関数を持つモデルを学習したり評価したりする技術を紹介</a:t>
            </a:r>
          </a:p>
        </p:txBody>
      </p:sp>
      <p:sp>
        <p:nvSpPr>
          <p:cNvPr id="12" name="スライド番号プレースホルダー 11">
            <a:extLst>
              <a:ext uri="{FF2B5EF4-FFF2-40B4-BE49-F238E27FC236}">
                <a16:creationId xmlns:a16="http://schemas.microsoft.com/office/drawing/2014/main" id="{29653FD2-B9F3-42D8-93E3-2B89BF21191C}"/>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8831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936088-4E74-4B15-8866-77B780AAA6AD}"/>
              </a:ext>
            </a:extLst>
          </p:cNvPr>
          <p:cNvSpPr>
            <a:spLocks noGrp="1"/>
          </p:cNvSpPr>
          <p:nvPr>
            <p:ph type="title"/>
          </p:nvPr>
        </p:nvSpPr>
        <p:spPr/>
        <p:txBody>
          <a:bodyPr/>
          <a:lstStyle/>
          <a:p>
            <a:r>
              <a:rPr lang="ja-JP" altLang="en-US" dirty="0"/>
              <a:t>各節の</a:t>
            </a:r>
            <a:r>
              <a:rPr kumimoji="1" lang="ja-JP" altLang="en-US" dirty="0"/>
              <a:t>ガイド</a:t>
            </a:r>
          </a:p>
        </p:txBody>
      </p:sp>
      <p:sp>
        <p:nvSpPr>
          <p:cNvPr id="7" name="コンテンツ プレースホルダー 6">
            <a:extLst>
              <a:ext uri="{FF2B5EF4-FFF2-40B4-BE49-F238E27FC236}">
                <a16:creationId xmlns:a16="http://schemas.microsoft.com/office/drawing/2014/main" id="{3A78B167-0C14-4128-AF91-4EB471F91C8B}"/>
              </a:ext>
            </a:extLst>
          </p:cNvPr>
          <p:cNvSpPr>
            <a:spLocks noGrp="1"/>
          </p:cNvSpPr>
          <p:nvPr>
            <p:ph idx="1"/>
          </p:nvPr>
        </p:nvSpPr>
        <p:spPr/>
        <p:txBody>
          <a:bodyPr/>
          <a:lstStyle/>
          <a:p>
            <a:r>
              <a:rPr lang="ja-JP" altLang="en-US" dirty="0"/>
              <a:t>計算困難な分配関数</a:t>
            </a:r>
            <a:r>
              <a:rPr lang="en-US" altLang="ja-JP" i="1" dirty="0"/>
              <a:t>Z(θ)</a:t>
            </a:r>
            <a:r>
              <a:rPr lang="ja-JP" altLang="en-US" i="1" dirty="0"/>
              <a:t>をうまく扱う</a:t>
            </a:r>
            <a:r>
              <a:rPr lang="ja-JP" altLang="en-US" dirty="0"/>
              <a:t>方法が目的別に述べられている</a:t>
            </a:r>
            <a:endParaRPr kumimoji="1" lang="ja-JP" altLang="en-US" dirty="0"/>
          </a:p>
        </p:txBody>
      </p:sp>
      <p:sp>
        <p:nvSpPr>
          <p:cNvPr id="5" name="スライド番号プレースホルダー 4">
            <a:extLst>
              <a:ext uri="{FF2B5EF4-FFF2-40B4-BE49-F238E27FC236}">
                <a16:creationId xmlns:a16="http://schemas.microsoft.com/office/drawing/2014/main" id="{C508CA31-98C5-49D9-8DD8-061990D8B670}"/>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
        <p:nvSpPr>
          <p:cNvPr id="8" name="四角形: 角を丸くする 7">
            <a:extLst>
              <a:ext uri="{FF2B5EF4-FFF2-40B4-BE49-F238E27FC236}">
                <a16:creationId xmlns:a16="http://schemas.microsoft.com/office/drawing/2014/main" id="{D493D6E7-568D-4CCC-9AE2-3F4F240296B2}"/>
              </a:ext>
            </a:extLst>
          </p:cNvPr>
          <p:cNvSpPr/>
          <p:nvPr/>
        </p:nvSpPr>
        <p:spPr>
          <a:xfrm>
            <a:off x="937843" y="1920956"/>
            <a:ext cx="1537189" cy="3302753"/>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モデルの学習</a:t>
            </a:r>
          </a:p>
        </p:txBody>
      </p:sp>
      <p:sp>
        <p:nvSpPr>
          <p:cNvPr id="9" name="四角形: 角を丸くする 8">
            <a:extLst>
              <a:ext uri="{FF2B5EF4-FFF2-40B4-BE49-F238E27FC236}">
                <a16:creationId xmlns:a16="http://schemas.microsoft.com/office/drawing/2014/main" id="{9B9C77F9-9EC8-4ECC-A95A-9BE74D2D329F}"/>
              </a:ext>
            </a:extLst>
          </p:cNvPr>
          <p:cNvSpPr/>
          <p:nvPr/>
        </p:nvSpPr>
        <p:spPr>
          <a:xfrm>
            <a:off x="937841" y="5416234"/>
            <a:ext cx="1537189" cy="120619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モデルの評価</a:t>
            </a:r>
          </a:p>
        </p:txBody>
      </p:sp>
      <p:sp>
        <p:nvSpPr>
          <p:cNvPr id="10" name="テキスト ボックス 9">
            <a:extLst>
              <a:ext uri="{FF2B5EF4-FFF2-40B4-BE49-F238E27FC236}">
                <a16:creationId xmlns:a16="http://schemas.microsoft.com/office/drawing/2014/main" id="{D6110BF2-C59B-4322-B322-0ABB989D700B}"/>
              </a:ext>
            </a:extLst>
          </p:cNvPr>
          <p:cNvSpPr txBox="1"/>
          <p:nvPr/>
        </p:nvSpPr>
        <p:spPr>
          <a:xfrm>
            <a:off x="2612045" y="1974370"/>
            <a:ext cx="7681911" cy="3170099"/>
          </a:xfrm>
          <a:prstGeom prst="rect">
            <a:avLst/>
          </a:prstGeom>
          <a:noFill/>
        </p:spPr>
        <p:txBody>
          <a:bodyPr wrap="none" rtlCol="0">
            <a:spAutoFit/>
          </a:bodyPr>
          <a:lstStyle/>
          <a:p>
            <a:r>
              <a:rPr kumimoji="1" lang="ja-JP" altLang="en-US" sz="2000" dirty="0">
                <a:latin typeface="Meiryo UI" panose="020B0604030504040204" pitchFamily="50" charset="-128"/>
                <a:ea typeface="Meiryo UI" panose="020B0604030504040204" pitchFamily="50" charset="-128"/>
              </a:rPr>
              <a:t>①　最尤法によるモデル学習時に出てくる　　　　　　　　　　に対処する方法</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　⇒　</a:t>
            </a:r>
            <a:r>
              <a:rPr kumimoji="1" lang="en-US" altLang="ja-JP" sz="2000" dirty="0">
                <a:latin typeface="Meiryo UI" panose="020B0604030504040204" pitchFamily="50" charset="-128"/>
                <a:ea typeface="Meiryo UI" panose="020B0604030504040204" pitchFamily="50" charset="-128"/>
              </a:rPr>
              <a:t>18.1</a:t>
            </a:r>
            <a:r>
              <a:rPr kumimoji="1" lang="ja-JP" altLang="en-US" sz="2000" dirty="0">
                <a:latin typeface="Meiryo UI" panose="020B0604030504040204" pitchFamily="50" charset="-128"/>
                <a:ea typeface="Meiryo UI" panose="020B0604030504040204" pitchFamily="50" charset="-128"/>
              </a:rPr>
              <a:t>　対数尤度の勾配</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　⇒　</a:t>
            </a:r>
            <a:r>
              <a:rPr kumimoji="1" lang="en-US" altLang="ja-JP" sz="2000" dirty="0">
                <a:latin typeface="Meiryo UI" panose="020B0604030504040204" pitchFamily="50" charset="-128"/>
                <a:ea typeface="Meiryo UI" panose="020B0604030504040204" pitchFamily="50" charset="-128"/>
              </a:rPr>
              <a:t>18.2</a:t>
            </a:r>
            <a:r>
              <a:rPr kumimoji="1" lang="ja-JP" altLang="en-US" sz="2000" dirty="0">
                <a:latin typeface="Meiryo UI" panose="020B0604030504040204" pitchFamily="50" charset="-128"/>
                <a:ea typeface="Meiryo UI" panose="020B0604030504040204" pitchFamily="50" charset="-128"/>
              </a:rPr>
              <a:t>　確率的最尤法とコントラスティブ・ダイバージェンス</a:t>
            </a:r>
            <a:endParaRPr kumimoji="1" lang="en-US" altLang="ja-JP" sz="2000" dirty="0">
              <a:latin typeface="Meiryo UI" panose="020B0604030504040204" pitchFamily="50" charset="-128"/>
              <a:ea typeface="Meiryo UI" panose="020B0604030504040204" pitchFamily="50" charset="-128"/>
            </a:endParaRPr>
          </a:p>
          <a:p>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②　分配関数</a:t>
            </a:r>
            <a:r>
              <a:rPr kumimoji="1" lang="en-US" altLang="ja-JP" sz="2000" i="1" dirty="0">
                <a:latin typeface="Meiryo UI" panose="020B0604030504040204" pitchFamily="50" charset="-128"/>
                <a:ea typeface="Meiryo UI" panose="020B0604030504040204" pitchFamily="50" charset="-128"/>
              </a:rPr>
              <a:t>Z(θ)</a:t>
            </a:r>
            <a:r>
              <a:rPr kumimoji="1" lang="ja-JP" altLang="en-US" sz="2000" dirty="0">
                <a:latin typeface="Meiryo UI" panose="020B0604030504040204" pitchFamily="50" charset="-128"/>
                <a:ea typeface="Meiryo UI" panose="020B0604030504040204" pitchFamily="50" charset="-128"/>
              </a:rPr>
              <a:t>の計算を回避してモデルを学習する方法</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　⇒　</a:t>
            </a:r>
            <a:r>
              <a:rPr kumimoji="1" lang="en-US" altLang="ja-JP" sz="2000" dirty="0">
                <a:latin typeface="Meiryo UI" panose="020B0604030504040204" pitchFamily="50" charset="-128"/>
                <a:ea typeface="Meiryo UI" panose="020B0604030504040204" pitchFamily="50" charset="-128"/>
              </a:rPr>
              <a:t>18.3</a:t>
            </a:r>
            <a:r>
              <a:rPr kumimoji="1" lang="ja-JP" altLang="en-US" sz="2000" dirty="0">
                <a:latin typeface="Meiryo UI" panose="020B0604030504040204" pitchFamily="50" charset="-128"/>
                <a:ea typeface="Meiryo UI" panose="020B0604030504040204" pitchFamily="50" charset="-128"/>
              </a:rPr>
              <a:t>　擬似尤度</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　⇒　</a:t>
            </a:r>
            <a:r>
              <a:rPr kumimoji="1" lang="en-US" altLang="ja-JP" sz="2000" dirty="0">
                <a:latin typeface="Meiryo UI" panose="020B0604030504040204" pitchFamily="50" charset="-128"/>
                <a:ea typeface="Meiryo UI" panose="020B0604030504040204" pitchFamily="50" charset="-128"/>
              </a:rPr>
              <a:t>18.4</a:t>
            </a:r>
            <a:r>
              <a:rPr kumimoji="1" lang="ja-JP" altLang="en-US" sz="2000" dirty="0">
                <a:latin typeface="Meiryo UI" panose="020B0604030504040204" pitchFamily="50" charset="-128"/>
                <a:ea typeface="Meiryo UI" panose="020B0604030504040204" pitchFamily="50" charset="-128"/>
              </a:rPr>
              <a:t>　スコアマッチングとレシオマッチング（</a:t>
            </a:r>
            <a:r>
              <a:rPr kumimoji="1" lang="en-US" altLang="ja-JP" sz="2000" dirty="0">
                <a:latin typeface="Meiryo UI" panose="020B0604030504040204" pitchFamily="50" charset="-128"/>
                <a:ea typeface="Meiryo UI" panose="020B0604030504040204" pitchFamily="50" charset="-128"/>
              </a:rPr>
              <a:t>+18.5</a:t>
            </a:r>
            <a:r>
              <a:rPr kumimoji="1" lang="ja-JP" altLang="en-US" sz="2000" dirty="0">
                <a:latin typeface="Meiryo UI" panose="020B0604030504040204" pitchFamily="50" charset="-128"/>
                <a:ea typeface="Meiryo UI" panose="020B0604030504040204" pitchFamily="50" charset="-128"/>
              </a:rPr>
              <a:t>）</a:t>
            </a:r>
            <a:endParaRPr kumimoji="1" lang="en-US" altLang="ja-JP" sz="2000" dirty="0">
              <a:latin typeface="Meiryo UI" panose="020B0604030504040204" pitchFamily="50" charset="-128"/>
              <a:ea typeface="Meiryo UI" panose="020B0604030504040204" pitchFamily="50" charset="-128"/>
            </a:endParaRPr>
          </a:p>
          <a:p>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③　モデルと分配関数</a:t>
            </a:r>
            <a:r>
              <a:rPr kumimoji="1" lang="en-US" altLang="ja-JP" sz="2000" i="1" dirty="0">
                <a:latin typeface="Meiryo UI" panose="020B0604030504040204" pitchFamily="50" charset="-128"/>
                <a:ea typeface="Meiryo UI" panose="020B0604030504040204" pitchFamily="50" charset="-128"/>
              </a:rPr>
              <a:t>Z(θ)</a:t>
            </a:r>
            <a:r>
              <a:rPr kumimoji="1" lang="ja-JP" altLang="en-US" sz="2000" dirty="0">
                <a:latin typeface="Meiryo UI" panose="020B0604030504040204" pitchFamily="50" charset="-128"/>
                <a:ea typeface="Meiryo UI" panose="020B0604030504040204" pitchFamily="50" charset="-128"/>
              </a:rPr>
              <a:t>を同時に推定する方法</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　⇒　</a:t>
            </a:r>
            <a:r>
              <a:rPr kumimoji="1" lang="en-US" altLang="ja-JP" sz="2000" dirty="0">
                <a:latin typeface="Meiryo UI" panose="020B0604030504040204" pitchFamily="50" charset="-128"/>
                <a:ea typeface="Meiryo UI" panose="020B0604030504040204" pitchFamily="50" charset="-128"/>
              </a:rPr>
              <a:t>18.6</a:t>
            </a:r>
            <a:r>
              <a:rPr kumimoji="1" lang="ja-JP" altLang="en-US" sz="2000" dirty="0">
                <a:latin typeface="Meiryo UI" panose="020B0604030504040204" pitchFamily="50" charset="-128"/>
                <a:ea typeface="Meiryo UI" panose="020B0604030504040204" pitchFamily="50" charset="-128"/>
              </a:rPr>
              <a:t>　雑音対照推定</a:t>
            </a:r>
          </a:p>
        </p:txBody>
      </p:sp>
      <p:pic>
        <p:nvPicPr>
          <p:cNvPr id="11" name="図 10">
            <a:extLst>
              <a:ext uri="{FF2B5EF4-FFF2-40B4-BE49-F238E27FC236}">
                <a16:creationId xmlns:a16="http://schemas.microsoft.com/office/drawing/2014/main" id="{7F8A02CC-F992-4F2D-A5DF-E6BCA390DC38}"/>
              </a:ext>
            </a:extLst>
          </p:cNvPr>
          <p:cNvPicPr>
            <a:picLocks noChangeAspect="1"/>
          </p:cNvPicPr>
          <p:nvPr/>
        </p:nvPicPr>
        <p:blipFill>
          <a:blip r:embed="rId2"/>
          <a:stretch>
            <a:fillRect/>
          </a:stretch>
        </p:blipFill>
        <p:spPr>
          <a:xfrm>
            <a:off x="6954156" y="1974370"/>
            <a:ext cx="1419225" cy="361950"/>
          </a:xfrm>
          <a:prstGeom prst="rect">
            <a:avLst/>
          </a:prstGeom>
        </p:spPr>
      </p:pic>
      <p:sp>
        <p:nvSpPr>
          <p:cNvPr id="12" name="テキスト ボックス 11">
            <a:extLst>
              <a:ext uri="{FF2B5EF4-FFF2-40B4-BE49-F238E27FC236}">
                <a16:creationId xmlns:a16="http://schemas.microsoft.com/office/drawing/2014/main" id="{4171C868-CEC2-4EE2-955B-C65EF9648F64}"/>
              </a:ext>
            </a:extLst>
          </p:cNvPr>
          <p:cNvSpPr txBox="1"/>
          <p:nvPr/>
        </p:nvSpPr>
        <p:spPr>
          <a:xfrm>
            <a:off x="2612045" y="5618261"/>
            <a:ext cx="4265911" cy="707886"/>
          </a:xfrm>
          <a:prstGeom prst="rect">
            <a:avLst/>
          </a:prstGeom>
          <a:noFill/>
        </p:spPr>
        <p:txBody>
          <a:bodyPr wrap="none" rtlCol="0">
            <a:spAutoFit/>
          </a:bodyPr>
          <a:lstStyle/>
          <a:p>
            <a:r>
              <a:rPr kumimoji="1" lang="ja-JP" altLang="en-US" sz="2000" dirty="0">
                <a:latin typeface="Meiryo UI" panose="020B0604030504040204" pitchFamily="50" charset="-128"/>
                <a:ea typeface="Meiryo UI" panose="020B0604030504040204" pitchFamily="50" charset="-128"/>
              </a:rPr>
              <a:t>④　</a:t>
            </a:r>
            <a:r>
              <a:rPr kumimoji="1" lang="en-US" altLang="ja-JP" sz="2000" dirty="0">
                <a:latin typeface="Meiryo UI" panose="020B0604030504040204" pitchFamily="50" charset="-128"/>
                <a:ea typeface="Meiryo UI" panose="020B0604030504040204" pitchFamily="50" charset="-128"/>
              </a:rPr>
              <a:t>Z(θ)</a:t>
            </a:r>
            <a:r>
              <a:rPr kumimoji="1" lang="ja-JP" altLang="en-US" sz="2000" dirty="0">
                <a:latin typeface="Meiryo UI" panose="020B0604030504040204" pitchFamily="50" charset="-128"/>
                <a:ea typeface="Meiryo UI" panose="020B0604030504040204" pitchFamily="50" charset="-128"/>
              </a:rPr>
              <a:t>を直接推定するいくつかの方法</a:t>
            </a:r>
            <a:endParaRPr kumimoji="1" lang="en-US" altLang="ja-JP" sz="2000" dirty="0">
              <a:latin typeface="Meiryo UI" panose="020B0604030504040204" pitchFamily="50" charset="-128"/>
              <a:ea typeface="Meiryo UI" panose="020B0604030504040204" pitchFamily="50" charset="-128"/>
            </a:endParaRPr>
          </a:p>
          <a:p>
            <a:r>
              <a:rPr kumimoji="1" lang="ja-JP" altLang="en-US" sz="2000" dirty="0">
                <a:latin typeface="Meiryo UI" panose="020B0604030504040204" pitchFamily="50" charset="-128"/>
                <a:ea typeface="Meiryo UI" panose="020B0604030504040204" pitchFamily="50" charset="-128"/>
              </a:rPr>
              <a:t>　⇒　</a:t>
            </a:r>
            <a:r>
              <a:rPr kumimoji="1" lang="en-US" altLang="ja-JP" sz="2000" dirty="0">
                <a:latin typeface="Meiryo UI" panose="020B0604030504040204" pitchFamily="50" charset="-128"/>
                <a:ea typeface="Meiryo UI" panose="020B0604030504040204" pitchFamily="50" charset="-128"/>
              </a:rPr>
              <a:t>18.7</a:t>
            </a:r>
            <a:r>
              <a:rPr kumimoji="1" lang="ja-JP" altLang="en-US" sz="2000" dirty="0">
                <a:latin typeface="Meiryo UI" panose="020B0604030504040204" pitchFamily="50" charset="-128"/>
                <a:ea typeface="Meiryo UI" panose="020B0604030504040204" pitchFamily="50" charset="-128"/>
              </a:rPr>
              <a:t>　分配関数の推定</a:t>
            </a:r>
            <a:endParaRPr kumimoji="1" lang="en-US" altLang="ja-JP" sz="2000" dirty="0">
              <a:latin typeface="Meiryo UI" panose="020B0604030504040204" pitchFamily="50" charset="-128"/>
              <a:ea typeface="Meiryo UI" panose="020B0604030504040204" pitchFamily="50" charset="-128"/>
            </a:endParaRPr>
          </a:p>
        </p:txBody>
      </p:sp>
      <p:cxnSp>
        <p:nvCxnSpPr>
          <p:cNvPr id="14" name="直線コネクタ 13">
            <a:extLst>
              <a:ext uri="{FF2B5EF4-FFF2-40B4-BE49-F238E27FC236}">
                <a16:creationId xmlns:a16="http://schemas.microsoft.com/office/drawing/2014/main" id="{B0E5DF29-D122-47EF-ABBD-06C37823818E}"/>
              </a:ext>
            </a:extLst>
          </p:cNvPr>
          <p:cNvCxnSpPr/>
          <p:nvPr/>
        </p:nvCxnSpPr>
        <p:spPr>
          <a:xfrm>
            <a:off x="9425354" y="3751385"/>
            <a:ext cx="0" cy="2574762"/>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C60E2E40-4261-42C5-AB80-3081BAB2F2A2}"/>
              </a:ext>
            </a:extLst>
          </p:cNvPr>
          <p:cNvSpPr txBox="1"/>
          <p:nvPr/>
        </p:nvSpPr>
        <p:spPr>
          <a:xfrm>
            <a:off x="9469656" y="4325954"/>
            <a:ext cx="2497800" cy="1200329"/>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細かい性質の</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紹介とかは省くので，</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各自が必要なタイミングで</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読み込んでください</a:t>
            </a:r>
            <a:endParaRPr kumimoji="1" lang="en-US" alt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4314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1FCC49-C423-4B0E-9431-EC504EF8ADE9}"/>
              </a:ext>
            </a:extLst>
          </p:cNvPr>
          <p:cNvSpPr>
            <a:spLocks noGrp="1"/>
          </p:cNvSpPr>
          <p:nvPr>
            <p:ph type="title"/>
          </p:nvPr>
        </p:nvSpPr>
        <p:spPr/>
        <p:txBody>
          <a:bodyPr/>
          <a:lstStyle/>
          <a:p>
            <a:r>
              <a:rPr kumimoji="1" lang="en-US" altLang="ja-JP" dirty="0"/>
              <a:t>18.1</a:t>
            </a:r>
            <a:r>
              <a:rPr kumimoji="1" lang="ja-JP" altLang="en-US" dirty="0"/>
              <a:t>　対数尤度の勾配　その</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DCC8BC9B-54F9-40DD-A1BD-D0A45DAE6872}"/>
              </a:ext>
            </a:extLst>
          </p:cNvPr>
          <p:cNvSpPr>
            <a:spLocks noGrp="1"/>
          </p:cNvSpPr>
          <p:nvPr>
            <p:ph idx="1"/>
          </p:nvPr>
        </p:nvSpPr>
        <p:spPr>
          <a:xfrm>
            <a:off x="581192" y="1383150"/>
            <a:ext cx="11029615" cy="5474850"/>
          </a:xfrm>
        </p:spPr>
        <p:txBody>
          <a:bodyPr/>
          <a:lstStyle/>
          <a:p>
            <a:r>
              <a:rPr kumimoji="1" lang="ja-JP" altLang="en-US" dirty="0"/>
              <a:t>最尤法による無向モデルの学習</a:t>
            </a:r>
            <a:endParaRPr kumimoji="1" lang="en-US" altLang="ja-JP" dirty="0"/>
          </a:p>
          <a:p>
            <a:pPr lvl="1"/>
            <a:r>
              <a:rPr kumimoji="1" lang="ja-JP" altLang="en-US" dirty="0"/>
              <a:t>パラメータに依存した分配関数が出現</a:t>
            </a:r>
            <a:endParaRPr kumimoji="1" lang="en-US" altLang="ja-JP" dirty="0"/>
          </a:p>
          <a:p>
            <a:pPr lvl="1"/>
            <a:endParaRPr kumimoji="1" lang="en-US" altLang="ja-JP" dirty="0"/>
          </a:p>
          <a:p>
            <a:pPr lvl="1"/>
            <a:endParaRPr lang="en-US" altLang="ja-JP" dirty="0"/>
          </a:p>
          <a:p>
            <a:pPr lvl="1"/>
            <a:endParaRPr kumimoji="1" lang="en-US" altLang="ja-JP" dirty="0"/>
          </a:p>
          <a:p>
            <a:pPr lvl="1"/>
            <a:endParaRPr lang="en-US" altLang="ja-JP" dirty="0"/>
          </a:p>
          <a:p>
            <a:pPr lvl="1"/>
            <a:r>
              <a:rPr lang="ja-JP" altLang="en-US" dirty="0"/>
              <a:t>正段階の項はモデルが簡単ならまあ計算できる（らしい）</a:t>
            </a:r>
            <a:br>
              <a:rPr lang="en-US" altLang="ja-JP" dirty="0"/>
            </a:br>
            <a:r>
              <a:rPr lang="ja-JP" altLang="en-US" dirty="0"/>
              <a:t>⇒　正段階が計算困難な場合は</a:t>
            </a:r>
            <a:r>
              <a:rPr lang="en-US" altLang="ja-JP" dirty="0"/>
              <a:t>19</a:t>
            </a:r>
            <a:r>
              <a:rPr lang="ja-JP" altLang="en-US" dirty="0"/>
              <a:t>章で扱う</a:t>
            </a:r>
            <a:endParaRPr lang="en-US" altLang="ja-JP" dirty="0"/>
          </a:p>
          <a:p>
            <a:pPr lvl="1"/>
            <a:endParaRPr lang="en-US" altLang="ja-JP" dirty="0"/>
          </a:p>
          <a:p>
            <a:pPr lvl="1"/>
            <a:r>
              <a:rPr lang="ja-JP" altLang="en-US" dirty="0"/>
              <a:t>負段階の項が多くの場合で計算困難で，最尤法による学習を難しくしている要因</a:t>
            </a:r>
            <a:br>
              <a:rPr lang="en-US" altLang="ja-JP" dirty="0"/>
            </a:br>
            <a:r>
              <a:rPr lang="ja-JP" altLang="en-US" dirty="0"/>
              <a:t>⇒　この章ではいかに負段階の項を計算するかに焦点を絞る</a:t>
            </a:r>
            <a:endParaRPr lang="en-US" altLang="ja-JP" dirty="0"/>
          </a:p>
        </p:txBody>
      </p:sp>
      <p:sp>
        <p:nvSpPr>
          <p:cNvPr id="4" name="スライド番号プレースホルダー 3">
            <a:extLst>
              <a:ext uri="{FF2B5EF4-FFF2-40B4-BE49-F238E27FC236}">
                <a16:creationId xmlns:a16="http://schemas.microsoft.com/office/drawing/2014/main" id="{09B672CC-2B94-4708-B12A-B842FB0C70DB}"/>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図 5">
            <a:extLst>
              <a:ext uri="{FF2B5EF4-FFF2-40B4-BE49-F238E27FC236}">
                <a16:creationId xmlns:a16="http://schemas.microsoft.com/office/drawing/2014/main" id="{BA865F6C-4371-4F0B-B05E-F47265B8CDD6}"/>
              </a:ext>
            </a:extLst>
          </p:cNvPr>
          <p:cNvPicPr>
            <a:picLocks noChangeAspect="1"/>
          </p:cNvPicPr>
          <p:nvPr/>
        </p:nvPicPr>
        <p:blipFill>
          <a:blip r:embed="rId2"/>
          <a:stretch>
            <a:fillRect/>
          </a:stretch>
        </p:blipFill>
        <p:spPr>
          <a:xfrm>
            <a:off x="1994559" y="2510184"/>
            <a:ext cx="5257800" cy="361950"/>
          </a:xfrm>
          <a:prstGeom prst="rect">
            <a:avLst/>
          </a:prstGeom>
        </p:spPr>
      </p:pic>
      <p:cxnSp>
        <p:nvCxnSpPr>
          <p:cNvPr id="11" name="直線コネクタ 10">
            <a:extLst>
              <a:ext uri="{FF2B5EF4-FFF2-40B4-BE49-F238E27FC236}">
                <a16:creationId xmlns:a16="http://schemas.microsoft.com/office/drawing/2014/main" id="{10B391AE-C5F2-4AE2-AFC5-F7BBC097C0C6}"/>
              </a:ext>
            </a:extLst>
          </p:cNvPr>
          <p:cNvCxnSpPr/>
          <p:nvPr/>
        </p:nvCxnSpPr>
        <p:spPr>
          <a:xfrm>
            <a:off x="3971925" y="2976909"/>
            <a:ext cx="1552575"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E4B171B-EBA4-4041-88C5-1C2EAA391731}"/>
              </a:ext>
            </a:extLst>
          </p:cNvPr>
          <p:cNvSpPr txBox="1"/>
          <p:nvPr/>
        </p:nvSpPr>
        <p:spPr>
          <a:xfrm>
            <a:off x="3857647" y="3060123"/>
            <a:ext cx="1781129" cy="584775"/>
          </a:xfrm>
          <a:prstGeom prst="rect">
            <a:avLst/>
          </a:prstGeom>
          <a:noFill/>
        </p:spPr>
        <p:txBody>
          <a:bodyPr wrap="none" rtlCol="0">
            <a:spAutoFit/>
          </a:bodyPr>
          <a:lstStyle/>
          <a:p>
            <a:pPr algn="ctr"/>
            <a:r>
              <a:rPr kumimoji="1" lang="ja-JP" altLang="en-US" sz="1600" dirty="0">
                <a:latin typeface="Meiryo UI" panose="020B0604030504040204" pitchFamily="50" charset="-128"/>
                <a:ea typeface="Meiryo UI" panose="020B0604030504040204" pitchFamily="50" charset="-128"/>
              </a:rPr>
              <a:t>学習の正段階</a:t>
            </a:r>
            <a:endParaRPr kumimoji="1" lang="en-US" altLang="ja-JP" sz="1600" dirty="0">
              <a:latin typeface="Meiryo UI" panose="020B0604030504040204" pitchFamily="50" charset="-128"/>
              <a:ea typeface="Meiryo UI" panose="020B0604030504040204" pitchFamily="50" charset="-128"/>
            </a:endParaRPr>
          </a:p>
          <a:p>
            <a:pPr algn="ctr"/>
            <a:r>
              <a:rPr kumimoji="1" lang="en-US" altLang="ja-JP" sz="1600" dirty="0">
                <a:latin typeface="Meiryo UI" panose="020B0604030504040204" pitchFamily="50" charset="-128"/>
                <a:ea typeface="Meiryo UI" panose="020B0604030504040204" pitchFamily="50" charset="-128"/>
              </a:rPr>
              <a:t>(Positive Phase)</a:t>
            </a:r>
            <a:endParaRPr kumimoji="1" lang="ja-JP" altLang="en-US" sz="1600" dirty="0">
              <a:latin typeface="Meiryo UI" panose="020B0604030504040204" pitchFamily="50" charset="-128"/>
              <a:ea typeface="Meiryo UI" panose="020B0604030504040204" pitchFamily="50" charset="-128"/>
            </a:endParaRPr>
          </a:p>
        </p:txBody>
      </p:sp>
      <p:cxnSp>
        <p:nvCxnSpPr>
          <p:cNvPr id="13" name="直線コネクタ 12">
            <a:extLst>
              <a:ext uri="{FF2B5EF4-FFF2-40B4-BE49-F238E27FC236}">
                <a16:creationId xmlns:a16="http://schemas.microsoft.com/office/drawing/2014/main" id="{2179F909-93F9-4296-AD44-6A4E6982D835}"/>
              </a:ext>
            </a:extLst>
          </p:cNvPr>
          <p:cNvCxnSpPr/>
          <p:nvPr/>
        </p:nvCxnSpPr>
        <p:spPr>
          <a:xfrm>
            <a:off x="5862018" y="2976909"/>
            <a:ext cx="1552575"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A107706-9B94-4EB8-9CBA-E1C831F09104}"/>
              </a:ext>
            </a:extLst>
          </p:cNvPr>
          <p:cNvSpPr txBox="1"/>
          <p:nvPr/>
        </p:nvSpPr>
        <p:spPr>
          <a:xfrm>
            <a:off x="5687564" y="3060123"/>
            <a:ext cx="1901483" cy="584775"/>
          </a:xfrm>
          <a:prstGeom prst="rect">
            <a:avLst/>
          </a:prstGeom>
          <a:noFill/>
        </p:spPr>
        <p:txBody>
          <a:bodyPr wrap="none" rtlCol="0">
            <a:spAutoFit/>
          </a:bodyPr>
          <a:lstStyle/>
          <a:p>
            <a:pPr algn="ctr"/>
            <a:r>
              <a:rPr kumimoji="1" lang="ja-JP" altLang="en-US" sz="1600" dirty="0">
                <a:latin typeface="Meiryo UI" panose="020B0604030504040204" pitchFamily="50" charset="-128"/>
                <a:ea typeface="Meiryo UI" panose="020B0604030504040204" pitchFamily="50" charset="-128"/>
              </a:rPr>
              <a:t>学習の負段階</a:t>
            </a:r>
            <a:endParaRPr kumimoji="1" lang="en-US" altLang="ja-JP" sz="1600" dirty="0">
              <a:latin typeface="Meiryo UI" panose="020B0604030504040204" pitchFamily="50" charset="-128"/>
              <a:ea typeface="Meiryo UI" panose="020B0604030504040204" pitchFamily="50" charset="-128"/>
            </a:endParaRPr>
          </a:p>
          <a:p>
            <a:pPr algn="ctr"/>
            <a:r>
              <a:rPr kumimoji="1" lang="en-US" altLang="ja-JP" sz="1600" dirty="0">
                <a:latin typeface="Meiryo UI" panose="020B0604030504040204" pitchFamily="50" charset="-128"/>
                <a:ea typeface="Meiryo UI" panose="020B0604030504040204" pitchFamily="50" charset="-128"/>
              </a:rPr>
              <a:t>(Negative Phase)</a:t>
            </a:r>
            <a:endParaRPr kumimoji="1" lang="ja-JP" altLang="en-US" sz="1600" dirty="0">
              <a:latin typeface="Meiryo UI" panose="020B0604030504040204" pitchFamily="50" charset="-128"/>
              <a:ea typeface="Meiryo UI" panose="020B0604030504040204" pitchFamily="50" charset="-128"/>
            </a:endParaRPr>
          </a:p>
        </p:txBody>
      </p:sp>
      <p:cxnSp>
        <p:nvCxnSpPr>
          <p:cNvPr id="19" name="コネクタ: カギ線 18">
            <a:extLst>
              <a:ext uri="{FF2B5EF4-FFF2-40B4-BE49-F238E27FC236}">
                <a16:creationId xmlns:a16="http://schemas.microsoft.com/office/drawing/2014/main" id="{84A70B28-BB54-4535-A9CA-E65E18403475}"/>
              </a:ext>
            </a:extLst>
          </p:cNvPr>
          <p:cNvCxnSpPr/>
          <p:nvPr/>
        </p:nvCxnSpPr>
        <p:spPr>
          <a:xfrm>
            <a:off x="5251938" y="2074985"/>
            <a:ext cx="1371600" cy="435199"/>
          </a:xfrm>
          <a:prstGeom prst="bentConnector3">
            <a:avLst>
              <a:gd name="adj1" fmla="val 10042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83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E3F4EB-336D-4919-94D7-A1890BB0CBC8}"/>
              </a:ext>
            </a:extLst>
          </p:cNvPr>
          <p:cNvSpPr>
            <a:spLocks noGrp="1"/>
          </p:cNvSpPr>
          <p:nvPr>
            <p:ph type="title"/>
          </p:nvPr>
        </p:nvSpPr>
        <p:spPr/>
        <p:txBody>
          <a:bodyPr/>
          <a:lstStyle/>
          <a:p>
            <a:r>
              <a:rPr lang="en-US" altLang="ja-JP" dirty="0"/>
              <a:t>18.1</a:t>
            </a:r>
            <a:r>
              <a:rPr lang="ja-JP" altLang="en-US" dirty="0"/>
              <a:t>　対数尤度の勾配　その</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4532251D-5A11-455C-8A67-BEA8E618E46A}"/>
              </a:ext>
            </a:extLst>
          </p:cNvPr>
          <p:cNvSpPr>
            <a:spLocks noGrp="1"/>
          </p:cNvSpPr>
          <p:nvPr>
            <p:ph idx="1"/>
          </p:nvPr>
        </p:nvSpPr>
        <p:spPr>
          <a:xfrm>
            <a:off x="581192" y="1383150"/>
            <a:ext cx="11029615" cy="5275558"/>
          </a:xfrm>
        </p:spPr>
        <p:txBody>
          <a:bodyPr/>
          <a:lstStyle/>
          <a:p>
            <a:r>
              <a:rPr kumimoji="1" lang="ja-JP" altLang="en-US" dirty="0"/>
              <a:t>負段階の項を詳しく見ていくと</a:t>
            </a:r>
          </a:p>
        </p:txBody>
      </p:sp>
      <p:sp>
        <p:nvSpPr>
          <p:cNvPr id="4" name="スライド番号プレースホルダー 3">
            <a:extLst>
              <a:ext uri="{FF2B5EF4-FFF2-40B4-BE49-F238E27FC236}">
                <a16:creationId xmlns:a16="http://schemas.microsoft.com/office/drawing/2014/main" id="{A1F0E590-57A2-4A78-A273-6F75837A02AE}"/>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5" name="図 4">
            <a:extLst>
              <a:ext uri="{FF2B5EF4-FFF2-40B4-BE49-F238E27FC236}">
                <a16:creationId xmlns:a16="http://schemas.microsoft.com/office/drawing/2014/main" id="{1B3D3DB7-2982-46E8-8CF8-4B8AB0ED6AEB}"/>
              </a:ext>
            </a:extLst>
          </p:cNvPr>
          <p:cNvPicPr>
            <a:picLocks noChangeAspect="1"/>
          </p:cNvPicPr>
          <p:nvPr/>
        </p:nvPicPr>
        <p:blipFill>
          <a:blip r:embed="rId2"/>
          <a:stretch>
            <a:fillRect/>
          </a:stretch>
        </p:blipFill>
        <p:spPr>
          <a:xfrm>
            <a:off x="1803155" y="2076450"/>
            <a:ext cx="1809750" cy="2705100"/>
          </a:xfrm>
          <a:prstGeom prst="rect">
            <a:avLst/>
          </a:prstGeom>
        </p:spPr>
      </p:pic>
      <p:sp>
        <p:nvSpPr>
          <p:cNvPr id="6" name="テキスト ボックス 5">
            <a:extLst>
              <a:ext uri="{FF2B5EF4-FFF2-40B4-BE49-F238E27FC236}">
                <a16:creationId xmlns:a16="http://schemas.microsoft.com/office/drawing/2014/main" id="{6A7711C5-BE24-4EFB-8E8E-70F3E84A5A96}"/>
              </a:ext>
            </a:extLst>
          </p:cNvPr>
          <p:cNvSpPr txBox="1"/>
          <p:nvPr/>
        </p:nvSpPr>
        <p:spPr>
          <a:xfrm>
            <a:off x="3183953" y="4650296"/>
            <a:ext cx="1016625"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こうなって</a:t>
            </a:r>
          </a:p>
        </p:txBody>
      </p:sp>
      <p:cxnSp>
        <p:nvCxnSpPr>
          <p:cNvPr id="9" name="直線矢印コネクタ 8">
            <a:extLst>
              <a:ext uri="{FF2B5EF4-FFF2-40B4-BE49-F238E27FC236}">
                <a16:creationId xmlns:a16="http://schemas.microsoft.com/office/drawing/2014/main" id="{3D06EF3D-55A6-4504-BCC7-24A363A3ECAA}"/>
              </a:ext>
            </a:extLst>
          </p:cNvPr>
          <p:cNvCxnSpPr>
            <a:cxnSpLocks/>
          </p:cNvCxnSpPr>
          <p:nvPr/>
        </p:nvCxnSpPr>
        <p:spPr>
          <a:xfrm flipV="1">
            <a:off x="4668347" y="2421462"/>
            <a:ext cx="1467958" cy="319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8B3AC184-12A3-43B0-8623-D25E518C7273}"/>
              </a:ext>
            </a:extLst>
          </p:cNvPr>
          <p:cNvSpPr txBox="1"/>
          <p:nvPr/>
        </p:nvSpPr>
        <p:spPr>
          <a:xfrm>
            <a:off x="3266570" y="2113685"/>
            <a:ext cx="609462" cy="307777"/>
          </a:xfrm>
          <a:prstGeom prst="rect">
            <a:avLst/>
          </a:prstGeom>
          <a:noFill/>
        </p:spPr>
        <p:txBody>
          <a:bodyPr wrap="none" rtlCol="0">
            <a:spAutoFit/>
          </a:bodyPr>
          <a:lstStyle/>
          <a:p>
            <a:r>
              <a:rPr kumimoji="1" lang="en-US" altLang="ja-JP" sz="1400" dirty="0"/>
              <a:t>(18.5)</a:t>
            </a:r>
            <a:endParaRPr kumimoji="1" lang="ja-JP" altLang="en-US" sz="1400" dirty="0"/>
          </a:p>
        </p:txBody>
      </p:sp>
      <p:pic>
        <p:nvPicPr>
          <p:cNvPr id="13" name="図 12">
            <a:extLst>
              <a:ext uri="{FF2B5EF4-FFF2-40B4-BE49-F238E27FC236}">
                <a16:creationId xmlns:a16="http://schemas.microsoft.com/office/drawing/2014/main" id="{FD2BDA91-9A32-404C-A607-49B0ADEDFB5B}"/>
              </a:ext>
            </a:extLst>
          </p:cNvPr>
          <p:cNvPicPr>
            <a:picLocks noChangeAspect="1"/>
          </p:cNvPicPr>
          <p:nvPr/>
        </p:nvPicPr>
        <p:blipFill>
          <a:blip r:embed="rId3"/>
          <a:stretch>
            <a:fillRect/>
          </a:stretch>
        </p:blipFill>
        <p:spPr>
          <a:xfrm>
            <a:off x="6260039" y="1734988"/>
            <a:ext cx="3838575" cy="2952750"/>
          </a:xfrm>
          <a:prstGeom prst="rect">
            <a:avLst/>
          </a:prstGeom>
        </p:spPr>
      </p:pic>
      <p:pic>
        <p:nvPicPr>
          <p:cNvPr id="14" name="図 13">
            <a:extLst>
              <a:ext uri="{FF2B5EF4-FFF2-40B4-BE49-F238E27FC236}">
                <a16:creationId xmlns:a16="http://schemas.microsoft.com/office/drawing/2014/main" id="{1A7BA978-9112-416E-A0A7-9216BD98CA31}"/>
              </a:ext>
            </a:extLst>
          </p:cNvPr>
          <p:cNvPicPr>
            <a:picLocks noChangeAspect="1"/>
          </p:cNvPicPr>
          <p:nvPr/>
        </p:nvPicPr>
        <p:blipFill>
          <a:blip r:embed="rId4"/>
          <a:stretch>
            <a:fillRect/>
          </a:stretch>
        </p:blipFill>
        <p:spPr>
          <a:xfrm>
            <a:off x="6945838" y="4721217"/>
            <a:ext cx="2466975" cy="371475"/>
          </a:xfrm>
          <a:prstGeom prst="rect">
            <a:avLst/>
          </a:prstGeom>
        </p:spPr>
      </p:pic>
      <p:pic>
        <p:nvPicPr>
          <p:cNvPr id="15" name="図 14">
            <a:extLst>
              <a:ext uri="{FF2B5EF4-FFF2-40B4-BE49-F238E27FC236}">
                <a16:creationId xmlns:a16="http://schemas.microsoft.com/office/drawing/2014/main" id="{3A0128F3-C712-438F-9B24-061D8D33D057}"/>
              </a:ext>
            </a:extLst>
          </p:cNvPr>
          <p:cNvPicPr>
            <a:picLocks noChangeAspect="1"/>
          </p:cNvPicPr>
          <p:nvPr/>
        </p:nvPicPr>
        <p:blipFill>
          <a:blip r:embed="rId5"/>
          <a:stretch>
            <a:fillRect/>
          </a:stretch>
        </p:blipFill>
        <p:spPr>
          <a:xfrm>
            <a:off x="1477473" y="5188208"/>
            <a:ext cx="3000375" cy="457200"/>
          </a:xfrm>
          <a:prstGeom prst="rect">
            <a:avLst/>
          </a:prstGeom>
        </p:spPr>
      </p:pic>
      <p:pic>
        <p:nvPicPr>
          <p:cNvPr id="16" name="図 15">
            <a:extLst>
              <a:ext uri="{FF2B5EF4-FFF2-40B4-BE49-F238E27FC236}">
                <a16:creationId xmlns:a16="http://schemas.microsoft.com/office/drawing/2014/main" id="{73D2A285-856D-4A9D-92C0-445FAF44E165}"/>
              </a:ext>
            </a:extLst>
          </p:cNvPr>
          <p:cNvPicPr>
            <a:picLocks noChangeAspect="1"/>
          </p:cNvPicPr>
          <p:nvPr/>
        </p:nvPicPr>
        <p:blipFill>
          <a:blip r:embed="rId6"/>
          <a:stretch>
            <a:fillRect/>
          </a:stretch>
        </p:blipFill>
        <p:spPr>
          <a:xfrm>
            <a:off x="1286972" y="5751075"/>
            <a:ext cx="3381375" cy="476250"/>
          </a:xfrm>
          <a:prstGeom prst="rect">
            <a:avLst/>
          </a:prstGeom>
        </p:spPr>
      </p:pic>
      <p:sp>
        <p:nvSpPr>
          <p:cNvPr id="17" name="テキスト ボックス 16">
            <a:extLst>
              <a:ext uri="{FF2B5EF4-FFF2-40B4-BE49-F238E27FC236}">
                <a16:creationId xmlns:a16="http://schemas.microsoft.com/office/drawing/2014/main" id="{6608D269-F597-4BB6-9281-A3FE28BA480E}"/>
              </a:ext>
            </a:extLst>
          </p:cNvPr>
          <p:cNvSpPr txBox="1"/>
          <p:nvPr/>
        </p:nvSpPr>
        <p:spPr>
          <a:xfrm>
            <a:off x="4903046" y="4040700"/>
            <a:ext cx="848309" cy="369332"/>
          </a:xfrm>
          <a:prstGeom prst="rect">
            <a:avLst/>
          </a:prstGeom>
          <a:solidFill>
            <a:schemeClr val="bg1"/>
          </a:solid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とすると</a:t>
            </a:r>
          </a:p>
        </p:txBody>
      </p:sp>
      <p:sp>
        <p:nvSpPr>
          <p:cNvPr id="20" name="テキスト ボックス 19">
            <a:extLst>
              <a:ext uri="{FF2B5EF4-FFF2-40B4-BE49-F238E27FC236}">
                <a16:creationId xmlns:a16="http://schemas.microsoft.com/office/drawing/2014/main" id="{1E242B50-7073-45F4-B0E6-E982334BE848}"/>
              </a:ext>
            </a:extLst>
          </p:cNvPr>
          <p:cNvSpPr txBox="1"/>
          <p:nvPr/>
        </p:nvSpPr>
        <p:spPr>
          <a:xfrm>
            <a:off x="9537635" y="4723360"/>
            <a:ext cx="704039" cy="369332"/>
          </a:xfrm>
          <a:prstGeom prst="rect">
            <a:avLst/>
          </a:prstGeom>
          <a:solidFill>
            <a:schemeClr val="bg1"/>
          </a:solid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となる</a:t>
            </a:r>
          </a:p>
        </p:txBody>
      </p:sp>
      <p:sp>
        <p:nvSpPr>
          <p:cNvPr id="21" name="テキスト ボックス 20">
            <a:extLst>
              <a:ext uri="{FF2B5EF4-FFF2-40B4-BE49-F238E27FC236}">
                <a16:creationId xmlns:a16="http://schemas.microsoft.com/office/drawing/2014/main" id="{4ED2957B-F838-4AD4-B106-0E872E379301}"/>
              </a:ext>
            </a:extLst>
          </p:cNvPr>
          <p:cNvSpPr txBox="1"/>
          <p:nvPr/>
        </p:nvSpPr>
        <p:spPr>
          <a:xfrm>
            <a:off x="10061601" y="4687738"/>
            <a:ext cx="1693092" cy="523220"/>
          </a:xfrm>
          <a:prstGeom prst="rect">
            <a:avLst/>
          </a:prstGeom>
          <a:no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a:t>
            </a:r>
            <a:r>
              <a:rPr kumimoji="1" lang="en-US" altLang="ja-JP" sz="1400" b="1" dirty="0">
                <a:latin typeface="Meiryo UI" panose="020B0604030504040204" pitchFamily="50" charset="-128"/>
                <a:ea typeface="Meiryo UI" panose="020B0604030504040204" pitchFamily="50" charset="-128"/>
              </a:rPr>
              <a:t>x</a:t>
            </a:r>
            <a:r>
              <a:rPr kumimoji="1" lang="ja-JP" altLang="en-US" sz="1400" dirty="0">
                <a:latin typeface="Meiryo UI" panose="020B0604030504040204" pitchFamily="50" charset="-128"/>
                <a:ea typeface="Meiryo UI" panose="020B0604030504040204" pitchFamily="50" charset="-128"/>
              </a:rPr>
              <a:t>が連続値のときも</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　　類似の結果）</a:t>
            </a:r>
          </a:p>
        </p:txBody>
      </p:sp>
      <p:pic>
        <p:nvPicPr>
          <p:cNvPr id="22" name="図 21">
            <a:extLst>
              <a:ext uri="{FF2B5EF4-FFF2-40B4-BE49-F238E27FC236}">
                <a16:creationId xmlns:a16="http://schemas.microsoft.com/office/drawing/2014/main" id="{F015A520-4EB8-4D84-8F80-6564B6313794}"/>
              </a:ext>
            </a:extLst>
          </p:cNvPr>
          <p:cNvPicPr>
            <a:picLocks noChangeAspect="1"/>
          </p:cNvPicPr>
          <p:nvPr/>
        </p:nvPicPr>
        <p:blipFill>
          <a:blip r:embed="rId7"/>
          <a:stretch>
            <a:fillRect/>
          </a:stretch>
        </p:blipFill>
        <p:spPr>
          <a:xfrm>
            <a:off x="6641224" y="5381743"/>
            <a:ext cx="3600450" cy="447675"/>
          </a:xfrm>
          <a:prstGeom prst="rect">
            <a:avLst/>
          </a:prstGeom>
        </p:spPr>
      </p:pic>
      <p:sp>
        <p:nvSpPr>
          <p:cNvPr id="23" name="テキスト ボックス 22">
            <a:extLst>
              <a:ext uri="{FF2B5EF4-FFF2-40B4-BE49-F238E27FC236}">
                <a16:creationId xmlns:a16="http://schemas.microsoft.com/office/drawing/2014/main" id="{316CCD34-D9C4-4AF5-ADB2-9B719CBD4B96}"/>
              </a:ext>
            </a:extLst>
          </p:cNvPr>
          <p:cNvSpPr txBox="1"/>
          <p:nvPr/>
        </p:nvSpPr>
        <p:spPr>
          <a:xfrm>
            <a:off x="5983601" y="5416808"/>
            <a:ext cx="686406" cy="369332"/>
          </a:xfrm>
          <a:prstGeom prst="rect">
            <a:avLst/>
          </a:prstGeom>
          <a:solidFill>
            <a:schemeClr val="bg1"/>
          </a:solid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よって</a:t>
            </a:r>
          </a:p>
        </p:txBody>
      </p:sp>
      <p:sp>
        <p:nvSpPr>
          <p:cNvPr id="24" name="テキスト ボックス 23">
            <a:extLst>
              <a:ext uri="{FF2B5EF4-FFF2-40B4-BE49-F238E27FC236}">
                <a16:creationId xmlns:a16="http://schemas.microsoft.com/office/drawing/2014/main" id="{A71F4AA7-B4B7-49F8-B7CF-3DC24B3BB062}"/>
              </a:ext>
            </a:extLst>
          </p:cNvPr>
          <p:cNvSpPr txBox="1"/>
          <p:nvPr/>
        </p:nvSpPr>
        <p:spPr>
          <a:xfrm>
            <a:off x="10241674" y="5443298"/>
            <a:ext cx="699230" cy="307777"/>
          </a:xfrm>
          <a:prstGeom prst="rect">
            <a:avLst/>
          </a:prstGeom>
          <a:noFill/>
        </p:spPr>
        <p:txBody>
          <a:bodyPr wrap="none" rtlCol="0">
            <a:spAutoFit/>
          </a:bodyPr>
          <a:lstStyle/>
          <a:p>
            <a:r>
              <a:rPr kumimoji="1" lang="en-US" altLang="ja-JP" sz="1400" dirty="0"/>
              <a:t>(18.15)</a:t>
            </a:r>
            <a:endParaRPr kumimoji="1" lang="ja-JP" altLang="en-US" sz="1400" dirty="0"/>
          </a:p>
        </p:txBody>
      </p:sp>
      <p:sp>
        <p:nvSpPr>
          <p:cNvPr id="25" name="テキスト ボックス 24">
            <a:extLst>
              <a:ext uri="{FF2B5EF4-FFF2-40B4-BE49-F238E27FC236}">
                <a16:creationId xmlns:a16="http://schemas.microsoft.com/office/drawing/2014/main" id="{E892E80E-F0F4-4F6B-BA4C-6B26C524F2CB}"/>
              </a:ext>
            </a:extLst>
          </p:cNvPr>
          <p:cNvSpPr txBox="1"/>
          <p:nvPr/>
        </p:nvSpPr>
        <p:spPr>
          <a:xfrm>
            <a:off x="6641224" y="5847695"/>
            <a:ext cx="3767378" cy="646331"/>
          </a:xfrm>
          <a:prstGeom prst="rect">
            <a:avLst/>
          </a:prstGeom>
          <a:noFill/>
        </p:spPr>
        <p:txBody>
          <a:bodyPr wrap="none" rtlCol="0">
            <a:spAutoFit/>
          </a:bodyPr>
          <a:lstStyle/>
          <a:p>
            <a:r>
              <a:rPr kumimoji="1" lang="en-US" altLang="ja-JP" dirty="0">
                <a:solidFill>
                  <a:srgbClr val="FF0000"/>
                </a:solidFill>
                <a:latin typeface="Meiryo UI" panose="020B0604030504040204" pitchFamily="50" charset="-128"/>
                <a:ea typeface="Meiryo UI" panose="020B0604030504040204" pitchFamily="50" charset="-128"/>
              </a:rPr>
              <a:t>MCMC</a:t>
            </a:r>
            <a:r>
              <a:rPr kumimoji="1" lang="ja-JP" altLang="en-US" dirty="0">
                <a:solidFill>
                  <a:srgbClr val="FF0000"/>
                </a:solidFill>
                <a:latin typeface="Meiryo UI" panose="020B0604030504040204" pitchFamily="50" charset="-128"/>
                <a:ea typeface="Meiryo UI" panose="020B0604030504040204" pitchFamily="50" charset="-128"/>
              </a:rPr>
              <a:t>などのサンプリングで近似しようぜ</a:t>
            </a:r>
            <a:endParaRPr kumimoji="1" lang="en-US" altLang="ja-JP" dirty="0">
              <a:solidFill>
                <a:srgbClr val="FF0000"/>
              </a:solidFill>
              <a:latin typeface="Meiryo UI" panose="020B0604030504040204" pitchFamily="50" charset="-128"/>
              <a:ea typeface="Meiryo UI" panose="020B0604030504040204" pitchFamily="50" charset="-128"/>
            </a:endParaRPr>
          </a:p>
          <a:p>
            <a:r>
              <a:rPr kumimoji="1" lang="ja-JP" altLang="en-US" dirty="0">
                <a:solidFill>
                  <a:srgbClr val="FF0000"/>
                </a:solidFill>
                <a:latin typeface="Meiryo UI" panose="020B0604030504040204" pitchFamily="50" charset="-128"/>
                <a:ea typeface="Meiryo UI" panose="020B0604030504040204" pitchFamily="50" charset="-128"/>
              </a:rPr>
              <a:t>という式が導かれる</a:t>
            </a:r>
            <a:endParaRPr kumimoji="1" lang="en-US" altLang="ja-JP" dirty="0">
              <a:solidFill>
                <a:srgbClr val="FF0000"/>
              </a:solidFill>
              <a:latin typeface="Meiryo UI" panose="020B0604030504040204" pitchFamily="50" charset="-128"/>
              <a:ea typeface="Meiryo UI" panose="020B0604030504040204" pitchFamily="50" charset="-128"/>
            </a:endParaRPr>
          </a:p>
        </p:txBody>
      </p:sp>
      <p:cxnSp>
        <p:nvCxnSpPr>
          <p:cNvPr id="27" name="直線コネクタ 26">
            <a:extLst>
              <a:ext uri="{FF2B5EF4-FFF2-40B4-BE49-F238E27FC236}">
                <a16:creationId xmlns:a16="http://schemas.microsoft.com/office/drawing/2014/main" id="{90E7C0B8-C836-456C-870C-2051AD752D3B}"/>
              </a:ext>
            </a:extLst>
          </p:cNvPr>
          <p:cNvCxnSpPr/>
          <p:nvPr/>
        </p:nvCxnSpPr>
        <p:spPr>
          <a:xfrm>
            <a:off x="6945838" y="-762000"/>
            <a:ext cx="91440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02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4AC78-FA5C-489F-A7C2-72B77FD9B698}"/>
              </a:ext>
            </a:extLst>
          </p:cNvPr>
          <p:cNvSpPr>
            <a:spLocks noGrp="1"/>
          </p:cNvSpPr>
          <p:nvPr>
            <p:ph type="title"/>
          </p:nvPr>
        </p:nvSpPr>
        <p:spPr/>
        <p:txBody>
          <a:bodyPr/>
          <a:lstStyle/>
          <a:p>
            <a:r>
              <a:rPr lang="en-US" altLang="ja-JP" dirty="0"/>
              <a:t>18.2</a:t>
            </a:r>
            <a:r>
              <a:rPr lang="ja-JP" altLang="en-US" dirty="0"/>
              <a:t>　確率的最尤法とコントラスティブ・ダイバージェンス　その</a:t>
            </a:r>
            <a:r>
              <a:rPr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9EC86A4A-C807-42E4-A1BF-05E715FD60D6}"/>
              </a:ext>
            </a:extLst>
          </p:cNvPr>
          <p:cNvSpPr>
            <a:spLocks noGrp="1"/>
          </p:cNvSpPr>
          <p:nvPr>
            <p:ph idx="1"/>
          </p:nvPr>
        </p:nvSpPr>
        <p:spPr>
          <a:xfrm>
            <a:off x="581192" y="1383149"/>
            <a:ext cx="11029615" cy="5181773"/>
          </a:xfrm>
        </p:spPr>
        <p:txBody>
          <a:bodyPr/>
          <a:lstStyle/>
          <a:p>
            <a:r>
              <a:rPr kumimoji="1" lang="ja-JP" altLang="en-US" dirty="0"/>
              <a:t>式</a:t>
            </a:r>
            <a:r>
              <a:rPr kumimoji="1" lang="en-US" altLang="ja-JP" dirty="0"/>
              <a:t>18.15</a:t>
            </a:r>
            <a:r>
              <a:rPr kumimoji="1" lang="ja-JP" altLang="en-US" dirty="0"/>
              <a:t>を含む最尤法の愚直な実装</a:t>
            </a:r>
            <a:endParaRPr kumimoji="1" lang="en-US" altLang="ja-JP" dirty="0"/>
          </a:p>
          <a:p>
            <a:pPr lvl="1"/>
            <a:r>
              <a:rPr lang="ja-JP" altLang="en-US" dirty="0"/>
              <a:t>勾配が必要なたびに，ランダムな初期値からマルコフ連鎖をバーンイン</a:t>
            </a:r>
            <a:endParaRPr lang="en-US" altLang="ja-JP" dirty="0"/>
          </a:p>
          <a:p>
            <a:pPr lvl="1"/>
            <a:r>
              <a:rPr kumimoji="1" lang="ja-JP" altLang="en-US" dirty="0"/>
              <a:t>計算量的に実行不可能</a:t>
            </a:r>
          </a:p>
        </p:txBody>
      </p:sp>
      <p:sp>
        <p:nvSpPr>
          <p:cNvPr id="4" name="スライド番号プレースホルダー 3">
            <a:extLst>
              <a:ext uri="{FF2B5EF4-FFF2-40B4-BE49-F238E27FC236}">
                <a16:creationId xmlns:a16="http://schemas.microsoft.com/office/drawing/2014/main" id="{23F454AA-ABFD-4E9A-B4A0-2CE4C58D4602}"/>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5" name="四角形: 角を丸くする 4">
            <a:extLst>
              <a:ext uri="{FF2B5EF4-FFF2-40B4-BE49-F238E27FC236}">
                <a16:creationId xmlns:a16="http://schemas.microsoft.com/office/drawing/2014/main" id="{263F39B2-22F7-44F9-84FD-045A603FA9E4}"/>
              </a:ext>
            </a:extLst>
          </p:cNvPr>
          <p:cNvSpPr/>
          <p:nvPr/>
        </p:nvSpPr>
        <p:spPr>
          <a:xfrm>
            <a:off x="808892" y="2930769"/>
            <a:ext cx="6670431" cy="3540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Algorithm 18.1</a:t>
            </a:r>
            <a:r>
              <a:rPr kumimoji="1" lang="ja-JP" altLang="en-US" dirty="0"/>
              <a:t>を貼る</a:t>
            </a:r>
          </a:p>
        </p:txBody>
      </p:sp>
      <p:sp>
        <p:nvSpPr>
          <p:cNvPr id="6" name="テキスト ボックス 5">
            <a:extLst>
              <a:ext uri="{FF2B5EF4-FFF2-40B4-BE49-F238E27FC236}">
                <a16:creationId xmlns:a16="http://schemas.microsoft.com/office/drawing/2014/main" id="{FB42224D-2052-434C-8F71-9A9C36E9DC44}"/>
              </a:ext>
            </a:extLst>
          </p:cNvPr>
          <p:cNvSpPr txBox="1"/>
          <p:nvPr/>
        </p:nvSpPr>
        <p:spPr>
          <a:xfrm>
            <a:off x="7858545" y="3379884"/>
            <a:ext cx="3474028" cy="286232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・毎回ランダムな初期値から</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MCMC</a:t>
            </a:r>
            <a:r>
              <a:rPr kumimoji="1" lang="ja-JP" altLang="en-US" dirty="0">
                <a:latin typeface="Meiryo UI" panose="020B0604030504040204" pitchFamily="50" charset="-128"/>
                <a:ea typeface="Meiryo UI" panose="020B0604030504040204" pitchFamily="50" charset="-128"/>
              </a:rPr>
              <a:t>するからバーンインに</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コストがかかる</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a:t>
            </a:r>
            <a:r>
              <a:rPr kumimoji="1" lang="en-US" altLang="ja-JP" dirty="0">
                <a:latin typeface="Meiryo UI" panose="020B0604030504040204" pitchFamily="50" charset="-128"/>
                <a:ea typeface="Meiryo UI" panose="020B0604030504040204" pitchFamily="50" charset="-128"/>
              </a:rPr>
              <a:t>1</a:t>
            </a:r>
            <a:r>
              <a:rPr kumimoji="1" lang="ja-JP" altLang="en-US" dirty="0" err="1">
                <a:latin typeface="Meiryo UI" panose="020B0604030504040204" pitchFamily="50" charset="-128"/>
                <a:ea typeface="Meiryo UI" panose="020B0604030504040204" pitchFamily="50" charset="-128"/>
              </a:rPr>
              <a:t>つの</a:t>
            </a:r>
            <a:r>
              <a:rPr kumimoji="1" lang="ja-JP" altLang="en-US" dirty="0">
                <a:latin typeface="Meiryo UI" panose="020B0604030504040204" pitchFamily="50" charset="-128"/>
                <a:ea typeface="Meiryo UI" panose="020B0604030504040204" pitchFamily="50" charset="-128"/>
              </a:rPr>
              <a:t>自然な解決策：</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モデル分布と非常に近い分布から</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初期化すればバーンインの</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ステップ数が減るのでは？</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 コントラスティブ・ダイバージェンス</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CD</a:t>
            </a:r>
            <a:r>
              <a:rPr kumimoji="1" lang="ja-JP" altLang="en-US" dirty="0">
                <a:latin typeface="Meiryo UI" panose="020B0604030504040204" pitchFamily="50" charset="-128"/>
                <a:ea typeface="Meiryo UI" panose="020B0604030504040204" pitchFamily="50" charset="-128"/>
              </a:rPr>
              <a:t>法）</a:t>
            </a:r>
          </a:p>
        </p:txBody>
      </p:sp>
    </p:spTree>
    <p:extLst>
      <p:ext uri="{BB962C8B-B14F-4D97-AF65-F5344CB8AC3E}">
        <p14:creationId xmlns:p14="http://schemas.microsoft.com/office/powerpoint/2010/main" val="3380117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A4AC78-FA5C-489F-A7C2-72B77FD9B698}"/>
              </a:ext>
            </a:extLst>
          </p:cNvPr>
          <p:cNvSpPr>
            <a:spLocks noGrp="1"/>
          </p:cNvSpPr>
          <p:nvPr>
            <p:ph type="title"/>
          </p:nvPr>
        </p:nvSpPr>
        <p:spPr/>
        <p:txBody>
          <a:bodyPr/>
          <a:lstStyle/>
          <a:p>
            <a:r>
              <a:rPr lang="en-US" altLang="ja-JP" dirty="0"/>
              <a:t>18.2</a:t>
            </a:r>
            <a:r>
              <a:rPr lang="ja-JP" altLang="en-US" dirty="0"/>
              <a:t>　確率的最尤法とコントラスティブ・ダイバージェンス　その</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9EC86A4A-C807-42E4-A1BF-05E715FD60D6}"/>
              </a:ext>
            </a:extLst>
          </p:cNvPr>
          <p:cNvSpPr>
            <a:spLocks noGrp="1"/>
          </p:cNvSpPr>
          <p:nvPr>
            <p:ph idx="1"/>
          </p:nvPr>
        </p:nvSpPr>
        <p:spPr>
          <a:xfrm>
            <a:off x="581192" y="1383149"/>
            <a:ext cx="11610808" cy="5181773"/>
          </a:xfrm>
        </p:spPr>
        <p:txBody>
          <a:bodyPr/>
          <a:lstStyle/>
          <a:p>
            <a:r>
              <a:rPr lang="ja-JP" altLang="en-US" dirty="0"/>
              <a:t>コントラスティブ・ダイバージェンス</a:t>
            </a:r>
            <a:r>
              <a:rPr lang="en-US" altLang="ja-JP" dirty="0"/>
              <a:t>(CD)</a:t>
            </a:r>
            <a:r>
              <a:rPr lang="ja-JP" altLang="en-US" dirty="0"/>
              <a:t>　</a:t>
            </a:r>
            <a:r>
              <a:rPr lang="en-US" altLang="ja-JP" sz="1800" dirty="0"/>
              <a:t>(Hinton, 2000, 2010)</a:t>
            </a:r>
            <a:endParaRPr lang="en-US" altLang="ja-JP" dirty="0"/>
          </a:p>
          <a:p>
            <a:pPr lvl="1"/>
            <a:r>
              <a:rPr kumimoji="1" lang="ja-JP" altLang="en-US" dirty="0"/>
              <a:t>各ステップのマルコフ連鎖をデータ分布からのサンプルで初期化する</a:t>
            </a:r>
            <a:endParaRPr kumimoji="1" lang="en-US" altLang="ja-JP" dirty="0"/>
          </a:p>
          <a:p>
            <a:pPr lvl="1"/>
            <a:r>
              <a:rPr lang="ja-JP" altLang="en-US" dirty="0"/>
              <a:t>最初はデータ分布がモデル分布に近くないので，負段階の計算はあまり正確ではない</a:t>
            </a:r>
            <a:br>
              <a:rPr lang="en-US" altLang="ja-JP" dirty="0"/>
            </a:br>
            <a:r>
              <a:rPr lang="ja-JP" altLang="en-US" dirty="0"/>
              <a:t>しばらく動かすとモデル分布とデータ分布が近づき，負段階も正確になり始める</a:t>
            </a:r>
            <a:endParaRPr lang="en-US" altLang="ja-JP" dirty="0"/>
          </a:p>
        </p:txBody>
      </p:sp>
      <p:sp>
        <p:nvSpPr>
          <p:cNvPr id="4" name="スライド番号プレースホルダー 3">
            <a:extLst>
              <a:ext uri="{FF2B5EF4-FFF2-40B4-BE49-F238E27FC236}">
                <a16:creationId xmlns:a16="http://schemas.microsoft.com/office/drawing/2014/main" id="{23F454AA-ABFD-4E9A-B4A0-2CE4C58D460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5" name="四角形: 角を丸くする 4">
            <a:extLst>
              <a:ext uri="{FF2B5EF4-FFF2-40B4-BE49-F238E27FC236}">
                <a16:creationId xmlns:a16="http://schemas.microsoft.com/office/drawing/2014/main" id="{263F39B2-22F7-44F9-84FD-045A603FA9E4}"/>
              </a:ext>
            </a:extLst>
          </p:cNvPr>
          <p:cNvSpPr/>
          <p:nvPr/>
        </p:nvSpPr>
        <p:spPr>
          <a:xfrm>
            <a:off x="505017" y="3117035"/>
            <a:ext cx="6670431" cy="3540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Algorithm 18.2</a:t>
            </a:r>
            <a:r>
              <a:rPr kumimoji="1" lang="ja-JP" altLang="en-US" dirty="0"/>
              <a:t>を貼る</a:t>
            </a:r>
          </a:p>
        </p:txBody>
      </p:sp>
      <p:sp>
        <p:nvSpPr>
          <p:cNvPr id="6" name="テキスト ボックス 5">
            <a:extLst>
              <a:ext uri="{FF2B5EF4-FFF2-40B4-BE49-F238E27FC236}">
                <a16:creationId xmlns:a16="http://schemas.microsoft.com/office/drawing/2014/main" id="{FB42224D-2052-434C-8F71-9A9C36E9DC44}"/>
              </a:ext>
            </a:extLst>
          </p:cNvPr>
          <p:cNvSpPr txBox="1"/>
          <p:nvPr/>
        </p:nvSpPr>
        <p:spPr>
          <a:xfrm>
            <a:off x="7436514" y="3069167"/>
            <a:ext cx="4815742" cy="1754326"/>
          </a:xfrm>
          <a:prstGeom prst="rect">
            <a:avLst/>
          </a:prstGeom>
          <a:noFill/>
        </p:spPr>
        <p:txBody>
          <a:bodyPr wrap="none" rtlCol="0">
            <a:spAutoFit/>
          </a:bodyPr>
          <a:lstStyle/>
          <a:p>
            <a:r>
              <a:rPr kumimoji="1" lang="en-US" altLang="ja-JP" dirty="0">
                <a:latin typeface="Meiryo UI" panose="020B0604030504040204" pitchFamily="50" charset="-128"/>
                <a:ea typeface="Meiryo UI" panose="020B0604030504040204" pitchFamily="50" charset="-128"/>
              </a:rPr>
              <a:t>-----</a:t>
            </a:r>
            <a:r>
              <a:rPr kumimoji="1" lang="ja-JP" altLang="en-US" dirty="0">
                <a:latin typeface="Meiryo UI" panose="020B0604030504040204" pitchFamily="50" charset="-128"/>
                <a:ea typeface="Meiryo UI" panose="020B0604030504040204" pitchFamily="50" charset="-128"/>
              </a:rPr>
              <a:t>　</a:t>
            </a:r>
            <a:r>
              <a:rPr kumimoji="1" lang="en-US" altLang="ja-JP" dirty="0">
                <a:latin typeface="Meiryo UI" panose="020B0604030504040204" pitchFamily="50" charset="-128"/>
                <a:ea typeface="Meiryo UI" panose="020B0604030504040204" pitchFamily="50" charset="-128"/>
              </a:rPr>
              <a:t>CD</a:t>
            </a:r>
            <a:r>
              <a:rPr kumimoji="1" lang="ja-JP" altLang="en-US" dirty="0">
                <a:latin typeface="Meiryo UI" panose="020B0604030504040204" pitchFamily="50" charset="-128"/>
                <a:ea typeface="Meiryo UI" panose="020B0604030504040204" pitchFamily="50" charset="-128"/>
              </a:rPr>
              <a:t>の問題点</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・モデル分布からサンプリングすべきところを</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データ分布から拾ってきているため，モデル分布では</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確率が高いがデータ分布ではそうでもないところは</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サンプリング困難</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p:txBody>
      </p:sp>
      <p:pic>
        <p:nvPicPr>
          <p:cNvPr id="7" name="図 6">
            <a:extLst>
              <a:ext uri="{FF2B5EF4-FFF2-40B4-BE49-F238E27FC236}">
                <a16:creationId xmlns:a16="http://schemas.microsoft.com/office/drawing/2014/main" id="{DF98F10B-D1F0-48B8-8A86-7D03FBF08301}"/>
              </a:ext>
            </a:extLst>
          </p:cNvPr>
          <p:cNvPicPr>
            <a:picLocks noChangeAspect="1"/>
          </p:cNvPicPr>
          <p:nvPr/>
        </p:nvPicPr>
        <p:blipFill>
          <a:blip r:embed="rId2"/>
          <a:stretch>
            <a:fillRect/>
          </a:stretch>
        </p:blipFill>
        <p:spPr>
          <a:xfrm>
            <a:off x="7535857" y="4588536"/>
            <a:ext cx="4295734" cy="2022627"/>
          </a:xfrm>
          <a:prstGeom prst="rect">
            <a:avLst/>
          </a:prstGeom>
        </p:spPr>
      </p:pic>
      <p:sp>
        <p:nvSpPr>
          <p:cNvPr id="9" name="テキスト ボックス 8">
            <a:extLst>
              <a:ext uri="{FF2B5EF4-FFF2-40B4-BE49-F238E27FC236}">
                <a16:creationId xmlns:a16="http://schemas.microsoft.com/office/drawing/2014/main" id="{64C5B384-B4D1-48F2-AF65-4C13347B927F}"/>
              </a:ext>
            </a:extLst>
          </p:cNvPr>
          <p:cNvSpPr txBox="1"/>
          <p:nvPr/>
        </p:nvSpPr>
        <p:spPr>
          <a:xfrm>
            <a:off x="9825846" y="5361045"/>
            <a:ext cx="1362874" cy="338554"/>
          </a:xfrm>
          <a:prstGeom prst="rect">
            <a:avLst/>
          </a:prstGeom>
          <a:noFill/>
        </p:spPr>
        <p:txBody>
          <a:bodyPr wrap="none" rtlCol="0">
            <a:spAutoFit/>
          </a:bodyPr>
          <a:lstStyle/>
          <a:p>
            <a:r>
              <a:rPr kumimoji="1" lang="ja-JP" altLang="en-US" sz="1600" dirty="0">
                <a:solidFill>
                  <a:srgbClr val="FF0000"/>
                </a:solidFill>
                <a:latin typeface="Meiryo UI" panose="020B0604030504040204" pitchFamily="50" charset="-128"/>
                <a:ea typeface="Meiryo UI" panose="020B0604030504040204" pitchFamily="50" charset="-128"/>
              </a:rPr>
              <a:t>偽モードと呼ぶ</a:t>
            </a:r>
          </a:p>
        </p:txBody>
      </p:sp>
    </p:spTree>
    <p:extLst>
      <p:ext uri="{BB962C8B-B14F-4D97-AF65-F5344CB8AC3E}">
        <p14:creationId xmlns:p14="http://schemas.microsoft.com/office/powerpoint/2010/main" val="370871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BB8761-2C74-4D5B-AC37-F13411852FF8}"/>
              </a:ext>
            </a:extLst>
          </p:cNvPr>
          <p:cNvSpPr>
            <a:spLocks noGrp="1"/>
          </p:cNvSpPr>
          <p:nvPr>
            <p:ph type="title"/>
          </p:nvPr>
        </p:nvSpPr>
        <p:spPr/>
        <p:txBody>
          <a:bodyPr/>
          <a:lstStyle/>
          <a:p>
            <a:r>
              <a:rPr lang="en-US" altLang="ja-JP" dirty="0"/>
              <a:t>18.1</a:t>
            </a:r>
            <a:r>
              <a:rPr lang="ja-JP" altLang="en-US" dirty="0"/>
              <a:t>　対数尤度の勾配　その</a:t>
            </a:r>
            <a:r>
              <a:rPr lang="en-US" altLang="ja-JP" dirty="0"/>
              <a:t>5</a:t>
            </a:r>
            <a:endParaRPr kumimoji="1" lang="ja-JP" altLang="en-US" dirty="0"/>
          </a:p>
        </p:txBody>
      </p:sp>
      <p:sp>
        <p:nvSpPr>
          <p:cNvPr id="3" name="コンテンツ プレースホルダー 2">
            <a:extLst>
              <a:ext uri="{FF2B5EF4-FFF2-40B4-BE49-F238E27FC236}">
                <a16:creationId xmlns:a16="http://schemas.microsoft.com/office/drawing/2014/main" id="{7AE8A136-385D-452D-B944-6FFEEAB77F3C}"/>
              </a:ext>
            </a:extLst>
          </p:cNvPr>
          <p:cNvSpPr>
            <a:spLocks noGrp="1"/>
          </p:cNvSpPr>
          <p:nvPr>
            <p:ph idx="1"/>
          </p:nvPr>
        </p:nvSpPr>
        <p:spPr>
          <a:xfrm>
            <a:off x="581192" y="1383150"/>
            <a:ext cx="11423239" cy="4475650"/>
          </a:xfrm>
        </p:spPr>
        <p:txBody>
          <a:bodyPr/>
          <a:lstStyle/>
          <a:p>
            <a:r>
              <a:rPr kumimoji="1" lang="ja-JP" altLang="en-US" dirty="0"/>
              <a:t>確率的最尤法</a:t>
            </a:r>
            <a:r>
              <a:rPr kumimoji="1" lang="en-US" altLang="ja-JP" dirty="0"/>
              <a:t>(SML)</a:t>
            </a:r>
            <a:r>
              <a:rPr kumimoji="1" lang="ja-JP" altLang="en-US" dirty="0"/>
              <a:t>または持続的コントラスティブ・ダイバージェンス</a:t>
            </a:r>
            <a:r>
              <a:rPr kumimoji="1" lang="en-US" altLang="ja-JP" dirty="0"/>
              <a:t>(PCD)</a:t>
            </a:r>
          </a:p>
          <a:p>
            <a:pPr lvl="1"/>
            <a:r>
              <a:rPr lang="en-US" altLang="ja-JP" dirty="0"/>
              <a:t>SML</a:t>
            </a:r>
            <a:r>
              <a:rPr lang="ja-JP" altLang="en-US" dirty="0"/>
              <a:t>は</a:t>
            </a:r>
            <a:r>
              <a:rPr lang="en-US" altLang="ja-JP" dirty="0"/>
              <a:t>1998</a:t>
            </a:r>
            <a:r>
              <a:rPr lang="ja-JP" altLang="en-US" dirty="0"/>
              <a:t>年に統計分野で発見され，</a:t>
            </a:r>
            <a:r>
              <a:rPr lang="en-US" altLang="ja-JP" dirty="0"/>
              <a:t>PCD</a:t>
            </a:r>
            <a:r>
              <a:rPr lang="ja-JP" altLang="en-US" dirty="0"/>
              <a:t>は</a:t>
            </a:r>
            <a:r>
              <a:rPr lang="en-US" altLang="ja-JP" dirty="0"/>
              <a:t>2008</a:t>
            </a:r>
            <a:r>
              <a:rPr lang="ja-JP" altLang="en-US" dirty="0"/>
              <a:t>年に深層学習の分野で独自に再発見</a:t>
            </a:r>
            <a:endParaRPr lang="en-US" altLang="ja-JP" dirty="0"/>
          </a:p>
          <a:p>
            <a:pPr lvl="1"/>
            <a:r>
              <a:rPr lang="ja-JP" altLang="en-US" dirty="0"/>
              <a:t>前の勾配ステップの状態を次のマルコフ連鎖の初期化に使う</a:t>
            </a:r>
            <a:br>
              <a:rPr lang="en-US" altLang="ja-JP" dirty="0"/>
            </a:br>
            <a:r>
              <a:rPr lang="ja-JP" altLang="en-US" dirty="0"/>
              <a:t>⇒　状態を引き継ぐことで遠くまで探索でき，</a:t>
            </a:r>
            <a:r>
              <a:rPr lang="en-US" altLang="ja-JP" dirty="0"/>
              <a:t>CD</a:t>
            </a:r>
            <a:r>
              <a:rPr lang="ja-JP" altLang="en-US" dirty="0"/>
              <a:t>よりも偽モードに到達しやすい</a:t>
            </a:r>
            <a:endParaRPr lang="en-US" altLang="ja-JP" dirty="0"/>
          </a:p>
        </p:txBody>
      </p:sp>
      <p:sp>
        <p:nvSpPr>
          <p:cNvPr id="4" name="スライド番号プレースホルダー 3">
            <a:extLst>
              <a:ext uri="{FF2B5EF4-FFF2-40B4-BE49-F238E27FC236}">
                <a16:creationId xmlns:a16="http://schemas.microsoft.com/office/drawing/2014/main" id="{48E50AC3-C4E9-4E5B-AA27-BCDB02E987BE}"/>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四角形: 角を丸くする 4">
            <a:extLst>
              <a:ext uri="{FF2B5EF4-FFF2-40B4-BE49-F238E27FC236}">
                <a16:creationId xmlns:a16="http://schemas.microsoft.com/office/drawing/2014/main" id="{D5C8D568-EF88-4043-AA03-20B4171B2ABD}"/>
              </a:ext>
            </a:extLst>
          </p:cNvPr>
          <p:cNvSpPr/>
          <p:nvPr/>
        </p:nvSpPr>
        <p:spPr>
          <a:xfrm>
            <a:off x="1636269" y="3209518"/>
            <a:ext cx="6670431" cy="35403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Algorithm 18.3</a:t>
            </a:r>
            <a:r>
              <a:rPr kumimoji="1" lang="ja-JP" altLang="en-US" dirty="0"/>
              <a:t>を貼る</a:t>
            </a:r>
          </a:p>
        </p:txBody>
      </p:sp>
    </p:spTree>
    <p:extLst>
      <p:ext uri="{BB962C8B-B14F-4D97-AF65-F5344CB8AC3E}">
        <p14:creationId xmlns:p14="http://schemas.microsoft.com/office/powerpoint/2010/main" val="4170222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922D7D-618C-40C5-BB6D-87449EDD8A8E}"/>
              </a:ext>
            </a:extLst>
          </p:cNvPr>
          <p:cNvSpPr>
            <a:spLocks noGrp="1"/>
          </p:cNvSpPr>
          <p:nvPr>
            <p:ph type="title"/>
          </p:nvPr>
        </p:nvSpPr>
        <p:spPr/>
        <p:txBody>
          <a:bodyPr/>
          <a:lstStyle/>
          <a:p>
            <a:r>
              <a:rPr kumimoji="1" lang="en-US" altLang="ja-JP" dirty="0"/>
              <a:t>18.3</a:t>
            </a:r>
            <a:r>
              <a:rPr kumimoji="1" lang="ja-JP" altLang="en-US" dirty="0"/>
              <a:t>　擬似尤度</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5CF024A-6FD6-43EB-ACE4-DDA6608E61BF}"/>
                  </a:ext>
                </a:extLst>
              </p:cNvPr>
              <p:cNvSpPr>
                <a:spLocks noGrp="1"/>
              </p:cNvSpPr>
              <p:nvPr>
                <p:ph idx="1"/>
              </p:nvPr>
            </p:nvSpPr>
            <p:spPr>
              <a:xfrm>
                <a:off x="581192" y="1383149"/>
                <a:ext cx="11029615" cy="5474851"/>
              </a:xfrm>
            </p:spPr>
            <p:txBody>
              <a:bodyPr>
                <a:normAutofit/>
              </a:bodyPr>
              <a:lstStyle/>
              <a:p>
                <a:r>
                  <a:rPr lang="ja-JP" altLang="en-US" dirty="0"/>
                  <a:t>最尤法による無向モデルの学習で分配関数の計算を回避したい（その</a:t>
                </a:r>
                <a:r>
                  <a:rPr lang="en-US" altLang="ja-JP" dirty="0"/>
                  <a:t>1</a:t>
                </a:r>
                <a:r>
                  <a:rPr lang="ja-JP" altLang="en-US" dirty="0"/>
                  <a:t>）</a:t>
                </a:r>
                <a:endParaRPr lang="en-US" altLang="ja-JP" dirty="0"/>
              </a:p>
              <a:p>
                <a:pPr/>
                <a:r>
                  <a:rPr lang="ja-JP" altLang="en-US" dirty="0"/>
                  <a:t>比になっていれば分配関数が消えるのでは？？　←　基本アイデア</a:t>
                </a:r>
                <a:br>
                  <a:rPr lang="en-US" altLang="ja-JP" dirty="0"/>
                </a:br>
                <a14:m>
                  <m:oMath xmlns:m="http://schemas.openxmlformats.org/officeDocument/2006/math">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1" i="0" smtClean="0">
                            <a:latin typeface="Cambria Math" panose="02040503050406030204" pitchFamily="18" charset="0"/>
                          </a:rPr>
                          <m:t>𝐱</m:t>
                        </m:r>
                        <m:r>
                          <a:rPr lang="en-US" altLang="ja-JP" b="0" i="1" smtClean="0">
                            <a:latin typeface="Cambria Math" panose="02040503050406030204" pitchFamily="18" charset="0"/>
                          </a:rPr>
                          <m:t>)</m:t>
                        </m:r>
                      </m:num>
                      <m:den>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1" i="0" smtClean="0">
                            <a:latin typeface="Cambria Math" panose="02040503050406030204" pitchFamily="18" charset="0"/>
                          </a:rPr>
                          <m:t>𝐲</m:t>
                        </m:r>
                        <m:r>
                          <a:rPr lang="en-US" altLang="ja-JP" b="0" i="1" smtClean="0">
                            <a:latin typeface="Cambria Math" panose="02040503050406030204" pitchFamily="18" charset="0"/>
                          </a:rPr>
                          <m:t>)</m:t>
                        </m:r>
                      </m:den>
                    </m:f>
                    <m:r>
                      <a:rPr lang="en-US" altLang="ja-JP" i="1">
                        <a:latin typeface="Cambria Math" panose="02040503050406030204" pitchFamily="18" charset="0"/>
                      </a:rPr>
                      <m:t>=</m:t>
                    </m:r>
                    <m:f>
                      <m:fPr>
                        <m:ctrlPr>
                          <a:rPr lang="en-US" altLang="ja-JP" i="1">
                            <a:latin typeface="Cambria Math" panose="02040503050406030204" pitchFamily="18" charset="0"/>
                          </a:rPr>
                        </m:ctrlPr>
                      </m:fPr>
                      <m:num>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𝑍</m:t>
                            </m:r>
                          </m:den>
                        </m:f>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𝑝</m:t>
                            </m:r>
                          </m:e>
                        </m:acc>
                        <m:r>
                          <a:rPr lang="en-US" altLang="ja-JP" i="1">
                            <a:latin typeface="Cambria Math" panose="02040503050406030204" pitchFamily="18" charset="0"/>
                          </a:rPr>
                          <m:t>(</m:t>
                        </m:r>
                        <m:r>
                          <a:rPr lang="en-US" altLang="ja-JP" b="1">
                            <a:latin typeface="Cambria Math" panose="02040503050406030204" pitchFamily="18" charset="0"/>
                          </a:rPr>
                          <m:t>𝐱</m:t>
                        </m:r>
                        <m:r>
                          <a:rPr lang="en-US" altLang="ja-JP" i="1">
                            <a:latin typeface="Cambria Math" panose="02040503050406030204" pitchFamily="18" charset="0"/>
                          </a:rPr>
                          <m:t>)</m:t>
                        </m:r>
                      </m:num>
                      <m:den>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𝑍</m:t>
                            </m:r>
                          </m:den>
                        </m:f>
                        <m:acc>
                          <m:accPr>
                            <m:chr m:val="̃"/>
                            <m:ctrlPr>
                              <a:rPr lang="en-US" altLang="ja-JP" i="1" smtClean="0">
                                <a:latin typeface="Cambria Math" panose="02040503050406030204" pitchFamily="18" charset="0"/>
                              </a:rPr>
                            </m:ctrlPr>
                          </m:accPr>
                          <m:e>
                            <m:r>
                              <a:rPr lang="en-US" altLang="ja-JP" b="0" i="1" smtClean="0">
                                <a:latin typeface="Cambria Math" panose="02040503050406030204" pitchFamily="18" charset="0"/>
                              </a:rPr>
                              <m:t>𝑝</m:t>
                            </m:r>
                          </m:e>
                        </m:acc>
                        <m:r>
                          <a:rPr lang="en-US" altLang="ja-JP" i="1">
                            <a:latin typeface="Cambria Math" panose="02040503050406030204" pitchFamily="18" charset="0"/>
                          </a:rPr>
                          <m:t>(</m:t>
                        </m:r>
                        <m:r>
                          <a:rPr lang="en-US" altLang="ja-JP" b="1">
                            <a:latin typeface="Cambria Math" panose="02040503050406030204" pitchFamily="18" charset="0"/>
                          </a:rPr>
                          <m:t>𝐲</m:t>
                        </m:r>
                        <m:r>
                          <a:rPr lang="en-US" altLang="ja-JP" i="1">
                            <a:latin typeface="Cambria Math" panose="02040503050406030204" pitchFamily="18" charset="0"/>
                          </a:rPr>
                          <m:t>)</m:t>
                        </m:r>
                      </m:den>
                    </m:f>
                    <m:r>
                      <a:rPr lang="en-US" altLang="ja-JP" b="0" i="1" smtClean="0">
                        <a:latin typeface="Cambria Math" panose="02040503050406030204" pitchFamily="18" charset="0"/>
                      </a:rPr>
                      <m:t>= </m:t>
                    </m:r>
                    <m:f>
                      <m:fPr>
                        <m:ctrlPr>
                          <a:rPr lang="en-US" altLang="ja-JP" i="1">
                            <a:latin typeface="Cambria Math" panose="02040503050406030204" pitchFamily="18" charset="0"/>
                          </a:rPr>
                        </m:ctrlPr>
                      </m:fPr>
                      <m:num>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𝑝</m:t>
                            </m:r>
                          </m:e>
                        </m:acc>
                        <m:r>
                          <a:rPr lang="en-US" altLang="ja-JP" i="1">
                            <a:latin typeface="Cambria Math" panose="02040503050406030204" pitchFamily="18" charset="0"/>
                          </a:rPr>
                          <m:t>(</m:t>
                        </m:r>
                        <m:r>
                          <a:rPr lang="en-US" altLang="ja-JP" b="1">
                            <a:latin typeface="Cambria Math" panose="02040503050406030204" pitchFamily="18" charset="0"/>
                          </a:rPr>
                          <m:t>𝐱</m:t>
                        </m:r>
                        <m:r>
                          <a:rPr lang="en-US" altLang="ja-JP" i="1">
                            <a:latin typeface="Cambria Math" panose="02040503050406030204" pitchFamily="18" charset="0"/>
                          </a:rPr>
                          <m:t>)</m:t>
                        </m:r>
                      </m:num>
                      <m:den>
                        <m:acc>
                          <m:accPr>
                            <m:chr m:val="̃"/>
                            <m:ctrlPr>
                              <a:rPr lang="en-US" altLang="ja-JP" i="1">
                                <a:latin typeface="Cambria Math" panose="02040503050406030204" pitchFamily="18" charset="0"/>
                              </a:rPr>
                            </m:ctrlPr>
                          </m:accPr>
                          <m:e>
                            <m:r>
                              <a:rPr lang="en-US" altLang="ja-JP" i="1">
                                <a:latin typeface="Cambria Math" panose="02040503050406030204" pitchFamily="18" charset="0"/>
                              </a:rPr>
                              <m:t>𝑝</m:t>
                            </m:r>
                          </m:e>
                        </m:acc>
                        <m:r>
                          <a:rPr lang="en-US" altLang="ja-JP" i="1">
                            <a:latin typeface="Cambria Math" panose="02040503050406030204" pitchFamily="18" charset="0"/>
                          </a:rPr>
                          <m:t>(</m:t>
                        </m:r>
                        <m:r>
                          <a:rPr lang="en-US" altLang="ja-JP" b="1">
                            <a:latin typeface="Cambria Math" panose="02040503050406030204" pitchFamily="18" charset="0"/>
                          </a:rPr>
                          <m:t>𝐲</m:t>
                        </m:r>
                        <m:r>
                          <a:rPr lang="en-US" altLang="ja-JP" i="1">
                            <a:latin typeface="Cambria Math" panose="02040503050406030204" pitchFamily="18" charset="0"/>
                          </a:rPr>
                          <m:t>)</m:t>
                        </m:r>
                      </m:den>
                    </m:f>
                  </m:oMath>
                </a14:m>
                <a:endParaRPr lang="en-US" altLang="ja-JP" dirty="0"/>
              </a:p>
              <a:p>
                <a:pPr lvl="1"/>
                <a:r>
                  <a:rPr lang="en-US" altLang="ja-JP" dirty="0"/>
                  <a:t>log p(x)</a:t>
                </a:r>
                <a:r>
                  <a:rPr lang="ja-JP" altLang="en-US" dirty="0"/>
                  <a:t>を条件付き確率的に展開してみると以下になるが，指数</a:t>
                </a:r>
                <a:r>
                  <a:rPr lang="en-US" altLang="ja-JP" dirty="0"/>
                  <a:t>order</a:t>
                </a:r>
                <a:r>
                  <a:rPr lang="ja-JP" altLang="en-US" dirty="0"/>
                  <a:t>の計算量で現実的でない．</a:t>
                </a:r>
                <a:endParaRPr lang="en-US" altLang="ja-JP" dirty="0"/>
              </a:p>
              <a:p>
                <a:pPr lvl="1"/>
                <a:endParaRPr lang="en-US" altLang="ja-JP" dirty="0"/>
              </a:p>
              <a:p>
                <a:pPr lvl="1"/>
                <a:r>
                  <a:rPr lang="ja-JP" altLang="en-US" dirty="0"/>
                  <a:t>ならばいっそ</a:t>
                </a:r>
                <a:r>
                  <a:rPr lang="en-US" altLang="ja-JP" dirty="0"/>
                  <a:t>(18.19)</a:t>
                </a:r>
                <a:r>
                  <a:rPr lang="ja-JP" altLang="en-US" dirty="0"/>
                  <a:t>の右辺は以下にしてしまおう</a:t>
                </a:r>
                <a:endParaRPr lang="en-US" altLang="ja-JP" dirty="0"/>
              </a:p>
              <a:p>
                <a:pPr lvl="1"/>
                <a:endParaRPr lang="en-US" altLang="ja-JP" dirty="0"/>
              </a:p>
              <a:p>
                <a:pPr marL="324000" lvl="1" indent="0">
                  <a:buNone/>
                </a:pPr>
                <a:endParaRPr lang="en-US" altLang="ja-JP" sz="2400" dirty="0"/>
              </a:p>
              <a:p>
                <a:pPr lvl="1"/>
                <a:r>
                  <a:rPr lang="ja-JP" altLang="en-US" dirty="0"/>
                  <a:t>擬似尤度の性能はタスク依存</a:t>
                </a:r>
                <a:endParaRPr lang="en-US" altLang="ja-JP" dirty="0"/>
              </a:p>
              <a:p>
                <a:pPr lvl="2"/>
                <a:r>
                  <a:rPr lang="ja-JP" altLang="en-US" dirty="0"/>
                  <a:t>訓練時に条件付き確率だけが求められるタスクは得意</a:t>
                </a:r>
                <a:endParaRPr lang="en-US" altLang="ja-JP" dirty="0"/>
              </a:p>
            </p:txBody>
          </p:sp>
        </mc:Choice>
        <mc:Fallback>
          <p:sp>
            <p:nvSpPr>
              <p:cNvPr id="3" name="コンテンツ プレースホルダー 2">
                <a:extLst>
                  <a:ext uri="{FF2B5EF4-FFF2-40B4-BE49-F238E27FC236}">
                    <a16:creationId xmlns:a16="http://schemas.microsoft.com/office/drawing/2014/main" id="{85CF024A-6FD6-43EB-ACE4-DDA6608E61BF}"/>
                  </a:ext>
                </a:extLst>
              </p:cNvPr>
              <p:cNvSpPr>
                <a:spLocks noGrp="1" noRot="1" noChangeAspect="1" noMove="1" noResize="1" noEditPoints="1" noAdjustHandles="1" noChangeArrowheads="1" noChangeShapeType="1" noTextEdit="1"/>
              </p:cNvSpPr>
              <p:nvPr>
                <p:ph idx="1"/>
              </p:nvPr>
            </p:nvSpPr>
            <p:spPr>
              <a:xfrm>
                <a:off x="581192" y="1383149"/>
                <a:ext cx="11029615" cy="5474851"/>
              </a:xfrm>
              <a:blipFill>
                <a:blip r:embed="rId2"/>
                <a:stretch>
                  <a:fillRect l="-552" t="-89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61779CE-8074-4277-B32A-8C358AA79D85}"/>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5" name="テキスト ボックス 4">
            <a:extLst>
              <a:ext uri="{FF2B5EF4-FFF2-40B4-BE49-F238E27FC236}">
                <a16:creationId xmlns:a16="http://schemas.microsoft.com/office/drawing/2014/main" id="{76F84E0C-8A66-468C-BFFD-670F965CB02F}"/>
              </a:ext>
            </a:extLst>
          </p:cNvPr>
          <p:cNvSpPr txBox="1"/>
          <p:nvPr/>
        </p:nvSpPr>
        <p:spPr>
          <a:xfrm>
            <a:off x="4349261" y="2649416"/>
            <a:ext cx="3171061" cy="646331"/>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比の形式になるのはなんだろう？</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　条件付き確率を使おう</a:t>
            </a:r>
          </a:p>
        </p:txBody>
      </p:sp>
      <p:pic>
        <p:nvPicPr>
          <p:cNvPr id="6" name="図 5">
            <a:extLst>
              <a:ext uri="{FF2B5EF4-FFF2-40B4-BE49-F238E27FC236}">
                <a16:creationId xmlns:a16="http://schemas.microsoft.com/office/drawing/2014/main" id="{3F794652-5FF8-494B-A940-4607E5C694F4}"/>
              </a:ext>
            </a:extLst>
          </p:cNvPr>
          <p:cNvPicPr>
            <a:picLocks noChangeAspect="1"/>
          </p:cNvPicPr>
          <p:nvPr/>
        </p:nvPicPr>
        <p:blipFill>
          <a:blip r:embed="rId3"/>
          <a:stretch>
            <a:fillRect/>
          </a:stretch>
        </p:blipFill>
        <p:spPr>
          <a:xfrm>
            <a:off x="1277083" y="4066517"/>
            <a:ext cx="6800850" cy="371475"/>
          </a:xfrm>
          <a:prstGeom prst="rect">
            <a:avLst/>
          </a:prstGeom>
        </p:spPr>
      </p:pic>
      <p:pic>
        <p:nvPicPr>
          <p:cNvPr id="7" name="図 6">
            <a:extLst>
              <a:ext uri="{FF2B5EF4-FFF2-40B4-BE49-F238E27FC236}">
                <a16:creationId xmlns:a16="http://schemas.microsoft.com/office/drawing/2014/main" id="{993919BE-D2D6-44FC-962A-22D3493E473C}"/>
              </a:ext>
            </a:extLst>
          </p:cNvPr>
          <p:cNvPicPr>
            <a:picLocks noChangeAspect="1"/>
          </p:cNvPicPr>
          <p:nvPr/>
        </p:nvPicPr>
        <p:blipFill>
          <a:blip r:embed="rId4"/>
          <a:stretch>
            <a:fillRect/>
          </a:stretch>
        </p:blipFill>
        <p:spPr>
          <a:xfrm>
            <a:off x="1277083" y="4899859"/>
            <a:ext cx="2314575" cy="952500"/>
          </a:xfrm>
          <a:prstGeom prst="rect">
            <a:avLst/>
          </a:prstGeom>
        </p:spPr>
      </p:pic>
      <p:sp>
        <p:nvSpPr>
          <p:cNvPr id="8" name="テキスト ボックス 7">
            <a:extLst>
              <a:ext uri="{FF2B5EF4-FFF2-40B4-BE49-F238E27FC236}">
                <a16:creationId xmlns:a16="http://schemas.microsoft.com/office/drawing/2014/main" id="{A5CB518E-0AE3-4317-9D1F-3BBA1887CB92}"/>
              </a:ext>
            </a:extLst>
          </p:cNvPr>
          <p:cNvSpPr txBox="1"/>
          <p:nvPr/>
        </p:nvSpPr>
        <p:spPr>
          <a:xfrm>
            <a:off x="3770619" y="5031410"/>
            <a:ext cx="2325380" cy="646331"/>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擬似尤度</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(Pseudo likelihood)</a:t>
            </a:r>
            <a:endParaRPr kumimoji="1" lang="ja-JP" altLang="en-US" dirty="0">
              <a:latin typeface="Meiryo UI" panose="020B0604030504040204" pitchFamily="50" charset="-128"/>
              <a:ea typeface="Meiryo UI" panose="020B0604030504040204" pitchFamily="50" charset="-128"/>
            </a:endParaRPr>
          </a:p>
        </p:txBody>
      </p:sp>
      <p:cxnSp>
        <p:nvCxnSpPr>
          <p:cNvPr id="10" name="直線矢印コネクタ 9">
            <a:extLst>
              <a:ext uri="{FF2B5EF4-FFF2-40B4-BE49-F238E27FC236}">
                <a16:creationId xmlns:a16="http://schemas.microsoft.com/office/drawing/2014/main" id="{D837040E-9F52-4D01-83EA-E32DFA1BD0C9}"/>
              </a:ext>
            </a:extLst>
          </p:cNvPr>
          <p:cNvCxnSpPr>
            <a:cxnSpLocks/>
          </p:cNvCxnSpPr>
          <p:nvPr/>
        </p:nvCxnSpPr>
        <p:spPr>
          <a:xfrm>
            <a:off x="6095999" y="5474851"/>
            <a:ext cx="527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1A21FFF-BAC5-4A60-A1B0-6A7C266BE0F4}"/>
              </a:ext>
            </a:extLst>
          </p:cNvPr>
          <p:cNvSpPr txBox="1"/>
          <p:nvPr/>
        </p:nvSpPr>
        <p:spPr>
          <a:xfrm>
            <a:off x="6698086" y="4562014"/>
            <a:ext cx="5378395" cy="1754326"/>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いきあたりばったりのように見えるが，</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擬似尤度最大化による推定値は</a:t>
            </a:r>
            <a:endParaRPr kumimoji="1" lang="en-US" altLang="ja-JP" dirty="0">
              <a:latin typeface="Meiryo UI" panose="020B0604030504040204" pitchFamily="50" charset="-128"/>
              <a:ea typeface="Meiryo UI" panose="020B0604030504040204" pitchFamily="50" charset="-128"/>
            </a:endParaRPr>
          </a:p>
          <a:p>
            <a:r>
              <a:rPr kumimoji="1" lang="ja-JP" altLang="en-US" dirty="0">
                <a:solidFill>
                  <a:srgbClr val="FF0000"/>
                </a:solidFill>
                <a:latin typeface="Meiryo UI" panose="020B0604030504040204" pitchFamily="50" charset="-128"/>
                <a:ea typeface="Meiryo UI" panose="020B0604030504040204" pitchFamily="50" charset="-128"/>
              </a:rPr>
              <a:t>最尤法の推定値と漸近的に一致する</a:t>
            </a:r>
            <a:r>
              <a:rPr kumimoji="1" lang="ja-JP" altLang="en-US" dirty="0">
                <a:latin typeface="Meiryo UI" panose="020B0604030504040204" pitchFamily="50" charset="-128"/>
                <a:ea typeface="Meiryo UI" panose="020B0604030504040204" pitchFamily="50" charset="-128"/>
              </a:rPr>
              <a:t>（</a:t>
            </a:r>
            <a:r>
              <a:rPr kumimoji="1" lang="en-US" altLang="ja-JP" dirty="0" err="1">
                <a:latin typeface="Meiryo UI" panose="020B0604030504040204" pitchFamily="50" charset="-128"/>
                <a:ea typeface="Meiryo UI" panose="020B0604030504040204" pitchFamily="50" charset="-128"/>
              </a:rPr>
              <a:t>Mase</a:t>
            </a:r>
            <a:r>
              <a:rPr kumimoji="1" lang="en-US" altLang="ja-JP" dirty="0">
                <a:latin typeface="Meiryo UI" panose="020B0604030504040204" pitchFamily="50" charset="-128"/>
                <a:ea typeface="Meiryo UI" panose="020B0604030504040204" pitchFamily="50" charset="-128"/>
              </a:rPr>
              <a:t>, 1995</a:t>
            </a:r>
            <a:r>
              <a:rPr kumimoji="1" lang="ja-JP" altLang="en-US" dirty="0">
                <a:latin typeface="Meiryo UI" panose="020B0604030504040204" pitchFamily="50" charset="-128"/>
                <a:ea typeface="Meiryo UI" panose="020B0604030504040204" pitchFamily="50" charset="-128"/>
              </a:rPr>
              <a:t>）</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また，各確率変数が</a:t>
            </a:r>
            <a:r>
              <a:rPr kumimoji="1" lang="en-US" altLang="ja-JP" dirty="0">
                <a:latin typeface="Meiryo UI" panose="020B0604030504040204" pitchFamily="50" charset="-128"/>
                <a:ea typeface="Meiryo UI" panose="020B0604030504040204" pitchFamily="50" charset="-128"/>
              </a:rPr>
              <a:t>k</a:t>
            </a:r>
            <a:r>
              <a:rPr kumimoji="1" lang="ja-JP" altLang="en-US" dirty="0">
                <a:latin typeface="Meiryo UI" panose="020B0604030504040204" pitchFamily="50" charset="-128"/>
                <a:ea typeface="Meiryo UI" panose="020B0604030504040204" pitchFamily="50" charset="-128"/>
              </a:rPr>
              <a:t>個の値を取るとすると，</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(18.19)</a:t>
            </a:r>
            <a:r>
              <a:rPr kumimoji="1" lang="ja-JP" altLang="en-US" dirty="0">
                <a:latin typeface="Meiryo UI" panose="020B0604030504040204" pitchFamily="50" charset="-128"/>
                <a:ea typeface="Meiryo UI" panose="020B0604030504040204" pitchFamily="50" charset="-128"/>
              </a:rPr>
              <a:t>のオーダーは</a:t>
            </a:r>
            <a:r>
              <a:rPr kumimoji="1" lang="en-US" altLang="ja-JP" dirty="0" err="1">
                <a:latin typeface="Meiryo UI" panose="020B0604030504040204" pitchFamily="50" charset="-128"/>
                <a:ea typeface="Meiryo UI" panose="020B0604030504040204" pitchFamily="50" charset="-128"/>
              </a:rPr>
              <a:t>k^n</a:t>
            </a:r>
            <a:r>
              <a:rPr kumimoji="1" lang="ja-JP" altLang="en-US" dirty="0">
                <a:latin typeface="Meiryo UI" panose="020B0604030504040204" pitchFamily="50" charset="-128"/>
                <a:ea typeface="Meiryo UI" panose="020B0604030504040204" pitchFamily="50" charset="-128"/>
              </a:rPr>
              <a:t>だが，</a:t>
            </a:r>
            <a:endParaRPr kumimoji="1" lang="en-US" altLang="ja-JP" dirty="0">
              <a:latin typeface="Meiryo UI" panose="020B0604030504040204" pitchFamily="50" charset="-128"/>
              <a:ea typeface="Meiryo UI" panose="020B0604030504040204" pitchFamily="50" charset="-128"/>
            </a:endParaRPr>
          </a:p>
          <a:p>
            <a:r>
              <a:rPr kumimoji="1" lang="en-US" altLang="ja-JP" dirty="0">
                <a:latin typeface="Meiryo UI" panose="020B0604030504040204" pitchFamily="50" charset="-128"/>
                <a:ea typeface="Meiryo UI" panose="020B0604030504040204" pitchFamily="50" charset="-128"/>
              </a:rPr>
              <a:t>(18.20)</a:t>
            </a:r>
            <a:r>
              <a:rPr kumimoji="1" lang="ja-JP" altLang="en-US" dirty="0">
                <a:latin typeface="Meiryo UI" panose="020B0604030504040204" pitchFamily="50" charset="-128"/>
                <a:ea typeface="Meiryo UI" panose="020B0604030504040204" pitchFamily="50" charset="-128"/>
              </a:rPr>
              <a:t>のオーダーは</a:t>
            </a:r>
            <a:r>
              <a:rPr kumimoji="1" lang="en-US" altLang="ja-JP" dirty="0">
                <a:latin typeface="Meiryo UI" panose="020B0604030504040204" pitchFamily="50" charset="-128"/>
                <a:ea typeface="Meiryo UI" panose="020B0604030504040204" pitchFamily="50" charset="-128"/>
              </a:rPr>
              <a:t>k*n</a:t>
            </a:r>
            <a:r>
              <a:rPr kumimoji="1" lang="ja-JP" altLang="en-US" dirty="0">
                <a:latin typeface="Meiryo UI" panose="020B0604030504040204" pitchFamily="50" charset="-128"/>
                <a:ea typeface="Meiryo UI" panose="020B0604030504040204" pitchFamily="50" charset="-128"/>
              </a:rPr>
              <a:t>　</a:t>
            </a:r>
          </a:p>
        </p:txBody>
      </p:sp>
      <p:sp>
        <p:nvSpPr>
          <p:cNvPr id="13" name="テキスト ボックス 12">
            <a:extLst>
              <a:ext uri="{FF2B5EF4-FFF2-40B4-BE49-F238E27FC236}">
                <a16:creationId xmlns:a16="http://schemas.microsoft.com/office/drawing/2014/main" id="{04F16AC1-614A-441E-A232-A914B1BFD372}"/>
              </a:ext>
            </a:extLst>
          </p:cNvPr>
          <p:cNvSpPr txBox="1"/>
          <p:nvPr/>
        </p:nvSpPr>
        <p:spPr>
          <a:xfrm>
            <a:off x="8077933" y="4066516"/>
            <a:ext cx="771365" cy="338554"/>
          </a:xfrm>
          <a:prstGeom prst="rect">
            <a:avLst/>
          </a:prstGeom>
          <a:noFill/>
        </p:spPr>
        <p:txBody>
          <a:bodyPr wrap="none" rtlCol="0">
            <a:spAutoFit/>
          </a:bodyPr>
          <a:lstStyle/>
          <a:p>
            <a:r>
              <a:rPr kumimoji="1" lang="en-US" altLang="ja-JP" sz="1600" dirty="0"/>
              <a:t>(18.19)</a:t>
            </a:r>
            <a:endParaRPr kumimoji="1" lang="ja-JP" altLang="en-US" sz="1600" dirty="0"/>
          </a:p>
        </p:txBody>
      </p:sp>
      <p:sp>
        <p:nvSpPr>
          <p:cNvPr id="14" name="テキスト ボックス 13">
            <a:extLst>
              <a:ext uri="{FF2B5EF4-FFF2-40B4-BE49-F238E27FC236}">
                <a16:creationId xmlns:a16="http://schemas.microsoft.com/office/drawing/2014/main" id="{DBE880BA-00DF-4732-BDC3-B63000099080}"/>
              </a:ext>
            </a:extLst>
          </p:cNvPr>
          <p:cNvSpPr txBox="1"/>
          <p:nvPr/>
        </p:nvSpPr>
        <p:spPr>
          <a:xfrm>
            <a:off x="2048687" y="5474851"/>
            <a:ext cx="771365" cy="338554"/>
          </a:xfrm>
          <a:prstGeom prst="rect">
            <a:avLst/>
          </a:prstGeom>
          <a:noFill/>
        </p:spPr>
        <p:txBody>
          <a:bodyPr wrap="none" rtlCol="0">
            <a:spAutoFit/>
          </a:bodyPr>
          <a:lstStyle/>
          <a:p>
            <a:r>
              <a:rPr kumimoji="1" lang="en-US" altLang="ja-JP" sz="1600" dirty="0"/>
              <a:t>(18.20)</a:t>
            </a:r>
            <a:endParaRPr kumimoji="1" lang="ja-JP" altLang="en-US" sz="1600" dirty="0"/>
          </a:p>
        </p:txBody>
      </p:sp>
      <p:sp>
        <p:nvSpPr>
          <p:cNvPr id="15" name="テキスト ボックス 14">
            <a:extLst>
              <a:ext uri="{FF2B5EF4-FFF2-40B4-BE49-F238E27FC236}">
                <a16:creationId xmlns:a16="http://schemas.microsoft.com/office/drawing/2014/main" id="{3EFC33F7-563C-4C71-8033-24F9B56403D8}"/>
              </a:ext>
            </a:extLst>
          </p:cNvPr>
          <p:cNvSpPr txBox="1"/>
          <p:nvPr/>
        </p:nvSpPr>
        <p:spPr>
          <a:xfrm>
            <a:off x="10645971" y="4864864"/>
            <a:ext cx="877163"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東工大</a:t>
            </a:r>
          </a:p>
        </p:txBody>
      </p:sp>
    </p:spTree>
    <p:extLst>
      <p:ext uri="{BB962C8B-B14F-4D97-AF65-F5344CB8AC3E}">
        <p14:creationId xmlns:p14="http://schemas.microsoft.com/office/powerpoint/2010/main" val="1313496193"/>
      </p:ext>
    </p:extLst>
  </p:cSld>
  <p:clrMapOvr>
    <a:masterClrMapping/>
  </p:clrMapOvr>
</p:sld>
</file>

<file path=ppt/theme/theme1.xml><?xml version="1.0" encoding="utf-8"?>
<a:theme xmlns:a="http://schemas.openxmlformats.org/drawingml/2006/main" name="配当">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TM03457464[[fn=配当]]</Template>
  <TotalTime>628</TotalTime>
  <Words>558</Words>
  <Application>Microsoft Office PowerPoint</Application>
  <PresentationFormat>ワイド画面</PresentationFormat>
  <Paragraphs>141</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HGｺﾞｼｯｸE</vt:lpstr>
      <vt:lpstr>Meiryo UI</vt:lpstr>
      <vt:lpstr>游ゴシック</vt:lpstr>
      <vt:lpstr>Cambria Math</vt:lpstr>
      <vt:lpstr>Gill Sans MT</vt:lpstr>
      <vt:lpstr>Wingdings 2</vt:lpstr>
      <vt:lpstr>配当</vt:lpstr>
      <vt:lpstr>Deep Learning 勉強会 18章　分配関数との対峙</vt:lpstr>
      <vt:lpstr>この章の概要</vt:lpstr>
      <vt:lpstr>各節のガイド</vt:lpstr>
      <vt:lpstr>18.1　対数尤度の勾配　その1</vt:lpstr>
      <vt:lpstr>18.1　対数尤度の勾配　その2</vt:lpstr>
      <vt:lpstr>18.2　確率的最尤法とコントラスティブ・ダイバージェンス　その1</vt:lpstr>
      <vt:lpstr>18.2　確率的最尤法とコントラスティブ・ダイバージェンス　その2</vt:lpstr>
      <vt:lpstr>18.1　対数尤度の勾配　その5</vt:lpstr>
      <vt:lpstr>18.3　擬似尤度</vt:lpstr>
      <vt:lpstr>18.4　スコアマッチング</vt:lpstr>
      <vt:lpstr>18.4　レシオマッチング</vt:lpstr>
      <vt:lpstr>18.6　雑音対照推定</vt:lpstr>
      <vt:lpstr>18.7　分配関数の推定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勉強会 18章　分配関数との対峙</dc:title>
  <dc:creator>佐藤 Q太郎</dc:creator>
  <cp:lastModifiedBy>佐藤 Q太郎</cp:lastModifiedBy>
  <cp:revision>29</cp:revision>
  <dcterms:created xsi:type="dcterms:W3CDTF">2018-11-26T14:01:40Z</dcterms:created>
  <dcterms:modified xsi:type="dcterms:W3CDTF">2018-11-27T00:30:38Z</dcterms:modified>
</cp:coreProperties>
</file>