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6" r:id="rId4"/>
    <p:sldId id="277" r:id="rId5"/>
    <p:sldId id="278" r:id="rId6"/>
    <p:sldId id="261" r:id="rId7"/>
    <p:sldId id="262" r:id="rId8"/>
    <p:sldId id="267" r:id="rId9"/>
    <p:sldId id="268" r:id="rId10"/>
    <p:sldId id="269" r:id="rId11"/>
    <p:sldId id="279" r:id="rId12"/>
    <p:sldId id="270" r:id="rId13"/>
    <p:sldId id="271" r:id="rId14"/>
    <p:sldId id="263" r:id="rId15"/>
    <p:sldId id="273" r:id="rId16"/>
    <p:sldId id="265" r:id="rId17"/>
    <p:sldId id="272" r:id="rId18"/>
    <p:sldId id="274" r:id="rId19"/>
    <p:sldId id="280" r:id="rId20"/>
    <p:sldId id="281" r:id="rId21"/>
    <p:sldId id="275" r:id="rId22"/>
    <p:sldId id="282" r:id="rId23"/>
    <p:sldId id="264" r:id="rId24"/>
    <p:sldId id="26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20D28-2E31-4C7B-8682-A324CDC83965}" type="datetimeFigureOut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20C07-3A99-43CD-B48D-03D73D0FFD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16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3557AA-1A70-4F22-9E40-2D463A052F9E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78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2E6F4-3C6A-471C-934E-D6B5B9157320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D5EADE-8D91-45B0-8153-8207A69A7C86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84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4475650"/>
          </a:xfrm>
        </p:spPr>
        <p:txBody>
          <a:bodyPr anchor="t"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E287-E06E-41A5-B3DC-238AC667EE7A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4553" y="6384762"/>
            <a:ext cx="105250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54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A6B89D-E977-4136-A4CD-76CACF60D74E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57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247FD-3DA9-44B0-A6CE-C520ED12788E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7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826-6B09-455A-BCE2-6E5F34077A3E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1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78DD0-3A36-482C-966B-AA492DFEFE81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6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DCE66-C7E8-4991-A647-F48F0C465E8A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2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C5C401-48D0-44F6-8264-F0D0E64E3718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83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CD6B-B54C-4C9B-A394-081CD0EADC9D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5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CD7B213-8CCF-43C6-B3DA-CEC4B29545FE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4553" y="640435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EA4A55E-62F1-4E86-AB0A-45D1692825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162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izmodo.jp/2020/12/bosch-sensortec-bhi260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F0926-C7E6-4AC0-A84B-2F00B29CF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/>
              <a:t>Human Activity Recognition</a:t>
            </a:r>
            <a:br>
              <a:rPr kumimoji="1" lang="en-US" altLang="ja-JP" cap="none" dirty="0"/>
            </a:br>
            <a:r>
              <a:rPr kumimoji="1" lang="en-US" altLang="ja-JP" cap="none" dirty="0"/>
              <a:t>Based on Dynamic Active Learning</a:t>
            </a:r>
            <a:endParaRPr kumimoji="1" lang="ja-JP" altLang="en-US" cap="none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DC8A83-5903-455C-951C-98F33CA7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63" y="2480163"/>
            <a:ext cx="10993546" cy="590321"/>
          </a:xfrm>
        </p:spPr>
        <p:txBody>
          <a:bodyPr anchor="ctr"/>
          <a:lstStyle/>
          <a:p>
            <a:r>
              <a:rPr kumimoji="1" lang="en-US" altLang="ja-JP" cap="none" dirty="0"/>
              <a:t>IEEE Journal of Biomedical and Health Informatics, August 2020</a:t>
            </a:r>
            <a:endParaRPr kumimoji="1" lang="ja-JP" altLang="en-US" cap="none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B0B5DA-62B8-422D-AF3D-8771A2FE36E4}"/>
              </a:ext>
            </a:extLst>
          </p:cNvPr>
          <p:cNvSpPr txBox="1"/>
          <p:nvPr/>
        </p:nvSpPr>
        <p:spPr>
          <a:xfrm>
            <a:off x="10317905" y="3308845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>
                <a:solidFill>
                  <a:schemeClr val="bg1"/>
                </a:solidFill>
              </a:rPr>
              <a:t>21/01/13</a:t>
            </a:r>
          </a:p>
          <a:p>
            <a:pPr algn="r"/>
            <a:r>
              <a:rPr kumimoji="1" lang="en-US" altLang="ja-JP" dirty="0">
                <a:solidFill>
                  <a:schemeClr val="bg1"/>
                </a:solidFill>
              </a:rPr>
              <a:t>AIV1 Sato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F4BD8D-FA37-436E-AE41-7B61E20D39C4}"/>
              </a:ext>
            </a:extLst>
          </p:cNvPr>
          <p:cNvSpPr txBox="1"/>
          <p:nvPr/>
        </p:nvSpPr>
        <p:spPr>
          <a:xfrm>
            <a:off x="464949" y="5997844"/>
            <a:ext cx="451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https://ieeexplore.ieee.org/document/9153742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C6346-2128-4F82-A283-AA6CF462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78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EA7DC-3DA5-488F-9298-F2F2E731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(</a:t>
            </a:r>
            <a:r>
              <a:rPr kumimoji="1" lang="en-US" altLang="ja-JP" cap="none" dirty="0" err="1"/>
              <a:t>i</a:t>
            </a:r>
            <a:r>
              <a:rPr kumimoji="1" lang="en-US" altLang="ja-JP" cap="none" dirty="0"/>
              <a:t>) Activity and Pattern Discovery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BF3DA-D32C-499C-B6CD-F0ECB629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Substep1:</a:t>
            </a:r>
          </a:p>
          <a:p>
            <a:pPr lvl="1"/>
            <a:r>
              <a:rPr kumimoji="1" lang="en-US" altLang="ja-JP" sz="1800" dirty="0"/>
              <a:t>Use </a:t>
            </a:r>
            <a:r>
              <a:rPr kumimoji="1" lang="en-US" altLang="ja-JP" sz="1800" dirty="0">
                <a:solidFill>
                  <a:srgbClr val="FF0000"/>
                </a:solidFill>
              </a:rPr>
              <a:t>one-class SVM(OCSVM) </a:t>
            </a:r>
            <a:r>
              <a:rPr kumimoji="1" lang="en-US" altLang="ja-JP" sz="1800" dirty="0"/>
              <a:t>to separate the novel class samples</a:t>
            </a:r>
          </a:p>
          <a:p>
            <a:pPr lvl="2"/>
            <a:r>
              <a:rPr lang="en-US" altLang="ja-JP" sz="1600" dirty="0"/>
              <a:t>OCSVM is an unsupervised learning algorithm that is trained</a:t>
            </a:r>
            <a:br>
              <a:rPr lang="en-US" altLang="ja-JP" sz="1600" dirty="0"/>
            </a:br>
            <a:r>
              <a:rPr lang="en-US" altLang="ja-JP" sz="1600" dirty="0"/>
              <a:t>only on the known observation (i.e., positive samples)</a:t>
            </a:r>
          </a:p>
          <a:p>
            <a:pPr lvl="2"/>
            <a:r>
              <a:rPr kumimoji="1" lang="en-US" altLang="ja-JP" sz="1600" dirty="0"/>
              <a:t>Decision boundary is learned to surround as many positive samples as possible</a:t>
            </a:r>
          </a:p>
          <a:p>
            <a:pPr lvl="1"/>
            <a:r>
              <a:rPr kumimoji="1" lang="en-US" altLang="ja-JP" sz="1800" dirty="0"/>
              <a:t>Train OCSVM models in each class</a:t>
            </a:r>
          </a:p>
          <a:p>
            <a:pPr lvl="2"/>
            <a:r>
              <a:rPr kumimoji="1" lang="en-US" altLang="ja-JP" sz="1600" dirty="0">
                <a:solidFill>
                  <a:srgbClr val="FF0000"/>
                </a:solidFill>
              </a:rPr>
              <a:t>The samples which fall outside the decision boundary</a:t>
            </a:r>
            <a:br>
              <a:rPr kumimoji="1" lang="en-US" altLang="ja-JP" sz="1600" dirty="0">
                <a:solidFill>
                  <a:srgbClr val="FF0000"/>
                </a:solidFill>
              </a:rPr>
            </a:br>
            <a:r>
              <a:rPr kumimoji="1" lang="en-US" altLang="ja-JP" sz="1600" dirty="0">
                <a:solidFill>
                  <a:srgbClr val="FF0000"/>
                </a:solidFill>
              </a:rPr>
              <a:t>of each OCSVM </a:t>
            </a:r>
            <a:r>
              <a:rPr kumimoji="1" lang="en-US" altLang="ja-JP" sz="1600" dirty="0"/>
              <a:t>are “novel class” candidates.</a:t>
            </a:r>
            <a:endParaRPr lang="en-US" altLang="ja-JP" sz="1600" dirty="0"/>
          </a:p>
          <a:p>
            <a:pPr lvl="2"/>
            <a:r>
              <a:rPr kumimoji="1" lang="en-US" altLang="ja-JP" sz="1600" dirty="0"/>
              <a:t>This candidates’ information is passe</a:t>
            </a:r>
            <a:r>
              <a:rPr lang="en-US" altLang="ja-JP" sz="1600" dirty="0"/>
              <a:t>d to </a:t>
            </a:r>
            <a:r>
              <a:rPr lang="en-US" altLang="ja-JP" sz="1600" dirty="0" err="1"/>
              <a:t>Substep</a:t>
            </a:r>
            <a:r>
              <a:rPr lang="en-US" altLang="ja-JP" sz="1600" dirty="0"/>
              <a:t> 2:</a:t>
            </a:r>
            <a:endParaRPr kumimoji="1" lang="en-US" altLang="ja-JP" sz="1600" dirty="0"/>
          </a:p>
          <a:p>
            <a:pPr lvl="2"/>
            <a:endParaRPr kumimoji="1" lang="en-US" altLang="ja-JP" sz="1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7504AC-60F1-49BD-8CE4-FE53EABA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F22E90-F705-4C2C-9DAF-1DC3F080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846" y="3493924"/>
            <a:ext cx="3267075" cy="289083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D23F575-2235-4471-A985-49A6CCBED900}"/>
              </a:ext>
            </a:extLst>
          </p:cNvPr>
          <p:cNvCxnSpPr/>
          <p:nvPr/>
        </p:nvCxnSpPr>
        <p:spPr>
          <a:xfrm flipH="1" flipV="1">
            <a:off x="9151557" y="4224377"/>
            <a:ext cx="1050426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A4A9E0-54C2-4132-BD70-7620018E27E7}"/>
              </a:ext>
            </a:extLst>
          </p:cNvPr>
          <p:cNvSpPr txBox="1"/>
          <p:nvPr/>
        </p:nvSpPr>
        <p:spPr>
          <a:xfrm>
            <a:off x="10019959" y="4589034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Decision boundary</a:t>
            </a:r>
            <a:br>
              <a:rPr kumimoji="1" lang="en-US" altLang="ja-JP" sz="1200" dirty="0"/>
            </a:br>
            <a:r>
              <a:rPr kumimoji="1" lang="en-US" altLang="ja-JP" sz="1200" dirty="0"/>
              <a:t>of OCSVM in class</a:t>
            </a:r>
            <a:r>
              <a:rPr kumimoji="1" lang="ja-JP" altLang="en-US" sz="1200" dirty="0"/>
              <a:t>△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0FE7867-B874-4143-8ACF-88503F0A1620}"/>
              </a:ext>
            </a:extLst>
          </p:cNvPr>
          <p:cNvCxnSpPr>
            <a:cxnSpLocks/>
          </p:cNvCxnSpPr>
          <p:nvPr/>
        </p:nvCxnSpPr>
        <p:spPr>
          <a:xfrm flipV="1">
            <a:off x="7050704" y="5215608"/>
            <a:ext cx="983673" cy="46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A25BFA-4358-43CE-865B-692AA75B1C90}"/>
              </a:ext>
            </a:extLst>
          </p:cNvPr>
          <p:cNvSpPr txBox="1"/>
          <p:nvPr/>
        </p:nvSpPr>
        <p:spPr>
          <a:xfrm>
            <a:off x="5940425" y="5682883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Decision boundary</a:t>
            </a:r>
            <a:br>
              <a:rPr kumimoji="1" lang="en-US" altLang="ja-JP" sz="1200" dirty="0"/>
            </a:br>
            <a:r>
              <a:rPr kumimoji="1" lang="en-US" altLang="ja-JP" sz="1200" dirty="0"/>
              <a:t>of OCSVM in class</a:t>
            </a:r>
            <a:r>
              <a:rPr kumimoji="1" lang="ja-JP" altLang="en-US" sz="1200" dirty="0"/>
              <a:t>○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6B7C728-B891-45E9-87E8-BA9EB2325324}"/>
              </a:ext>
            </a:extLst>
          </p:cNvPr>
          <p:cNvCxnSpPr>
            <a:cxnSpLocks/>
          </p:cNvCxnSpPr>
          <p:nvPr/>
        </p:nvCxnSpPr>
        <p:spPr>
          <a:xfrm flipH="1" flipV="1">
            <a:off x="8735919" y="5541863"/>
            <a:ext cx="1144893" cy="23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6D0414F-6D80-4520-99DC-821255C97D6C}"/>
              </a:ext>
            </a:extLst>
          </p:cNvPr>
          <p:cNvCxnSpPr>
            <a:cxnSpLocks/>
          </p:cNvCxnSpPr>
          <p:nvPr/>
        </p:nvCxnSpPr>
        <p:spPr>
          <a:xfrm flipH="1" flipV="1">
            <a:off x="9446281" y="5302602"/>
            <a:ext cx="437048" cy="47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17C32E-5A98-42D8-B534-68CA2712671B}"/>
              </a:ext>
            </a:extLst>
          </p:cNvPr>
          <p:cNvSpPr txBox="1"/>
          <p:nvPr/>
        </p:nvSpPr>
        <p:spPr>
          <a:xfrm>
            <a:off x="9835469" y="5751627"/>
            <a:ext cx="1507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Novel class candidate</a:t>
            </a:r>
            <a:endParaRPr kumimoji="1" lang="ja-JP" altLang="en-US" sz="11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E859694-2E4B-472C-8EE5-311CBF714494}"/>
              </a:ext>
            </a:extLst>
          </p:cNvPr>
          <p:cNvCxnSpPr>
            <a:cxnSpLocks/>
          </p:cNvCxnSpPr>
          <p:nvPr/>
        </p:nvCxnSpPr>
        <p:spPr>
          <a:xfrm flipH="1" flipV="1">
            <a:off x="8970589" y="4895194"/>
            <a:ext cx="910224" cy="87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5CA2E72-C399-40F9-BA9A-35048ECDC71D}"/>
              </a:ext>
            </a:extLst>
          </p:cNvPr>
          <p:cNvCxnSpPr>
            <a:cxnSpLocks/>
          </p:cNvCxnSpPr>
          <p:nvPr/>
        </p:nvCxnSpPr>
        <p:spPr>
          <a:xfrm flipH="1" flipV="1">
            <a:off x="8484910" y="4654004"/>
            <a:ext cx="1395904" cy="109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1142AD0-45D1-43D3-900C-8836FC74167E}"/>
              </a:ext>
            </a:extLst>
          </p:cNvPr>
          <p:cNvCxnSpPr/>
          <p:nvPr/>
        </p:nvCxnSpPr>
        <p:spPr>
          <a:xfrm flipH="1" flipV="1">
            <a:off x="8849276" y="5682883"/>
            <a:ext cx="827494" cy="113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3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EA7DC-3DA5-488F-9298-F2F2E731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(</a:t>
            </a:r>
            <a:r>
              <a:rPr kumimoji="1" lang="en-US" altLang="ja-JP" cap="none" dirty="0" err="1"/>
              <a:t>i</a:t>
            </a:r>
            <a:r>
              <a:rPr kumimoji="1" lang="en-US" altLang="ja-JP" cap="none" dirty="0"/>
              <a:t>) Activity and Pattern Discovery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ABF3DA-D32C-499C-B6CD-F0ECB629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Substep2:</a:t>
            </a:r>
          </a:p>
          <a:p>
            <a:pPr lvl="1"/>
            <a:r>
              <a:rPr kumimoji="1" lang="en-US" altLang="ja-JP" sz="1800" dirty="0"/>
              <a:t>Apply Affinity Propagation(AP)-based clustering on the novel candidates</a:t>
            </a:r>
          </a:p>
          <a:p>
            <a:pPr lvl="2"/>
            <a:r>
              <a:rPr lang="en-US" altLang="ja-JP" sz="1600" dirty="0"/>
              <a:t>AP clustering divides all samples to clusters based on the concept of “message passing”</a:t>
            </a:r>
            <a:br>
              <a:rPr lang="en-US" altLang="ja-JP" sz="1600" dirty="0"/>
            </a:br>
            <a:r>
              <a:rPr lang="en-US" altLang="ja-JP" sz="1600" dirty="0"/>
              <a:t>between data point</a:t>
            </a:r>
          </a:p>
          <a:p>
            <a:pPr lvl="2"/>
            <a:r>
              <a:rPr kumimoji="1" lang="en-US" altLang="ja-JP" sz="1600" dirty="0"/>
              <a:t>In contrast to </a:t>
            </a:r>
            <a:r>
              <a:rPr lang="en-US" altLang="ja-JP" sz="1600" dirty="0"/>
              <a:t>K-means, AP clustering chose the representative samples</a:t>
            </a:r>
            <a:r>
              <a:rPr kumimoji="1" lang="en-US" altLang="ja-JP" sz="1600" dirty="0"/>
              <a:t> among the observed data</a:t>
            </a:r>
            <a:br>
              <a:rPr kumimoji="1" lang="en-US" altLang="ja-JP" sz="1600" dirty="0"/>
            </a:br>
            <a:r>
              <a:rPr kumimoji="1" lang="en-US" altLang="ja-JP" sz="1600" dirty="0"/>
              <a:t>samples instead of computed as hypothetical averages of cluster samples.</a:t>
            </a:r>
          </a:p>
          <a:p>
            <a:pPr lvl="1"/>
            <a:r>
              <a:rPr kumimoji="1" lang="en-US" altLang="ja-JP" sz="1600" dirty="0">
                <a:solidFill>
                  <a:srgbClr val="FF0000"/>
                </a:solidFill>
              </a:rPr>
              <a:t>The </a:t>
            </a:r>
            <a:r>
              <a:rPr kumimoji="1" lang="en-US" altLang="ja-JP" sz="1600" dirty="0" err="1">
                <a:solidFill>
                  <a:srgbClr val="FF0000"/>
                </a:solidFill>
              </a:rPr>
              <a:t>representive</a:t>
            </a:r>
            <a:r>
              <a:rPr kumimoji="1" lang="en-US" altLang="ja-JP" sz="1600" dirty="0">
                <a:solidFill>
                  <a:srgbClr val="FF0000"/>
                </a:solidFill>
              </a:rPr>
              <a:t> samples presented to the annotator(oracle)</a:t>
            </a:r>
            <a:br>
              <a:rPr kumimoji="1" lang="en-US" altLang="ja-JP" sz="1600" dirty="0">
                <a:solidFill>
                  <a:srgbClr val="FF0000"/>
                </a:solidFill>
              </a:rPr>
            </a:br>
            <a:r>
              <a:rPr kumimoji="1" lang="en-US" altLang="ja-JP" sz="1600" dirty="0">
                <a:solidFill>
                  <a:srgbClr val="FF0000"/>
                </a:solidFill>
              </a:rPr>
              <a:t>and get new annotations</a:t>
            </a:r>
          </a:p>
          <a:p>
            <a:pPr lvl="1"/>
            <a:r>
              <a:rPr lang="en-US" altLang="ja-JP" sz="1600" dirty="0"/>
              <a:t>After annotations, Labelled sample set L and </a:t>
            </a:r>
            <a:br>
              <a:rPr lang="en-US" altLang="ja-JP" sz="1600" dirty="0"/>
            </a:br>
            <a:r>
              <a:rPr lang="en-US" altLang="ja-JP" sz="1600" dirty="0" err="1"/>
              <a:t>unlabelled</a:t>
            </a:r>
            <a:r>
              <a:rPr lang="en-US" altLang="ja-JP" sz="1600" dirty="0"/>
              <a:t> sample set U are then updated.</a:t>
            </a:r>
          </a:p>
          <a:p>
            <a:pPr lvl="2"/>
            <a:r>
              <a:rPr lang="en-US" altLang="ja-JP" sz="1400" dirty="0" err="1"/>
              <a:t>Goto</a:t>
            </a:r>
            <a:r>
              <a:rPr lang="en-US" altLang="ja-JP" sz="1400" dirty="0"/>
              <a:t> step2</a:t>
            </a:r>
          </a:p>
          <a:p>
            <a:pPr lvl="1"/>
            <a:endParaRPr kumimoji="1" lang="en-US" altLang="ja-JP" sz="1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7504AC-60F1-49BD-8CE4-FE53EABA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7F22E90-F705-4C2C-9DAF-1DC3F080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846" y="3493924"/>
            <a:ext cx="3267075" cy="289083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D23F575-2235-4471-A985-49A6CCBED900}"/>
              </a:ext>
            </a:extLst>
          </p:cNvPr>
          <p:cNvCxnSpPr/>
          <p:nvPr/>
        </p:nvCxnSpPr>
        <p:spPr>
          <a:xfrm flipH="1" flipV="1">
            <a:off x="9151557" y="4224377"/>
            <a:ext cx="1050426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A4A9E0-54C2-4132-BD70-7620018E27E7}"/>
              </a:ext>
            </a:extLst>
          </p:cNvPr>
          <p:cNvSpPr txBox="1"/>
          <p:nvPr/>
        </p:nvSpPr>
        <p:spPr>
          <a:xfrm>
            <a:off x="10019959" y="4589034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Decision boundary</a:t>
            </a:r>
            <a:br>
              <a:rPr kumimoji="1" lang="en-US" altLang="ja-JP" sz="1200" dirty="0"/>
            </a:br>
            <a:r>
              <a:rPr kumimoji="1" lang="en-US" altLang="ja-JP" sz="1200" dirty="0"/>
              <a:t>of OCSVM in class</a:t>
            </a:r>
            <a:r>
              <a:rPr kumimoji="1" lang="ja-JP" altLang="en-US" sz="1200" dirty="0"/>
              <a:t>△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0FE7867-B874-4143-8ACF-88503F0A1620}"/>
              </a:ext>
            </a:extLst>
          </p:cNvPr>
          <p:cNvCxnSpPr>
            <a:cxnSpLocks/>
          </p:cNvCxnSpPr>
          <p:nvPr/>
        </p:nvCxnSpPr>
        <p:spPr>
          <a:xfrm flipV="1">
            <a:off x="7050704" y="5215608"/>
            <a:ext cx="983673" cy="46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A25BFA-4358-43CE-865B-692AA75B1C90}"/>
              </a:ext>
            </a:extLst>
          </p:cNvPr>
          <p:cNvSpPr txBox="1"/>
          <p:nvPr/>
        </p:nvSpPr>
        <p:spPr>
          <a:xfrm>
            <a:off x="5940425" y="5682883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Decision boundary</a:t>
            </a:r>
            <a:br>
              <a:rPr kumimoji="1" lang="en-US" altLang="ja-JP" sz="1200" dirty="0"/>
            </a:br>
            <a:r>
              <a:rPr kumimoji="1" lang="en-US" altLang="ja-JP" sz="1200" dirty="0"/>
              <a:t>of OCSVM in class</a:t>
            </a:r>
            <a:r>
              <a:rPr kumimoji="1" lang="ja-JP" altLang="en-US" sz="1200" dirty="0"/>
              <a:t>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6D0414F-6D80-4520-99DC-821255C97D6C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9151559" y="5215609"/>
            <a:ext cx="843664" cy="87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17C32E-5A98-42D8-B534-68CA2712671B}"/>
              </a:ext>
            </a:extLst>
          </p:cNvPr>
          <p:cNvSpPr txBox="1"/>
          <p:nvPr/>
        </p:nvSpPr>
        <p:spPr>
          <a:xfrm>
            <a:off x="9995223" y="5789715"/>
            <a:ext cx="20355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Cluster and Representative samples (denoted as “Selected Samples”, striped)</a:t>
            </a:r>
            <a:endParaRPr kumimoji="1" lang="ja-JP" altLang="en-US" sz="11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E859694-2E4B-472C-8EE5-311CBF714494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943251" y="4770371"/>
            <a:ext cx="1051972" cy="131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5CA2E72-C399-40F9-BA9A-35048ECDC71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438219" y="4417203"/>
            <a:ext cx="1557004" cy="167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1142AD0-45D1-43D3-900C-8836FC74167E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8534059" y="5614465"/>
            <a:ext cx="1461164" cy="47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6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D8B9-4108-423A-A596-1ED337C52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(ii) Uncertainty-based Sample Selection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AE3386-A30B-4320-8252-3FA02C958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554199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iteratively choose </a:t>
            </a:r>
            <a:r>
              <a:rPr lang="en-US" altLang="ja-JP" sz="2000" dirty="0">
                <a:solidFill>
                  <a:srgbClr val="FF0000"/>
                </a:solidFill>
              </a:rPr>
              <a:t>the samples with maximal information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(near decision boundary) and pass them to the annotator(oracle)</a:t>
            </a:r>
          </a:p>
          <a:p>
            <a:pPr lvl="1"/>
            <a:r>
              <a:rPr kumimoji="1" lang="en-US" altLang="ja-JP" sz="1800" dirty="0"/>
              <a:t>Apply </a:t>
            </a:r>
            <a:r>
              <a:rPr kumimoji="1" lang="en-US" altLang="ja-JP" sz="1800" dirty="0" err="1"/>
              <a:t>BvSB</a:t>
            </a:r>
            <a:r>
              <a:rPr kumimoji="1" lang="en-US" altLang="ja-JP" sz="1800" dirty="0"/>
              <a:t>-based active selection strategy</a:t>
            </a:r>
          </a:p>
          <a:p>
            <a:pPr lvl="2"/>
            <a:r>
              <a:rPr kumimoji="1" lang="en-US" altLang="ja-JP" sz="1600" dirty="0"/>
              <a:t>It measures the class probability difference between the first and the second most probable classes</a:t>
            </a:r>
          </a:p>
          <a:p>
            <a:pPr lvl="2"/>
            <a:endParaRPr lang="en-US" altLang="ja-JP" sz="1600" dirty="0"/>
          </a:p>
          <a:p>
            <a:pPr lvl="2"/>
            <a:endParaRPr kumimoji="1" lang="en-US" altLang="ja-JP" sz="2000" dirty="0"/>
          </a:p>
          <a:p>
            <a:pPr lvl="2"/>
            <a:r>
              <a:rPr lang="en-US" altLang="ja-JP" sz="1600" dirty="0"/>
              <a:t>With this strategy, the samples close to the decision boundaries are </a:t>
            </a:r>
            <a:br>
              <a:rPr lang="en-US" altLang="ja-JP" sz="1600" dirty="0"/>
            </a:br>
            <a:r>
              <a:rPr lang="en-US" altLang="ja-JP" sz="1600" dirty="0"/>
              <a:t>preferred to be chosen (like right figure)</a:t>
            </a:r>
            <a:endParaRPr kumimoji="1" lang="en-US" altLang="ja-JP" sz="1600" dirty="0"/>
          </a:p>
          <a:p>
            <a:pPr lvl="1"/>
            <a:r>
              <a:rPr kumimoji="1" lang="en-US" altLang="ja-JP" sz="1800" dirty="0"/>
              <a:t>The Selected samples are presented to the annotator(oracle)</a:t>
            </a:r>
          </a:p>
          <a:p>
            <a:pPr lvl="1"/>
            <a:r>
              <a:rPr kumimoji="1" lang="en-US" altLang="ja-JP" sz="1800" dirty="0"/>
              <a:t>Step (ii) </a:t>
            </a:r>
            <a:r>
              <a:rPr lang="en-US" altLang="ja-JP" sz="1800" dirty="0"/>
              <a:t>is often repeated until stopping criterion</a:t>
            </a:r>
            <a:br>
              <a:rPr lang="en-US" altLang="ja-JP" sz="1800" dirty="0"/>
            </a:br>
            <a:r>
              <a:rPr lang="en-US" altLang="ja-JP" sz="1800" dirty="0"/>
              <a:t>is satisfied</a:t>
            </a:r>
          </a:p>
          <a:p>
            <a:pPr lvl="2"/>
            <a:r>
              <a:rPr kumimoji="1" lang="en-US" altLang="ja-JP" sz="1600" dirty="0"/>
              <a:t>Criterion: number or </a:t>
            </a:r>
            <a:r>
              <a:rPr kumimoji="1" lang="en-US" altLang="ja-JP" sz="1600" dirty="0" err="1"/>
              <a:t>repeatation</a:t>
            </a:r>
            <a:r>
              <a:rPr lang="en-US" altLang="ja-JP" sz="1600" dirty="0"/>
              <a:t>,</a:t>
            </a:r>
            <a:br>
              <a:rPr lang="en-US" altLang="ja-JP" sz="1600" dirty="0"/>
            </a:br>
            <a:r>
              <a:rPr lang="en-US" altLang="ja-JP" sz="1600" dirty="0"/>
              <a:t> or number of l</a:t>
            </a:r>
            <a:r>
              <a:rPr kumimoji="1" lang="en-US" altLang="ja-JP" sz="1600" dirty="0"/>
              <a:t>abelled samples </a:t>
            </a:r>
          </a:p>
          <a:p>
            <a:r>
              <a:rPr lang="en-US" altLang="ja-JP" sz="2000" dirty="0"/>
              <a:t>In experiment, several selection strategy are compared,</a:t>
            </a:r>
            <a:br>
              <a:rPr lang="en-US" altLang="ja-JP" sz="2000" dirty="0"/>
            </a:br>
            <a:r>
              <a:rPr lang="en-US" altLang="ja-JP" sz="2000" dirty="0"/>
              <a:t>and it is demonstrated that </a:t>
            </a:r>
            <a:r>
              <a:rPr lang="en-US" altLang="ja-JP" sz="2000" dirty="0" err="1"/>
              <a:t>BvSB</a:t>
            </a:r>
            <a:r>
              <a:rPr lang="en-US" altLang="ja-JP" sz="2000" dirty="0"/>
              <a:t>-based strategy is best 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88D54-C822-40E4-B5DB-575D3EA2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4D1FE2F-CEBE-4882-BE6F-4DD1AAE0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613" y="2855724"/>
            <a:ext cx="3962834" cy="40668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F392F8-6E0F-465B-A072-6096C140BE44}"/>
              </a:ext>
            </a:extLst>
          </p:cNvPr>
          <p:cNvSpPr txBox="1"/>
          <p:nvPr/>
        </p:nvSpPr>
        <p:spPr>
          <a:xfrm>
            <a:off x="3704831" y="3262411"/>
            <a:ext cx="49933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/>
              <a:t>FΘ represent the learning model, P(</a:t>
            </a:r>
            <a:r>
              <a:rPr lang="en-US" altLang="ja-JP" sz="1100" dirty="0" err="1"/>
              <a:t>yB|xi</a:t>
            </a:r>
            <a:r>
              <a:rPr lang="en-US" altLang="ja-JP" sz="1100" dirty="0"/>
              <a:t> , FΘ) and P(</a:t>
            </a:r>
            <a:r>
              <a:rPr lang="en-US" altLang="ja-JP" sz="1100" dirty="0" err="1"/>
              <a:t>ySB|xi</a:t>
            </a:r>
            <a:r>
              <a:rPr lang="en-US" altLang="ja-JP" sz="1100" dirty="0"/>
              <a:t> , FΘ) denote</a:t>
            </a:r>
          </a:p>
          <a:p>
            <a:r>
              <a:rPr lang="en-US" altLang="ja-JP" sz="1100" dirty="0"/>
              <a:t>the two highest estimated class probabilities of sample xi output from the classifier</a:t>
            </a:r>
            <a:endParaRPr lang="ja-JP" altLang="en-US" sz="11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686A36C-781C-4E28-AE04-3544FA4F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574" y="3755841"/>
            <a:ext cx="2608521" cy="247557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6646D3F-F27A-45AA-AD68-65A867D26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8828" y="3424895"/>
            <a:ext cx="1409267" cy="420612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B5F146B-E7DF-48AB-88C3-3715E8726614}"/>
              </a:ext>
            </a:extLst>
          </p:cNvPr>
          <p:cNvCxnSpPr/>
          <p:nvPr/>
        </p:nvCxnSpPr>
        <p:spPr>
          <a:xfrm flipV="1">
            <a:off x="9212013" y="5546856"/>
            <a:ext cx="649904" cy="28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060DC0-7414-46AA-A783-A60644524A84}"/>
              </a:ext>
            </a:extLst>
          </p:cNvPr>
          <p:cNvSpPr txBox="1"/>
          <p:nvPr/>
        </p:nvSpPr>
        <p:spPr>
          <a:xfrm>
            <a:off x="8528191" y="578349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Decision</a:t>
            </a:r>
            <a:br>
              <a:rPr kumimoji="1" lang="en-US" altLang="ja-JP" sz="1400" dirty="0"/>
            </a:br>
            <a:r>
              <a:rPr kumimoji="1" lang="en-US" altLang="ja-JP" sz="1400" dirty="0"/>
              <a:t>boundary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2884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D695F-3889-4D2E-AB55-A94465EF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Pseudo code</a:t>
            </a:r>
            <a:endParaRPr kumimoji="1" lang="ja-JP" altLang="en-US" cap="none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8602E0E-1C24-407F-AA05-B0DB64D4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624" y="0"/>
            <a:ext cx="5096521" cy="6808480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A62921D-BB2B-4BD5-ACEB-DA5FC14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645B7B96-CFF7-4ACD-BBEB-B7AEAA297804}"/>
              </a:ext>
            </a:extLst>
          </p:cNvPr>
          <p:cNvSpPr/>
          <p:nvPr/>
        </p:nvSpPr>
        <p:spPr>
          <a:xfrm>
            <a:off x="4572363" y="2522157"/>
            <a:ext cx="332509" cy="1813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982007-8E92-4EE6-B3C6-59F24A9292E1}"/>
              </a:ext>
            </a:extLst>
          </p:cNvPr>
          <p:cNvSpPr txBox="1"/>
          <p:nvPr/>
        </p:nvSpPr>
        <p:spPr>
          <a:xfrm>
            <a:off x="2311168" y="2956420"/>
            <a:ext cx="2189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Step1:</a:t>
            </a:r>
          </a:p>
          <a:p>
            <a:r>
              <a:rPr kumimoji="1" lang="en-US" altLang="ja-JP" dirty="0"/>
              <a:t>Novel class discovery</a:t>
            </a:r>
            <a:endParaRPr kumimoji="1" lang="ja-JP" altLang="en-US" dirty="0"/>
          </a:p>
        </p:txBody>
      </p:sp>
      <p:sp>
        <p:nvSpPr>
          <p:cNvPr id="13" name="左中かっこ 12">
            <a:extLst>
              <a:ext uri="{FF2B5EF4-FFF2-40B4-BE49-F238E27FC236}">
                <a16:creationId xmlns:a16="http://schemas.microsoft.com/office/drawing/2014/main" id="{C3F7FFA3-80FC-4463-A0FF-8D62BE2A0A47}"/>
              </a:ext>
            </a:extLst>
          </p:cNvPr>
          <p:cNvSpPr/>
          <p:nvPr/>
        </p:nvSpPr>
        <p:spPr>
          <a:xfrm>
            <a:off x="4572726" y="4571076"/>
            <a:ext cx="332509" cy="1813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E08F8A-7073-46C8-98A9-9A7F6735D7D3}"/>
              </a:ext>
            </a:extLst>
          </p:cNvPr>
          <p:cNvSpPr txBox="1"/>
          <p:nvPr/>
        </p:nvSpPr>
        <p:spPr>
          <a:xfrm>
            <a:off x="1040819" y="4914949"/>
            <a:ext cx="353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Step2:</a:t>
            </a:r>
          </a:p>
          <a:p>
            <a:r>
              <a:rPr kumimoji="1" lang="en-US" altLang="ja-JP" cap="none" dirty="0"/>
              <a:t>Uncertainty-based Sample Selection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D807DD0-BF1C-43BB-8305-4A7FED8815F4}"/>
              </a:ext>
            </a:extLst>
          </p:cNvPr>
          <p:cNvCxnSpPr>
            <a:cxnSpLocks/>
          </p:cNvCxnSpPr>
          <p:nvPr/>
        </p:nvCxnSpPr>
        <p:spPr>
          <a:xfrm flipH="1">
            <a:off x="7594810" y="4914949"/>
            <a:ext cx="257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D7BD1C4-001B-4822-ABCD-8EC982B72212}"/>
              </a:ext>
            </a:extLst>
          </p:cNvPr>
          <p:cNvSpPr txBox="1"/>
          <p:nvPr/>
        </p:nvSpPr>
        <p:spPr>
          <a:xfrm>
            <a:off x="10167087" y="4730283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Not limited to SVM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74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E365-FA87-464F-AB48-C2350CD9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Menu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C8AD9-05D6-473B-9240-676B7261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Method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Experiments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8E2446-8DEF-4EE7-B89B-F68C608D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3A08-F0B1-4427-B4F1-C685593A94DB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49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97AF4-6F76-4190-B039-EEF539DF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Experiments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209E8-4E83-41AD-B84A-9EBB773C2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Validity Analysis: Evaluate the effectiveness of two key components</a:t>
            </a:r>
          </a:p>
          <a:p>
            <a:pPr lvl="1"/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 Comparison of sampling strategy (</a:t>
            </a:r>
            <a:r>
              <a:rPr lang="en-US" altLang="ja-JP" dirty="0" err="1"/>
              <a:t>BvSB</a:t>
            </a:r>
            <a:r>
              <a:rPr lang="en-US" altLang="ja-JP" dirty="0"/>
              <a:t> and others)</a:t>
            </a:r>
          </a:p>
          <a:p>
            <a:pPr lvl="1"/>
            <a:r>
              <a:rPr kumimoji="1" lang="en-US" altLang="ja-JP" dirty="0"/>
              <a:t>(ii) Value of new-activity-discovery process</a:t>
            </a:r>
          </a:p>
          <a:p>
            <a:endParaRPr lang="en-US" altLang="ja-JP" dirty="0"/>
          </a:p>
          <a:p>
            <a:r>
              <a:rPr lang="en-US" altLang="ja-JP" dirty="0"/>
              <a:t>Performance Assessment on real dataset</a:t>
            </a:r>
          </a:p>
          <a:p>
            <a:pPr lvl="1"/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 with USC-HAD dataset</a:t>
            </a:r>
          </a:p>
          <a:p>
            <a:pPr lvl="1"/>
            <a:r>
              <a:rPr lang="en-US" altLang="ja-JP" strike="sngStrike" dirty="0"/>
              <a:t>(ii) with  UCI-HAR dataset</a:t>
            </a:r>
          </a:p>
          <a:p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18BBF3-25C6-445B-B276-6C5E7579FB06}"/>
              </a:ext>
            </a:extLst>
          </p:cNvPr>
          <p:cNvCxnSpPr>
            <a:cxnSpLocks/>
          </p:cNvCxnSpPr>
          <p:nvPr/>
        </p:nvCxnSpPr>
        <p:spPr>
          <a:xfrm flipH="1">
            <a:off x="4695986" y="4467460"/>
            <a:ext cx="573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CC63CA-51BC-45D5-B5C4-089BB04C6BBD}"/>
              </a:ext>
            </a:extLst>
          </p:cNvPr>
          <p:cNvSpPr txBox="1"/>
          <p:nvPr/>
        </p:nvSpPr>
        <p:spPr>
          <a:xfrm>
            <a:off x="5437036" y="4282794"/>
            <a:ext cx="385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Abbreviated (Almost same result as 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))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182411D-EA07-43E4-AD9B-BF80A997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930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19466-10BA-4BD0-AAD3-D0580D84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Dataset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F5CF7D-8839-4C8B-BF83-0D98A8C50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5474850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) Synthetic datasets</a:t>
            </a:r>
          </a:p>
          <a:p>
            <a:pPr lvl="1"/>
            <a:r>
              <a:rPr lang="en-US" altLang="ja-JP" sz="1400" dirty="0"/>
              <a:t>Be generated from Gaussian Mixture Model (GMM)</a:t>
            </a:r>
          </a:p>
          <a:p>
            <a:pPr lvl="1"/>
            <a:r>
              <a:rPr lang="en-US" altLang="ja-JP" sz="1400" dirty="0"/>
              <a:t>2 types:</a:t>
            </a:r>
          </a:p>
          <a:p>
            <a:pPr lvl="2"/>
            <a:r>
              <a:rPr lang="en-US" altLang="ja-JP" sz="1200" dirty="0"/>
              <a:t>(a) 500 samples falling in 3 classes</a:t>
            </a:r>
          </a:p>
          <a:p>
            <a:pPr lvl="2"/>
            <a:r>
              <a:rPr lang="en-US" altLang="ja-JP" sz="1200" dirty="0"/>
              <a:t>(b) 2000 samples in 20 classes</a:t>
            </a:r>
          </a:p>
          <a:p>
            <a:pPr lvl="1"/>
            <a:r>
              <a:rPr kumimoji="1" lang="en-US" altLang="ja-JP" sz="1600" dirty="0"/>
              <a:t>Each class consists of 5 clusters</a:t>
            </a:r>
          </a:p>
          <a:p>
            <a:endParaRPr kumimoji="1" lang="en-US" altLang="ja-JP" sz="2000" dirty="0"/>
          </a:p>
          <a:p>
            <a:r>
              <a:rPr lang="en-US" altLang="ja-JP" sz="2000" dirty="0"/>
              <a:t>(ii) USC-HAD (real data)</a:t>
            </a:r>
          </a:p>
          <a:p>
            <a:pPr lvl="1"/>
            <a:r>
              <a:rPr kumimoji="1" lang="en-US" altLang="ja-JP" sz="1800" dirty="0"/>
              <a:t>Collected using tri-axial accelerometer and gyroscope</a:t>
            </a:r>
            <a:br>
              <a:rPr kumimoji="1" lang="en-US" altLang="ja-JP" sz="1800" dirty="0"/>
            </a:br>
            <a:r>
              <a:rPr kumimoji="1" lang="en-US" altLang="ja-JP" sz="1800" dirty="0"/>
              <a:t>which were attached to participant’s front right hip</a:t>
            </a:r>
          </a:p>
          <a:p>
            <a:pPr lvl="1"/>
            <a:r>
              <a:rPr kumimoji="1" lang="en-US" altLang="ja-JP" sz="1800" dirty="0"/>
              <a:t>Involves 12 common human activities in daily life</a:t>
            </a:r>
          </a:p>
          <a:p>
            <a:pPr lvl="2"/>
            <a:r>
              <a:rPr lang="en-US" altLang="ja-JP" sz="1600" dirty="0"/>
              <a:t>walking forward, walking left, walking right, walking upstairs, walking downstairs, running forward, jumping, sitting, standing, sleeping, elevator up and elevator down</a:t>
            </a:r>
          </a:p>
          <a:p>
            <a:pPr lvl="1"/>
            <a:r>
              <a:rPr kumimoji="1" lang="en-US" altLang="ja-JP" sz="1800" dirty="0"/>
              <a:t>14 Participants (7 males and 7 females)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EDD7C3-AB72-4BA8-B6E8-4C5157E3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53DE43-BF6A-4931-A837-B81F71C05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564" y="1442133"/>
            <a:ext cx="3941716" cy="28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3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AD747-B2F9-49C0-81C1-3BAD52FE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Validity Analysis: </a:t>
            </a:r>
            <a:r>
              <a:rPr lang="en-US" altLang="ja-JP" cap="none" dirty="0"/>
              <a:t>(</a:t>
            </a:r>
            <a:r>
              <a:rPr lang="en-US" altLang="ja-JP" cap="none" dirty="0" err="1"/>
              <a:t>i</a:t>
            </a:r>
            <a:r>
              <a:rPr lang="en-US" altLang="ja-JP" cap="none" dirty="0"/>
              <a:t>) Comparison of sampling policy 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CFED9-FB82-4A63-8E4B-66BEAFD6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5474850"/>
          </a:xfrm>
        </p:spPr>
        <p:txBody>
          <a:bodyPr>
            <a:normAutofit/>
          </a:bodyPr>
          <a:lstStyle/>
          <a:p>
            <a:r>
              <a:rPr kumimoji="1" lang="en-US" altLang="ja-JP" sz="2000" dirty="0"/>
              <a:t>Compare </a:t>
            </a:r>
            <a:r>
              <a:rPr kumimoji="1" lang="en-US" altLang="ja-JP" sz="2000" dirty="0" err="1"/>
              <a:t>BvSB</a:t>
            </a:r>
            <a:r>
              <a:rPr kumimoji="1" lang="en-US" altLang="ja-JP" sz="2000" dirty="0"/>
              <a:t> sampling strategy with (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)Random and (ii)Entropy-based sampling</a:t>
            </a:r>
          </a:p>
          <a:p>
            <a:pPr lvl="1"/>
            <a:r>
              <a:rPr kumimoji="1" lang="en-US" altLang="ja-JP" sz="1600" dirty="0"/>
              <a:t>Entropy-based sampling is the most commonly applied method</a:t>
            </a:r>
          </a:p>
          <a:p>
            <a:r>
              <a:rPr lang="en-US" altLang="ja-JP" sz="2000" dirty="0"/>
              <a:t>Experimental Configuration:</a:t>
            </a:r>
          </a:p>
          <a:p>
            <a:pPr lvl="1"/>
            <a:r>
              <a:rPr kumimoji="1" lang="en-US" altLang="ja-JP" sz="1600" dirty="0"/>
              <a:t>Use USC-HAD dataset (real data)</a:t>
            </a:r>
          </a:p>
          <a:p>
            <a:pPr lvl="1"/>
            <a:r>
              <a:rPr lang="en-US" altLang="ja-JP" sz="1600" dirty="0"/>
              <a:t>Without novel class discovery: the initial annotations cover the full activity label set</a:t>
            </a:r>
          </a:p>
          <a:p>
            <a:pPr lvl="1"/>
            <a:r>
              <a:rPr kumimoji="1" lang="en-US" altLang="ja-JP" sz="1600" dirty="0"/>
              <a:t>Sta</a:t>
            </a:r>
            <a:r>
              <a:rPr lang="en-US" altLang="ja-JP" sz="1600" dirty="0"/>
              <a:t>rting from randomly selected samples which account for 1/100 of training set,</a:t>
            </a:r>
            <a:br>
              <a:rPr lang="en-US" altLang="ja-JP" sz="1600" dirty="0"/>
            </a:br>
            <a:r>
              <a:rPr lang="en-US" altLang="ja-JP" sz="1600" dirty="0"/>
              <a:t>we iteratively train an SVM with incrementally updated labelled samples chosen using each strategy</a:t>
            </a:r>
          </a:p>
          <a:p>
            <a:r>
              <a:rPr lang="en-US" altLang="ja-JP" sz="2000" dirty="0"/>
              <a:t>Result: </a:t>
            </a:r>
            <a:r>
              <a:rPr kumimoji="1" lang="en-US" altLang="ja-JP" sz="1600" dirty="0" err="1"/>
              <a:t>B</a:t>
            </a:r>
            <a:r>
              <a:rPr lang="en-US" altLang="ja-JP" sz="1600" dirty="0" err="1"/>
              <a:t>vSB</a:t>
            </a:r>
            <a:r>
              <a:rPr lang="en-US" altLang="ja-JP" sz="1600" dirty="0"/>
              <a:t> is best</a:t>
            </a:r>
          </a:p>
          <a:p>
            <a:pPr lvl="1"/>
            <a:r>
              <a:rPr kumimoji="1" lang="en-US" altLang="ja-JP" sz="1600" dirty="0"/>
              <a:t>Why?</a:t>
            </a:r>
          </a:p>
          <a:p>
            <a:pPr lvl="2"/>
            <a:r>
              <a:rPr lang="en-US" altLang="ja-JP" sz="1400" dirty="0"/>
              <a:t>Multi-class probability entropy is below</a:t>
            </a:r>
          </a:p>
          <a:p>
            <a:pPr lvl="2"/>
            <a:endParaRPr kumimoji="1" lang="en-US" altLang="ja-JP" sz="1400" dirty="0"/>
          </a:p>
          <a:p>
            <a:pPr marL="630000" lvl="2" indent="0">
              <a:buNone/>
            </a:pPr>
            <a:endParaRPr kumimoji="1" lang="en-US" altLang="ja-JP" sz="1400" dirty="0"/>
          </a:p>
          <a:p>
            <a:pPr lvl="2"/>
            <a:r>
              <a:rPr lang="en-US" altLang="ja-JP" sz="1400" dirty="0"/>
              <a:t>It’s inclined to choose samples whose</a:t>
            </a:r>
            <a:br>
              <a:rPr lang="en-US" altLang="ja-JP" sz="1400" dirty="0"/>
            </a:br>
            <a:r>
              <a:rPr lang="en-US" altLang="ja-JP" sz="1400" dirty="0"/>
              <a:t>probabilities </a:t>
            </a:r>
            <a:r>
              <a:rPr lang="en-US" altLang="ja-JP" sz="1400" dirty="0">
                <a:solidFill>
                  <a:schemeClr val="tx1"/>
                </a:solidFill>
              </a:rPr>
              <a:t>scatter on all classes,</a:t>
            </a:r>
            <a:br>
              <a:rPr lang="en-US" altLang="ja-JP" sz="1400" dirty="0">
                <a:solidFill>
                  <a:srgbClr val="FF0000"/>
                </a:solidFill>
              </a:rPr>
            </a:br>
            <a:r>
              <a:rPr lang="en-US" altLang="ja-JP" sz="1400" dirty="0">
                <a:solidFill>
                  <a:srgbClr val="FF0000"/>
                </a:solidFill>
              </a:rPr>
              <a:t>these distribution is not match well </a:t>
            </a:r>
            <a:br>
              <a:rPr lang="en-US" altLang="ja-JP" sz="1400" dirty="0">
                <a:solidFill>
                  <a:srgbClr val="FF0000"/>
                </a:solidFill>
              </a:rPr>
            </a:br>
            <a:r>
              <a:rPr lang="en-US" altLang="ja-JP" sz="1400" dirty="0">
                <a:solidFill>
                  <a:srgbClr val="FF0000"/>
                </a:solidFill>
              </a:rPr>
              <a:t>with optimal decision boundaries</a:t>
            </a:r>
          </a:p>
          <a:p>
            <a:pPr lvl="2"/>
            <a:endParaRPr kumimoji="1" lang="en-US" altLang="ja-JP" sz="1400" dirty="0">
              <a:solidFill>
                <a:srgbClr val="FF0000"/>
              </a:solidFill>
            </a:endParaRPr>
          </a:p>
          <a:p>
            <a:pPr lvl="1"/>
            <a:endParaRPr kumimoji="1" lang="ja-JP" altLang="en-US" sz="16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4242E1-497C-4872-BD61-19172A89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3377AFC-0C5C-41FD-B17D-5EE96776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044" y="3990944"/>
            <a:ext cx="3439055" cy="275894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BB04DF2-F189-4C00-8D35-1F34C8E2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82" y="4180858"/>
            <a:ext cx="3439055" cy="210301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3050E8-6FC5-4CD6-BBF1-5E755464A111}"/>
              </a:ext>
            </a:extLst>
          </p:cNvPr>
          <p:cNvSpPr txBox="1"/>
          <p:nvPr/>
        </p:nvSpPr>
        <p:spPr>
          <a:xfrm>
            <a:off x="8947231" y="39883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class1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3E4E50-E4C7-4382-BDE0-9A496A4DC8A1}"/>
              </a:ext>
            </a:extLst>
          </p:cNvPr>
          <p:cNvSpPr txBox="1"/>
          <p:nvPr/>
        </p:nvSpPr>
        <p:spPr>
          <a:xfrm>
            <a:off x="10535465" y="398833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class1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779178-BDCD-4242-ABD6-98E3A88184FE}"/>
              </a:ext>
            </a:extLst>
          </p:cNvPr>
          <p:cNvSpPr txBox="1"/>
          <p:nvPr/>
        </p:nvSpPr>
        <p:spPr>
          <a:xfrm>
            <a:off x="8528519" y="4863035"/>
            <a:ext cx="353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2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A28234-57B6-442E-9514-AE4066251535}"/>
              </a:ext>
            </a:extLst>
          </p:cNvPr>
          <p:cNvSpPr txBox="1"/>
          <p:nvPr/>
        </p:nvSpPr>
        <p:spPr>
          <a:xfrm>
            <a:off x="10182174" y="4863035"/>
            <a:ext cx="353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2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AC9CBF-D272-414A-B371-FDFFCE7B3A34}"/>
              </a:ext>
            </a:extLst>
          </p:cNvPr>
          <p:cNvSpPr txBox="1"/>
          <p:nvPr/>
        </p:nvSpPr>
        <p:spPr>
          <a:xfrm>
            <a:off x="9740218" y="4863035"/>
            <a:ext cx="353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F8C4485-1DCC-47CD-99D8-100B7218B326}"/>
              </a:ext>
            </a:extLst>
          </p:cNvPr>
          <p:cNvSpPr txBox="1"/>
          <p:nvPr/>
        </p:nvSpPr>
        <p:spPr>
          <a:xfrm>
            <a:off x="11290226" y="4863035"/>
            <a:ext cx="353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3</a:t>
            </a:r>
            <a:endParaRPr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98486B3-1C3C-4B29-9038-522DA7733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535" y="5060818"/>
            <a:ext cx="3267544" cy="461255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4227283-C746-480E-9179-C5A82B8DB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997" y="5508552"/>
            <a:ext cx="2252387" cy="32906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AE844C9-2005-4522-B923-E16E5EB2FA65}"/>
              </a:ext>
            </a:extLst>
          </p:cNvPr>
          <p:cNvSpPr txBox="1"/>
          <p:nvPr/>
        </p:nvSpPr>
        <p:spPr>
          <a:xfrm>
            <a:off x="8373982" y="6264441"/>
            <a:ext cx="3503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solidFill>
                  <a:srgbClr val="FF0000"/>
                </a:solidFill>
              </a:rPr>
              <a:t>BvSB</a:t>
            </a:r>
            <a:r>
              <a:rPr kumimoji="1" lang="en-US" altLang="ja-JP" sz="1200" dirty="0">
                <a:solidFill>
                  <a:srgbClr val="FF0000"/>
                </a:solidFill>
              </a:rPr>
              <a:t> can select samples near decision</a:t>
            </a:r>
            <a:br>
              <a:rPr kumimoji="1" lang="en-US" altLang="ja-JP" sz="1200" dirty="0">
                <a:solidFill>
                  <a:srgbClr val="FF0000"/>
                </a:solidFill>
              </a:rPr>
            </a:br>
            <a:r>
              <a:rPr kumimoji="1" lang="en-US" altLang="ja-JP" sz="1200" dirty="0">
                <a:solidFill>
                  <a:srgbClr val="FF0000"/>
                </a:solidFill>
              </a:rPr>
              <a:t>boundary more faithfully than Entropy-based strategy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210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AD747-B2F9-49C0-81C1-3BAD52FE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cap="none" dirty="0"/>
              <a:t>Validity Analysis: </a:t>
            </a:r>
            <a:r>
              <a:rPr lang="en-US" altLang="ja-JP" cap="none" dirty="0"/>
              <a:t>(ii) Value of new-activity-discovery process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CFED9-FB82-4A63-8E4B-66BEAFD6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800" dirty="0"/>
              <a:t>Present the benefits brought by new activity discovery</a:t>
            </a:r>
          </a:p>
          <a:p>
            <a:pPr lvl="1"/>
            <a:r>
              <a:rPr lang="en-US" altLang="ja-JP" sz="1400" dirty="0"/>
              <a:t>Compare proposed method and </a:t>
            </a:r>
            <a:r>
              <a:rPr lang="en-US" altLang="ja-JP" sz="1400" dirty="0" err="1"/>
              <a:t>BvSB</a:t>
            </a:r>
            <a:r>
              <a:rPr lang="en-US" altLang="ja-JP" sz="1400" dirty="0"/>
              <a:t>-based traditional active learning method (AL)</a:t>
            </a:r>
          </a:p>
          <a:p>
            <a:r>
              <a:rPr lang="en-US" altLang="ja-JP" sz="1800" dirty="0"/>
              <a:t>Experimental Configuration</a:t>
            </a:r>
          </a:p>
          <a:p>
            <a:pPr lvl="1"/>
            <a:r>
              <a:rPr lang="en-US" altLang="ja-JP" sz="1400" dirty="0"/>
              <a:t>Use two synthetic dataset for two goal</a:t>
            </a:r>
          </a:p>
          <a:p>
            <a:pPr lvl="1"/>
            <a:r>
              <a:rPr lang="en-US" altLang="ja-JP" sz="1400" dirty="0"/>
              <a:t>Experiment at synthetic 1</a:t>
            </a:r>
          </a:p>
          <a:p>
            <a:pPr lvl="2"/>
            <a:r>
              <a:rPr lang="en-US" altLang="ja-JP" sz="1200" dirty="0"/>
              <a:t>Goal: for showing </a:t>
            </a:r>
            <a:r>
              <a:rPr lang="en-US" altLang="ja-JP" sz="1200" dirty="0">
                <a:solidFill>
                  <a:srgbClr val="FF0000"/>
                </a:solidFill>
              </a:rPr>
              <a:t>different behaviors </a:t>
            </a:r>
            <a:r>
              <a:rPr lang="en-US" altLang="ja-JP" sz="1200" dirty="0"/>
              <a:t>of AL and proposed method in detecting new classes</a:t>
            </a:r>
          </a:p>
          <a:p>
            <a:pPr lvl="2"/>
            <a:r>
              <a:rPr lang="en-US" altLang="ja-JP" sz="1200" dirty="0"/>
              <a:t>Starting from a classifier trained with initial annotations </a:t>
            </a:r>
            <a:r>
              <a:rPr lang="en-US" altLang="ja-JP" sz="1200" dirty="0">
                <a:solidFill>
                  <a:srgbClr val="FF0000"/>
                </a:solidFill>
              </a:rPr>
              <a:t>only in Class 1 and Class 2</a:t>
            </a:r>
          </a:p>
          <a:p>
            <a:pPr lvl="2"/>
            <a:r>
              <a:rPr lang="en-US" altLang="ja-JP" sz="1200" dirty="0">
                <a:solidFill>
                  <a:schemeClr val="tx1"/>
                </a:solidFill>
              </a:rPr>
              <a:t>We iteratively update the labelled sample set using AL and proposed method respectively,</a:t>
            </a:r>
            <a:br>
              <a:rPr lang="en-US" altLang="ja-JP" sz="1200" dirty="0">
                <a:solidFill>
                  <a:schemeClr val="tx1"/>
                </a:solidFill>
              </a:rPr>
            </a:br>
            <a:r>
              <a:rPr lang="en-US" altLang="ja-JP" sz="1200" dirty="0">
                <a:solidFill>
                  <a:schemeClr val="tx1"/>
                </a:solidFill>
              </a:rPr>
              <a:t>and retrain the classifiers</a:t>
            </a:r>
          </a:p>
          <a:p>
            <a:pPr lvl="1"/>
            <a:endParaRPr lang="en-US" altLang="ja-JP" sz="1400" dirty="0">
              <a:solidFill>
                <a:schemeClr val="tx1"/>
              </a:solidFill>
            </a:endParaRPr>
          </a:p>
          <a:p>
            <a:pPr lvl="1"/>
            <a:r>
              <a:rPr lang="en-US" altLang="ja-JP" sz="1400" dirty="0">
                <a:solidFill>
                  <a:schemeClr val="tx1"/>
                </a:solidFill>
              </a:rPr>
              <a:t>Experiment at synthetic 2</a:t>
            </a:r>
          </a:p>
          <a:p>
            <a:pPr lvl="2"/>
            <a:r>
              <a:rPr lang="en-US" altLang="ja-JP" sz="1200" dirty="0">
                <a:solidFill>
                  <a:schemeClr val="tx1"/>
                </a:solidFill>
              </a:rPr>
              <a:t>Goal: </a:t>
            </a:r>
            <a:r>
              <a:rPr lang="en-US" altLang="ja-JP" sz="1200" dirty="0"/>
              <a:t>for further quantitative analysis</a:t>
            </a:r>
          </a:p>
          <a:p>
            <a:pPr lvl="2"/>
            <a:r>
              <a:rPr lang="en-US" altLang="ja-JP" sz="1200" dirty="0">
                <a:solidFill>
                  <a:schemeClr val="tx1"/>
                </a:solidFill>
              </a:rPr>
              <a:t>Both AL and DAL models are initially trained on</a:t>
            </a:r>
            <a:r>
              <a:rPr lang="ja-JP" altLang="en-US" sz="1200" dirty="0">
                <a:solidFill>
                  <a:schemeClr val="tx1"/>
                </a:solidFill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</a:rPr>
              <a:t>1/10 of training samples in class 0 and class 1</a:t>
            </a:r>
          </a:p>
          <a:p>
            <a:pPr lvl="2"/>
            <a:r>
              <a:rPr lang="en-US" altLang="ja-JP" sz="1200" dirty="0">
                <a:solidFill>
                  <a:schemeClr val="tx1"/>
                </a:solidFill>
              </a:rPr>
              <a:t>Then iteratively retrained using the updated labelled sample set</a:t>
            </a:r>
            <a:endParaRPr lang="en-US" altLang="ja-JP" sz="1400" dirty="0"/>
          </a:p>
          <a:p>
            <a:pPr lvl="1"/>
            <a:endParaRPr kumimoji="1" lang="ja-JP" altLang="en-US" sz="1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C6ACC-244B-4F61-9565-8EED26D8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557AA77-7A07-410C-8E7C-E6CB7242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777" y="1454019"/>
            <a:ext cx="2345950" cy="21053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F4D2A3A-9CD2-411F-9B1A-541FF80E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98" y="3822753"/>
            <a:ext cx="2371995" cy="20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6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AD747-B2F9-49C0-81C1-3BAD52FE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cap="none" dirty="0"/>
              <a:t>Validity Analysis: </a:t>
            </a:r>
            <a:r>
              <a:rPr lang="en-US" altLang="ja-JP" cap="none" dirty="0"/>
              <a:t>(ii) Value of new-activity-discovery process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CFED9-FB82-4A63-8E4B-66BEAFD6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366737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Result of experiment at synthetic 1</a:t>
            </a:r>
          </a:p>
          <a:p>
            <a:pPr lvl="1"/>
            <a:r>
              <a:rPr kumimoji="1" lang="en-US" altLang="ja-JP" sz="1400" dirty="0"/>
              <a:t>AL: Class 3 are not selected as annotation candidates until a </a:t>
            </a:r>
            <a:r>
              <a:rPr kumimoji="1" lang="en-US" altLang="ja-JP" sz="1400" dirty="0" err="1"/>
              <a:t>larget</a:t>
            </a:r>
            <a:r>
              <a:rPr kumimoji="1" lang="en-US" altLang="ja-JP" sz="1400" dirty="0"/>
              <a:t> number of </a:t>
            </a:r>
            <a:br>
              <a:rPr kumimoji="1" lang="en-US" altLang="ja-JP" sz="1400" dirty="0"/>
            </a:br>
            <a:r>
              <a:rPr kumimoji="1" lang="en-US" altLang="ja-JP" sz="1400" dirty="0"/>
              <a:t>new samples are labelled</a:t>
            </a:r>
          </a:p>
          <a:p>
            <a:pPr lvl="2"/>
            <a:r>
              <a:rPr lang="en-US" altLang="ja-JP" sz="1200" dirty="0"/>
              <a:t>Labelled 115 sample</a:t>
            </a:r>
            <a:endParaRPr kumimoji="1" lang="en-US" altLang="ja-JP" sz="1200" dirty="0"/>
          </a:p>
          <a:p>
            <a:pPr lvl="2"/>
            <a:r>
              <a:rPr kumimoji="1" lang="en-US" altLang="ja-JP" sz="1200" dirty="0" err="1"/>
              <a:t>BvSB</a:t>
            </a:r>
            <a:r>
              <a:rPr kumimoji="1" lang="en-US" altLang="ja-JP" sz="1200" dirty="0"/>
              <a:t> won’t select sample in class 3 because they are far from decision boundary</a:t>
            </a:r>
          </a:p>
          <a:p>
            <a:pPr lvl="1"/>
            <a:r>
              <a:rPr kumimoji="1" lang="en-US" altLang="ja-JP" sz="1400" dirty="0"/>
              <a:t>Proposed: Class 3 is identified with </a:t>
            </a:r>
            <a:r>
              <a:rPr kumimoji="1" lang="en-US" altLang="ja-JP" sz="1400" dirty="0">
                <a:solidFill>
                  <a:srgbClr val="FF0000"/>
                </a:solidFill>
              </a:rPr>
              <a:t>only 5 sample are labelled</a:t>
            </a:r>
          </a:p>
          <a:p>
            <a:pPr lvl="1"/>
            <a:endParaRPr lang="en-US" altLang="ja-JP" sz="1400" dirty="0">
              <a:solidFill>
                <a:srgbClr val="FF0000"/>
              </a:solidFill>
            </a:endParaRP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Result of experiment at synthetic 2</a:t>
            </a:r>
          </a:p>
          <a:p>
            <a:pPr lvl="1"/>
            <a:r>
              <a:rPr kumimoji="1" lang="en-US" altLang="ja-JP" sz="1400" dirty="0"/>
              <a:t>Visualize the class coverage until first 100 samples are labelled</a:t>
            </a:r>
          </a:p>
          <a:p>
            <a:pPr lvl="1"/>
            <a:r>
              <a:rPr kumimoji="1" lang="en-US" altLang="ja-JP" sz="1400" dirty="0">
                <a:solidFill>
                  <a:srgbClr val="FF0000"/>
                </a:solidFill>
              </a:rPr>
              <a:t>The samples selected by proposed method cover most of the</a:t>
            </a:r>
            <a:br>
              <a:rPr kumimoji="1" lang="en-US" altLang="ja-JP" sz="1400" dirty="0">
                <a:solidFill>
                  <a:srgbClr val="FF0000"/>
                </a:solidFill>
              </a:rPr>
            </a:br>
            <a:r>
              <a:rPr kumimoji="1" lang="en-US" altLang="ja-JP" sz="1400" dirty="0">
                <a:solidFill>
                  <a:srgbClr val="FF0000"/>
                </a:solidFill>
              </a:rPr>
              <a:t>classes and patterns</a:t>
            </a:r>
          </a:p>
          <a:p>
            <a:pPr lvl="1"/>
            <a:r>
              <a:rPr lang="en-US" altLang="ja-JP" sz="1400" dirty="0"/>
              <a:t>While a number of patterns could not be identified by AL</a:t>
            </a: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The novelty check and clustering enable comprehensive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understanding of the full data distribution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C6ACC-244B-4F61-9565-8EED26D8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557AA77-7A07-410C-8E7C-E6CB7242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777" y="1454019"/>
            <a:ext cx="2345950" cy="21053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9F23C60-2A51-4F02-A082-13279B9C9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35" y="3630229"/>
            <a:ext cx="4381499" cy="27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0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0FFA4-2B8C-41AF-BFAA-593C5619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Background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39BF98-691E-42A2-8508-1E6BFD38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336"/>
            <a:ext cx="11555869" cy="5354664"/>
          </a:xfrm>
        </p:spPr>
        <p:txBody>
          <a:bodyPr/>
          <a:lstStyle/>
          <a:p>
            <a:r>
              <a:rPr lang="en-US" altLang="ja-JP" dirty="0"/>
              <a:t>Sensor-based human activity recognition (HAR) is widely used</a:t>
            </a:r>
          </a:p>
          <a:p>
            <a:pPr lvl="1"/>
            <a:r>
              <a:rPr kumimoji="1" lang="en-US" altLang="ja-JP" dirty="0"/>
              <a:t>On Smartphone, Smartwatch, Wearable Sensors, edge</a:t>
            </a:r>
          </a:p>
          <a:p>
            <a:pPr lvl="1"/>
            <a:r>
              <a:rPr kumimoji="1" lang="en-US" altLang="ja-JP" dirty="0"/>
              <a:t>App: </a:t>
            </a:r>
            <a:r>
              <a:rPr kumimoji="1" lang="en-US" altLang="ja-JP" dirty="0">
                <a:solidFill>
                  <a:srgbClr val="0000FF"/>
                </a:solidFill>
              </a:rPr>
              <a:t>health</a:t>
            </a:r>
            <a:r>
              <a:rPr lang="en-US" altLang="ja-JP" dirty="0">
                <a:solidFill>
                  <a:srgbClr val="0000FF"/>
                </a:solidFill>
              </a:rPr>
              <a:t>care, tracking activities,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indoor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localization</a:t>
            </a:r>
            <a:r>
              <a:rPr lang="en-US" altLang="ja-JP" dirty="0">
                <a:solidFill>
                  <a:srgbClr val="0000FF"/>
                </a:solidFill>
              </a:rPr>
              <a:t>, </a:t>
            </a:r>
            <a:r>
              <a:rPr lang="en-US" altLang="ja-JP" dirty="0" err="1">
                <a:solidFill>
                  <a:schemeClr val="tx1"/>
                </a:solidFill>
              </a:rPr>
              <a:t>etc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8F1F6-C413-48E8-A599-38A4DD82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4" name="図 13">
            <a:hlinkClick r:id="rId2"/>
            <a:extLst>
              <a:ext uri="{FF2B5EF4-FFF2-40B4-BE49-F238E27FC236}">
                <a16:creationId xmlns:a16="http://schemas.microsoft.com/office/drawing/2014/main" id="{7B0B0B81-A1E2-4C7E-8261-A13B7C328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910" y="3194695"/>
            <a:ext cx="4043362" cy="3033712"/>
          </a:xfrm>
          <a:prstGeom prst="rect">
            <a:avLst/>
          </a:prstGeom>
        </p:spPr>
      </p:pic>
      <p:pic>
        <p:nvPicPr>
          <p:cNvPr id="2050" name="Picture 2" descr="200623-0408-1">
            <a:extLst>
              <a:ext uri="{FF2B5EF4-FFF2-40B4-BE49-F238E27FC236}">
                <a16:creationId xmlns:a16="http://schemas.microsoft.com/office/drawing/2014/main" id="{127E306C-23BF-4ADD-8C45-FAC343AC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17" y="3547026"/>
            <a:ext cx="3693558" cy="207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676F80-EBD0-4372-B123-8D63C4354736}"/>
              </a:ext>
            </a:extLst>
          </p:cNvPr>
          <p:cNvSpPr txBox="1"/>
          <p:nvPr/>
        </p:nvSpPr>
        <p:spPr>
          <a:xfrm>
            <a:off x="4144714" y="5644135"/>
            <a:ext cx="299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Tracking of hand washing time</a:t>
            </a:r>
          </a:p>
          <a:p>
            <a:r>
              <a:rPr kumimoji="1" lang="en-US" altLang="ja-JP" dirty="0"/>
              <a:t>(</a:t>
            </a:r>
            <a:r>
              <a:rPr kumimoji="1" lang="en-US" altLang="ja-JP" dirty="0" err="1"/>
              <a:t>WearOS</a:t>
            </a:r>
            <a:r>
              <a:rPr kumimoji="1" lang="en-US" altLang="ja-JP" dirty="0"/>
              <a:t>, Apple Watch)</a:t>
            </a:r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D55ADA7-1D29-44DD-B15B-FBB36F551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892" y="3380432"/>
            <a:ext cx="1971675" cy="2662238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F0743A8-5B89-4E65-AB89-0AE38B4E5C0F}"/>
              </a:ext>
            </a:extLst>
          </p:cNvPr>
          <p:cNvSpPr txBox="1"/>
          <p:nvPr/>
        </p:nvSpPr>
        <p:spPr>
          <a:xfrm>
            <a:off x="444750" y="6061596"/>
            <a:ext cx="321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Activity recognition</a:t>
            </a:r>
            <a:br>
              <a:rPr kumimoji="1" lang="en-US" altLang="ja-JP" dirty="0"/>
            </a:br>
            <a:r>
              <a:rPr kumimoji="1" lang="en-US" altLang="ja-JP" dirty="0"/>
              <a:t>(Walking, jogging, swimming, 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0280C7B-E8FB-4B02-BAA3-60D4D9109A4D}"/>
              </a:ext>
            </a:extLst>
          </p:cNvPr>
          <p:cNvSpPr txBox="1"/>
          <p:nvPr/>
        </p:nvSpPr>
        <p:spPr>
          <a:xfrm>
            <a:off x="8010864" y="6276649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Self-learning sensor (BHI260AP, Bosch)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1396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FF43E-3607-4052-9D3A-0C5AF35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cap="none" dirty="0"/>
              <a:t>Performance Assessment on real dataset(USC-HAD)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F61F9-07C8-409B-ACFA-C19A7904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Comparison of other method related to HAR method based on active learning</a:t>
            </a:r>
          </a:p>
          <a:p>
            <a:pPr lvl="1"/>
            <a:r>
              <a:rPr lang="en-US" altLang="ja-JP" sz="1600" dirty="0"/>
              <a:t>Competitor:</a:t>
            </a:r>
          </a:p>
          <a:p>
            <a:pPr lvl="2"/>
            <a:r>
              <a:rPr lang="en-US" altLang="ja-JP" sz="1400" dirty="0"/>
              <a:t>traditional AL with (</a:t>
            </a:r>
            <a:r>
              <a:rPr lang="en-US" altLang="ja-JP" sz="1400" dirty="0" err="1"/>
              <a:t>i</a:t>
            </a:r>
            <a:r>
              <a:rPr lang="en-US" altLang="ja-JP" sz="1400" dirty="0"/>
              <a:t>) </a:t>
            </a:r>
            <a:r>
              <a:rPr lang="en-US" altLang="ja-JP" sz="1400" dirty="0" err="1"/>
              <a:t>BvSB</a:t>
            </a:r>
            <a:r>
              <a:rPr lang="en-US" altLang="ja-JP" sz="1400" dirty="0"/>
              <a:t> or (ii) Entropy based sampling strategy</a:t>
            </a:r>
          </a:p>
          <a:p>
            <a:pPr lvl="2"/>
            <a:r>
              <a:rPr kumimoji="1" lang="en-US" altLang="ja-JP" sz="1400" dirty="0"/>
              <a:t>(iii) </a:t>
            </a:r>
            <a:r>
              <a:rPr kumimoji="1" lang="en-US" altLang="ja-JP" sz="1400" dirty="0" err="1"/>
              <a:t>Ensil</a:t>
            </a:r>
            <a:r>
              <a:rPr kumimoji="1" lang="en-US" altLang="ja-JP" sz="1400" dirty="0"/>
              <a:t>[12] :  Entropy sampling strategy with silhouette coefficient</a:t>
            </a:r>
          </a:p>
          <a:p>
            <a:pPr lvl="2"/>
            <a:r>
              <a:rPr lang="en-US" altLang="ja-JP" sz="1400" dirty="0"/>
              <a:t>(iv) QBC[57] : QBC sampling strategy to select informative samples</a:t>
            </a:r>
          </a:p>
          <a:p>
            <a:pPr lvl="3"/>
            <a:r>
              <a:rPr kumimoji="1" lang="en-US" altLang="ja-JP" sz="1200" dirty="0"/>
              <a:t>Wher</a:t>
            </a:r>
            <a:r>
              <a:rPr lang="en-US" altLang="ja-JP" sz="1200" dirty="0"/>
              <a:t>e three independent classifiers, including extra tree classifier , linear SVM and naïve Bayes</a:t>
            </a:r>
            <a:br>
              <a:rPr lang="en-US" altLang="ja-JP" sz="1200" dirty="0"/>
            </a:br>
            <a:r>
              <a:rPr lang="en-US" altLang="ja-JP" sz="1200" dirty="0"/>
              <a:t>are used to choose samples for annotation</a:t>
            </a:r>
          </a:p>
          <a:p>
            <a:pPr lvl="3"/>
            <a:r>
              <a:rPr kumimoji="1" lang="en-US" altLang="ja-JP" sz="1200" dirty="0"/>
              <a:t>A query for annotation will be issued when any pair of these classifiers predict different label</a:t>
            </a:r>
          </a:p>
          <a:p>
            <a:pPr lvl="2"/>
            <a:r>
              <a:rPr lang="en-US" altLang="ja-JP" sz="1400" dirty="0"/>
              <a:t>(v) CNN-</a:t>
            </a:r>
            <a:r>
              <a:rPr lang="en-US" altLang="ja-JP" sz="1400" dirty="0" err="1"/>
              <a:t>BvSB</a:t>
            </a:r>
            <a:r>
              <a:rPr lang="en-US" altLang="ja-JP" sz="1400" dirty="0"/>
              <a:t>[67]: deep active learning method which incorporates CNN</a:t>
            </a:r>
            <a:br>
              <a:rPr lang="en-US" altLang="ja-JP" sz="1400" dirty="0"/>
            </a:br>
            <a:r>
              <a:rPr lang="en-US" altLang="ja-JP" sz="1400" dirty="0"/>
              <a:t>and </a:t>
            </a:r>
            <a:r>
              <a:rPr lang="en-US" altLang="ja-JP" sz="1400" dirty="0" err="1"/>
              <a:t>BvSB</a:t>
            </a:r>
            <a:r>
              <a:rPr lang="en-US" altLang="ja-JP" sz="1400" dirty="0"/>
              <a:t>-based sample selection into one framework 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655A04-F133-4CE4-94C1-05BA5746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35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FF43E-3607-4052-9D3A-0C5AF35D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cap="none" dirty="0"/>
              <a:t>Performance Assessment on real dataset(USC-HAD)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DF61F9-07C8-409B-ACFA-C19A7904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ja-JP" sz="1400" dirty="0"/>
              <a:t>proposed method consistently yields the highest Overall CA</a:t>
            </a:r>
            <a:br>
              <a:rPr lang="en-US" altLang="ja-JP" sz="1400" dirty="0"/>
            </a:br>
            <a:r>
              <a:rPr lang="en-US" altLang="ja-JP" sz="1400" dirty="0"/>
              <a:t>values compared with other 5 competing method</a:t>
            </a:r>
          </a:p>
          <a:p>
            <a:pPr lvl="1"/>
            <a:r>
              <a:rPr lang="en-US" altLang="ja-JP" sz="1400" dirty="0"/>
              <a:t>In dynamic active learning scenario, the classification performance is</a:t>
            </a:r>
            <a:br>
              <a:rPr lang="en-US" altLang="ja-JP" sz="1400" dirty="0"/>
            </a:br>
            <a:r>
              <a:rPr lang="en-US" altLang="ja-JP" sz="1400" dirty="0"/>
              <a:t>tightly related to the discovery of new activities.</a:t>
            </a:r>
          </a:p>
          <a:p>
            <a:pPr lvl="2"/>
            <a:r>
              <a:rPr lang="en-US" altLang="ja-JP" sz="1200" dirty="0"/>
              <a:t>This can be validated by comparing </a:t>
            </a:r>
            <a:r>
              <a:rPr lang="en-US" altLang="ja-JP" sz="1200" dirty="0" err="1"/>
              <a:t>BvSB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OCluDAL</a:t>
            </a:r>
            <a:r>
              <a:rPr lang="en-US" altLang="ja-JP" sz="1200" dirty="0"/>
              <a:t>.</a:t>
            </a:r>
          </a:p>
          <a:p>
            <a:pPr lvl="2"/>
            <a:r>
              <a:rPr lang="en-US" altLang="ja-JP" sz="1200" dirty="0"/>
              <a:t>when the labelled sample number is limited by annotation cost, </a:t>
            </a:r>
            <a:br>
              <a:rPr lang="en-US" altLang="ja-JP" sz="1200" dirty="0"/>
            </a:br>
            <a:r>
              <a:rPr lang="en-US" altLang="ja-JP" sz="1200" dirty="0"/>
              <a:t>selecting the diverse and representative samples can greatly </a:t>
            </a:r>
            <a:br>
              <a:rPr lang="en-US" altLang="ja-JP" sz="1200" dirty="0"/>
            </a:br>
            <a:r>
              <a:rPr lang="en-US" altLang="ja-JP" sz="1200" dirty="0"/>
              <a:t>improve the classification performance</a:t>
            </a:r>
          </a:p>
          <a:p>
            <a:pPr lvl="1"/>
            <a:r>
              <a:rPr lang="en-US" altLang="ja-JP" sz="1400" dirty="0"/>
              <a:t>The performance of QBC appears inferior to other methods.</a:t>
            </a:r>
            <a:br>
              <a:rPr lang="en-US" altLang="ja-JP" sz="1400" dirty="0"/>
            </a:br>
            <a:r>
              <a:rPr lang="en-US" altLang="ja-JP" sz="1400" dirty="0"/>
              <a:t>This is because in the early iterations of the classification, </a:t>
            </a:r>
            <a:r>
              <a:rPr lang="en-US" altLang="ja-JP" sz="1400" dirty="0">
                <a:solidFill>
                  <a:srgbClr val="FF0000"/>
                </a:solidFill>
              </a:rPr>
              <a:t>all the </a:t>
            </a:r>
            <a:br>
              <a:rPr lang="en-US" altLang="ja-JP" sz="1400" dirty="0">
                <a:solidFill>
                  <a:srgbClr val="FF0000"/>
                </a:solidFill>
              </a:rPr>
            </a:br>
            <a:r>
              <a:rPr lang="en-US" altLang="ja-JP" sz="1400" dirty="0">
                <a:solidFill>
                  <a:srgbClr val="FF0000"/>
                </a:solidFill>
              </a:rPr>
              <a:t>three committee classifiers misclassify</a:t>
            </a:r>
            <a:r>
              <a:rPr lang="en-US" altLang="ja-JP" sz="1400" dirty="0"/>
              <a:t> the walking left samples as walking upstairs</a:t>
            </a:r>
            <a:endParaRPr lang="en-US" altLang="ja-JP" sz="1600" dirty="0"/>
          </a:p>
          <a:p>
            <a:pPr lvl="1"/>
            <a:r>
              <a:rPr lang="en-US" altLang="ja-JP" sz="1200" dirty="0"/>
              <a:t>The performance of </a:t>
            </a:r>
            <a:r>
              <a:rPr lang="en-US" altLang="ja-JP" sz="1200" dirty="0" err="1"/>
              <a:t>CNNBvSB</a:t>
            </a:r>
            <a:r>
              <a:rPr lang="en-US" altLang="ja-JP" sz="1200" dirty="0"/>
              <a:t> method lags far behind all the other methods. </a:t>
            </a:r>
            <a:br>
              <a:rPr lang="en-US" altLang="ja-JP" sz="1200" dirty="0"/>
            </a:br>
            <a:r>
              <a:rPr lang="en-US" altLang="ja-JP" sz="1200" dirty="0"/>
              <a:t>This is because the performance of deep learning methods is heavily dependent </a:t>
            </a:r>
            <a:br>
              <a:rPr lang="en-US" altLang="ja-JP" sz="1200" dirty="0"/>
            </a:br>
            <a:r>
              <a:rPr lang="en-US" altLang="ja-JP" sz="1200" dirty="0"/>
              <a:t>on the size of the training set</a:t>
            </a:r>
            <a:endParaRPr lang="en-US" altLang="ja-JP" sz="1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655A04-F133-4CE4-94C1-05BA5746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F179314-249C-4C54-9F59-2D11B466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2" y="4785209"/>
            <a:ext cx="7915275" cy="2047875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DAD6E34-C9E9-4802-98D9-5CDBFE161A5D}"/>
              </a:ext>
            </a:extLst>
          </p:cNvPr>
          <p:cNvCxnSpPr>
            <a:cxnSpLocks/>
          </p:cNvCxnSpPr>
          <p:nvPr/>
        </p:nvCxnSpPr>
        <p:spPr>
          <a:xfrm>
            <a:off x="1393794" y="6543144"/>
            <a:ext cx="3843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775A561-2B19-40F6-8061-4D81F842ED85}"/>
              </a:ext>
            </a:extLst>
          </p:cNvPr>
          <p:cNvSpPr txBox="1"/>
          <p:nvPr/>
        </p:nvSpPr>
        <p:spPr>
          <a:xfrm>
            <a:off x="244117" y="6340028"/>
            <a:ext cx="1070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proposed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55AB11F-DA9E-4808-AC65-24F9DA1EF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839" y="1316183"/>
            <a:ext cx="3143540" cy="52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27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DF54E-BC3E-4F31-ACD9-3876518B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Performance Assessment on real dataset(USC-HAD)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7E6BB0-2357-4AC7-83A4-EFFBB26F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From these experimental results we conclude that our proposed dynamic active learning method can effectively discover novel activities, greatly improve the classification performance and further reduce the annotation cost.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37F9D3-57AB-455F-AA7B-738DEFDE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200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CBCE3-F7ED-4A2E-BC3F-815E316F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Conclusion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1B18C3-6853-474A-A789-900FF130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本論文では，動的能動学習に基づく人間活動認識手法</a:t>
            </a:r>
            <a:r>
              <a:rPr lang="en-US" altLang="ja-JP" dirty="0" err="1"/>
              <a:t>OCluDAL</a:t>
            </a:r>
            <a:r>
              <a:rPr lang="ja-JP" altLang="en-US" dirty="0"/>
              <a:t>を提案した．この手法では，まず新規性検出やクラスタリング技術を用いて未知の活動やパターンを特定し，データ分布を包括的に把握する．次に、ベスト対セカンドベストのサンプリングポリシーを用いて、最も情報量の多いサンプルを反復的に選択し、分類器の決定境界線の精緻化を加速させる。</a:t>
            </a:r>
            <a:r>
              <a:rPr lang="en-US" altLang="ja-JP" dirty="0"/>
              <a:t>2</a:t>
            </a:r>
            <a:r>
              <a:rPr lang="ja-JP" altLang="en-US" dirty="0"/>
              <a:t>つの合成データセットと</a:t>
            </a:r>
            <a:r>
              <a:rPr lang="en-US" altLang="ja-JP" dirty="0"/>
              <a:t>2</a:t>
            </a:r>
            <a:r>
              <a:rPr lang="ja-JP" altLang="en-US" dirty="0"/>
              <a:t>つの実際のベンチマークデータセットを用いて，</a:t>
            </a:r>
            <a:r>
              <a:rPr lang="en-US" altLang="ja-JP" dirty="0" err="1"/>
              <a:t>OCluDAL</a:t>
            </a:r>
            <a:r>
              <a:rPr lang="ja-JP" altLang="en-US" dirty="0"/>
              <a:t>の有効性と性能を評価するための実験を実施した．実験の結果，以下のことが明らかになった</a:t>
            </a:r>
            <a:endParaRPr lang="en-US" altLang="ja-JP" dirty="0"/>
          </a:p>
          <a:p>
            <a:r>
              <a:rPr lang="en-US" altLang="ja-JP" dirty="0"/>
              <a:t> 1) </a:t>
            </a:r>
            <a:r>
              <a:rPr lang="en-US" altLang="ja-JP" dirty="0" err="1"/>
              <a:t>OCluDAL</a:t>
            </a:r>
            <a:r>
              <a:rPr lang="en-US" altLang="ja-JP" dirty="0"/>
              <a:t> </a:t>
            </a:r>
            <a:r>
              <a:rPr lang="ja-JP" altLang="en-US" dirty="0"/>
              <a:t>のアノテーションコストは他の手法に比べて大幅に削減されている。</a:t>
            </a:r>
            <a:r>
              <a:rPr lang="en-US" altLang="ja-JP" dirty="0" err="1"/>
              <a:t>OCluDAL</a:t>
            </a:r>
            <a:r>
              <a:rPr lang="ja-JP" altLang="en-US" dirty="0"/>
              <a:t>は同量のラベルを用いた場合、他の手法と比較して一貫して優れた性能を達成しています。この利点はアノテーション予算が限られている場合にはさらに顕著です。</a:t>
            </a:r>
            <a:endParaRPr lang="en-US" altLang="ja-JP" dirty="0"/>
          </a:p>
          <a:p>
            <a:r>
              <a:rPr lang="en-US" altLang="ja-JP" dirty="0"/>
              <a:t>2) </a:t>
            </a:r>
            <a:r>
              <a:rPr lang="en-US" altLang="ja-JP" dirty="0" err="1"/>
              <a:t>OCluDAL</a:t>
            </a:r>
            <a:r>
              <a:rPr lang="en-US" altLang="ja-JP" dirty="0"/>
              <a:t> </a:t>
            </a:r>
            <a:r>
              <a:rPr lang="ja-JP" altLang="en-US" dirty="0"/>
              <a:t>は適応性に優れた手法であり，新しいアクティビティやパターンを持つ多様なシナリオに対応可能である．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Feature work:</a:t>
            </a:r>
          </a:p>
          <a:p>
            <a:pPr marL="0" indent="0">
              <a:buNone/>
            </a:pPr>
            <a:r>
              <a:rPr lang="en-US" altLang="ja-JP" dirty="0"/>
              <a:t>- </a:t>
            </a:r>
            <a:r>
              <a:rPr lang="ja-JP" altLang="en-US" dirty="0"/>
              <a:t>教師なしディープ特徴抽出とディープニューラルネットワークベースのアクティブサンプル選択を</a:t>
            </a:r>
            <a:br>
              <a:rPr lang="en-US" altLang="ja-JP" dirty="0"/>
            </a:br>
            <a:r>
              <a:rPr lang="ja-JP" altLang="en-US" dirty="0"/>
              <a:t>　フレームワークに組み込んだディープ能動学習法の開発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 </a:t>
            </a:r>
            <a:r>
              <a:rPr lang="ja-JP" altLang="en-US" dirty="0"/>
              <a:t>能動学習をベースとした共同活動認識や屋内定位アプローチの設計にも興味を持っている。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45BD22-4040-4005-84D8-2B594133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886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1C321C-DA4D-4490-988F-34FEDD43CA7C}"/>
              </a:ext>
            </a:extLst>
          </p:cNvPr>
          <p:cNvSpPr txBox="1"/>
          <p:nvPr/>
        </p:nvSpPr>
        <p:spPr>
          <a:xfrm>
            <a:off x="5774437" y="3244334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End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9A2A0E-E44D-4728-AFDF-0E79F9C6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97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D94C6-AE96-4FDC-8FE5-27393260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Traditional challenges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C901A2-7217-46F2-B76D-2FD712744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Challenges of HAR</a:t>
            </a:r>
          </a:p>
          <a:p>
            <a:pPr lvl="1"/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 Require large amount of labelled data</a:t>
            </a:r>
          </a:p>
          <a:p>
            <a:pPr lvl="2"/>
            <a:r>
              <a:rPr lang="en-US" altLang="ja-JP" dirty="0"/>
              <a:t>Majority of current approaches are based on supervised learning</a:t>
            </a:r>
          </a:p>
          <a:p>
            <a:pPr lvl="2"/>
            <a:r>
              <a:rPr lang="en-US" altLang="ja-JP" dirty="0"/>
              <a:t>Annotation is too difficult and time consuming</a:t>
            </a:r>
          </a:p>
          <a:p>
            <a:pPr lvl="1"/>
            <a:r>
              <a:rPr lang="en-US" altLang="ja-JP" dirty="0"/>
              <a:t>(ii) Take full account of the diversity of human activities</a:t>
            </a:r>
          </a:p>
          <a:p>
            <a:pPr lvl="2"/>
            <a:r>
              <a:rPr lang="en-US" altLang="ja-JP" dirty="0"/>
              <a:t>1) Different individual have diverse daily activity</a:t>
            </a:r>
          </a:p>
          <a:p>
            <a:pPr lvl="2"/>
            <a:r>
              <a:rPr lang="en-US" altLang="ja-JP" dirty="0"/>
              <a:t>2) People act differently when performing the same activity</a:t>
            </a:r>
          </a:p>
          <a:p>
            <a:pPr lvl="2"/>
            <a:r>
              <a:rPr lang="en-US" altLang="ja-JP" dirty="0"/>
              <a:t>3) There may be differences even for the same person and activity,</a:t>
            </a:r>
            <a:br>
              <a:rPr lang="en-US" altLang="ja-JP" dirty="0"/>
            </a:br>
            <a:r>
              <a:rPr lang="en-US" altLang="ja-JP" dirty="0"/>
              <a:t>    due to factors such as physical and emotional state, </a:t>
            </a:r>
            <a:r>
              <a:rPr lang="en-US" altLang="ja-JP" dirty="0" err="1"/>
              <a:t>etc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58F104-C552-4F4A-AC32-9AE14EBF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D94C6-AE96-4FDC-8FE5-27393260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Challenge and Needs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C901A2-7217-46F2-B76D-2FD712744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366737"/>
          </a:xfrm>
        </p:spPr>
        <p:txBody>
          <a:bodyPr/>
          <a:lstStyle/>
          <a:p>
            <a:r>
              <a:rPr lang="en-US" altLang="ja-JP" dirty="0"/>
              <a:t>Challenges of HAR</a:t>
            </a:r>
          </a:p>
          <a:p>
            <a:pPr lvl="1"/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 Require large amount of labelled data</a:t>
            </a:r>
          </a:p>
          <a:p>
            <a:pPr lvl="2"/>
            <a:r>
              <a:rPr lang="en-US" altLang="ja-JP" dirty="0"/>
              <a:t>Majority of current approaches are based on supervised learning</a:t>
            </a:r>
          </a:p>
          <a:p>
            <a:pPr lvl="2"/>
            <a:r>
              <a:rPr lang="en-US" altLang="ja-JP" dirty="0"/>
              <a:t>Annotation is too difficult and time consuming</a:t>
            </a:r>
          </a:p>
          <a:p>
            <a:pPr lvl="1"/>
            <a:r>
              <a:rPr lang="en-US" altLang="ja-JP" dirty="0"/>
              <a:t>(ii) Take full account of the diversity of human activities</a:t>
            </a:r>
          </a:p>
          <a:p>
            <a:pPr lvl="2"/>
            <a:r>
              <a:rPr lang="en-US" altLang="ja-JP" dirty="0"/>
              <a:t>1) Different individual have diverse daily activity</a:t>
            </a:r>
          </a:p>
          <a:p>
            <a:pPr lvl="2"/>
            <a:r>
              <a:rPr lang="en-US" altLang="ja-JP" dirty="0"/>
              <a:t>2) People act differently when performing the same activity</a:t>
            </a:r>
          </a:p>
          <a:p>
            <a:pPr lvl="2"/>
            <a:r>
              <a:rPr lang="en-US" altLang="ja-JP" dirty="0"/>
              <a:t>3) There may be differences even for the same person and activity,</a:t>
            </a:r>
            <a:br>
              <a:rPr lang="en-US" altLang="ja-JP" dirty="0"/>
            </a:br>
            <a:r>
              <a:rPr lang="en-US" altLang="ja-JP" dirty="0"/>
              <a:t>    due to factors such as physical and emotional state, </a:t>
            </a:r>
            <a:r>
              <a:rPr lang="en-US" altLang="ja-JP" dirty="0" err="1"/>
              <a:t>etc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58F104-C552-4F4A-AC32-9AE14EBF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62BF6B-D0D7-4ABD-8ED2-E09022F433FA}"/>
              </a:ext>
            </a:extLst>
          </p:cNvPr>
          <p:cNvCxnSpPr>
            <a:cxnSpLocks/>
          </p:cNvCxnSpPr>
          <p:nvPr/>
        </p:nvCxnSpPr>
        <p:spPr>
          <a:xfrm>
            <a:off x="9608950" y="2061276"/>
            <a:ext cx="0" cy="96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BE1BB5-92F9-402E-B0D4-61ACD1F52A3E}"/>
              </a:ext>
            </a:extLst>
          </p:cNvPr>
          <p:cNvSpPr txBox="1"/>
          <p:nvPr/>
        </p:nvSpPr>
        <p:spPr>
          <a:xfrm>
            <a:off x="9518474" y="158310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Needs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AF73F0-30BB-436E-8FD8-4C2DCC262443}"/>
              </a:ext>
            </a:extLst>
          </p:cNvPr>
          <p:cNvSpPr txBox="1"/>
          <p:nvPr/>
        </p:nvSpPr>
        <p:spPr>
          <a:xfrm>
            <a:off x="9717887" y="2238765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Training with</a:t>
            </a:r>
          </a:p>
          <a:p>
            <a:r>
              <a:rPr kumimoji="1" lang="en-US" altLang="ja-JP" dirty="0"/>
              <a:t>less labelled data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4FE74C-9549-425E-B923-2D715F3A1E4B}"/>
              </a:ext>
            </a:extLst>
          </p:cNvPr>
          <p:cNvCxnSpPr>
            <a:cxnSpLocks/>
          </p:cNvCxnSpPr>
          <p:nvPr/>
        </p:nvCxnSpPr>
        <p:spPr>
          <a:xfrm>
            <a:off x="9608950" y="3620975"/>
            <a:ext cx="0" cy="26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6260809-5C7D-439B-9125-E0FE729DD2F0}"/>
              </a:ext>
            </a:extLst>
          </p:cNvPr>
          <p:cNvSpPr txBox="1"/>
          <p:nvPr/>
        </p:nvSpPr>
        <p:spPr>
          <a:xfrm>
            <a:off x="9722020" y="3303983"/>
            <a:ext cx="1979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Detect and add</a:t>
            </a:r>
            <a:br>
              <a:rPr kumimoji="1" lang="en-US" altLang="ja-JP" dirty="0"/>
            </a:br>
            <a:r>
              <a:rPr kumimoji="1" lang="en-US" altLang="ja-JP" dirty="0"/>
              <a:t>new classes flexibly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235B852-6762-4311-BB35-13AE4CF4FD01}"/>
              </a:ext>
            </a:extLst>
          </p:cNvPr>
          <p:cNvCxnSpPr>
            <a:cxnSpLocks/>
          </p:cNvCxnSpPr>
          <p:nvPr/>
        </p:nvCxnSpPr>
        <p:spPr>
          <a:xfrm>
            <a:off x="9606367" y="4037008"/>
            <a:ext cx="0" cy="26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05BD3C-6527-498A-8D0A-D7B937DF5A7F}"/>
              </a:ext>
            </a:extLst>
          </p:cNvPr>
          <p:cNvSpPr txBox="1"/>
          <p:nvPr/>
        </p:nvSpPr>
        <p:spPr>
          <a:xfrm>
            <a:off x="9717887" y="3983271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Personalization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608ADD8-30E2-48E4-82E0-CD5ED7387671}"/>
              </a:ext>
            </a:extLst>
          </p:cNvPr>
          <p:cNvCxnSpPr>
            <a:cxnSpLocks/>
          </p:cNvCxnSpPr>
          <p:nvPr/>
        </p:nvCxnSpPr>
        <p:spPr>
          <a:xfrm>
            <a:off x="9606367" y="4486297"/>
            <a:ext cx="0" cy="473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CCDDDE4-9EEF-43EE-9D65-2918BBADD3DD}"/>
              </a:ext>
            </a:extLst>
          </p:cNvPr>
          <p:cNvCxnSpPr/>
          <p:nvPr/>
        </p:nvCxnSpPr>
        <p:spPr>
          <a:xfrm>
            <a:off x="9267986" y="2541722"/>
            <a:ext cx="247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7BDDFD7-E4F1-4F6F-8130-64D334C79B2E}"/>
              </a:ext>
            </a:extLst>
          </p:cNvPr>
          <p:cNvCxnSpPr>
            <a:cxnSpLocks/>
          </p:cNvCxnSpPr>
          <p:nvPr/>
        </p:nvCxnSpPr>
        <p:spPr>
          <a:xfrm>
            <a:off x="7638081" y="3779003"/>
            <a:ext cx="1877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FD664A4-F8D1-433B-887D-0D309F3129E3}"/>
              </a:ext>
            </a:extLst>
          </p:cNvPr>
          <p:cNvCxnSpPr>
            <a:cxnSpLocks/>
          </p:cNvCxnSpPr>
          <p:nvPr/>
        </p:nvCxnSpPr>
        <p:spPr>
          <a:xfrm>
            <a:off x="8555064" y="4179376"/>
            <a:ext cx="96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08D0CD1-8510-4A3F-BA5D-A3A4988904FC}"/>
              </a:ext>
            </a:extLst>
          </p:cNvPr>
          <p:cNvCxnSpPr>
            <a:cxnSpLocks/>
          </p:cNvCxnSpPr>
          <p:nvPr/>
        </p:nvCxnSpPr>
        <p:spPr>
          <a:xfrm>
            <a:off x="9283484" y="4719234"/>
            <a:ext cx="214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2D78029-C734-40AF-BA93-8574C73F1918}"/>
              </a:ext>
            </a:extLst>
          </p:cNvPr>
          <p:cNvSpPr txBox="1"/>
          <p:nvPr/>
        </p:nvSpPr>
        <p:spPr>
          <a:xfrm>
            <a:off x="9714858" y="4476276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Robustness</a:t>
            </a:r>
            <a:br>
              <a:rPr kumimoji="1" lang="en-US" altLang="ja-JP" dirty="0"/>
            </a:br>
            <a:r>
              <a:rPr kumimoji="1" lang="en-US" altLang="ja-JP" dirty="0"/>
              <a:t>against variation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23EA25-BD34-4A1E-99C6-7ECB0A991023}"/>
              </a:ext>
            </a:extLst>
          </p:cNvPr>
          <p:cNvSpPr txBox="1"/>
          <p:nvPr/>
        </p:nvSpPr>
        <p:spPr>
          <a:xfrm>
            <a:off x="7167924" y="5743950"/>
            <a:ext cx="4752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This paper addresses these needs</a:t>
            </a:r>
            <a:r>
              <a:rPr kumimoji="1" lang="ja-JP" altLang="en-US" sz="2400" dirty="0"/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189851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8B8B8-F2D9-4EE8-8DCF-DFD84494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C</a:t>
            </a:r>
            <a:r>
              <a:rPr kumimoji="1" lang="en-US" altLang="ja-JP" cap="none" dirty="0"/>
              <a:t>ontributions of this paper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CA76FF-F681-4AFE-94F4-6306718D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547485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Propose a </a:t>
            </a:r>
            <a:r>
              <a:rPr lang="en-US" altLang="ja-JP" dirty="0"/>
              <a:t>d</a:t>
            </a:r>
            <a:r>
              <a:rPr kumimoji="1" lang="en-US" altLang="ja-JP" dirty="0"/>
              <a:t>ynamic active learning-based activity recognition framework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Active Learning: </a:t>
            </a:r>
            <a:r>
              <a:rPr lang="en-US" altLang="ja-JP" dirty="0">
                <a:solidFill>
                  <a:schemeClr val="tx1"/>
                </a:solidFill>
              </a:rPr>
              <a:t>minimize expert involvement during the annotation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by iteratively discovering the most informative set of samples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for manual annotation</a:t>
            </a: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Introduce novel sample selection policy</a:t>
            </a:r>
          </a:p>
          <a:p>
            <a:pPr lvl="2"/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en-US" altLang="ja-JP" dirty="0" err="1">
                <a:solidFill>
                  <a:schemeClr val="tx1"/>
                </a:solidFill>
              </a:rPr>
              <a:t>i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>
                <a:solidFill>
                  <a:schemeClr val="tx1"/>
                </a:solidFill>
              </a:rPr>
              <a:t>selection by unsupervised novelty class detection</a:t>
            </a:r>
          </a:p>
          <a:p>
            <a:pPr lvl="3"/>
            <a:r>
              <a:rPr lang="en-US" altLang="ja-JP" dirty="0">
                <a:solidFill>
                  <a:schemeClr val="tx1"/>
                </a:solidFill>
              </a:rPr>
              <a:t>Discover new activities and patterns “dynamically”</a:t>
            </a:r>
          </a:p>
          <a:p>
            <a:pPr lvl="2"/>
            <a:r>
              <a:rPr lang="en-US" altLang="ja-JP" dirty="0">
                <a:solidFill>
                  <a:schemeClr val="tx1"/>
                </a:solidFill>
              </a:rPr>
              <a:t>(ii) selection by the uncertainty of samples</a:t>
            </a:r>
          </a:p>
          <a:p>
            <a:pPr lvl="3"/>
            <a:r>
              <a:rPr lang="en-US" altLang="ja-JP" dirty="0">
                <a:solidFill>
                  <a:schemeClr val="tx1"/>
                </a:solidFill>
              </a:rPr>
              <a:t>Select the samples close to the decision boundaries</a:t>
            </a:r>
          </a:p>
          <a:p>
            <a:pPr lvl="3"/>
            <a:endParaRPr lang="en-US" altLang="ja-JP" dirty="0">
              <a:solidFill>
                <a:schemeClr val="tx1"/>
              </a:solidFill>
            </a:endParaRPr>
          </a:p>
          <a:p>
            <a:r>
              <a:rPr lang="en-US" altLang="ja-JP" dirty="0">
                <a:solidFill>
                  <a:schemeClr val="tx1"/>
                </a:solidFill>
              </a:rPr>
              <a:t>Experiment results: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achieves </a:t>
            </a:r>
            <a:r>
              <a:rPr lang="en-US" altLang="ja-JP" dirty="0" err="1">
                <a:solidFill>
                  <a:schemeClr val="tx1"/>
                </a:solidFill>
              </a:rPr>
              <a:t>SoTA</a:t>
            </a:r>
            <a:r>
              <a:rPr lang="en-US" altLang="ja-JP" dirty="0">
                <a:solidFill>
                  <a:schemeClr val="tx1"/>
                </a:solidFill>
              </a:rPr>
              <a:t> performance with considerably reduced annotation 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be adaptive for scenarios with novel activities and patterns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858136-21C6-44CB-BD22-BB02254D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5</a:t>
            </a:fld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5095684-1787-4D5B-AC82-574B46577A8F}"/>
              </a:ext>
            </a:extLst>
          </p:cNvPr>
          <p:cNvCxnSpPr>
            <a:cxnSpLocks/>
          </p:cNvCxnSpPr>
          <p:nvPr/>
        </p:nvCxnSpPr>
        <p:spPr>
          <a:xfrm>
            <a:off x="9994575" y="2627432"/>
            <a:ext cx="0" cy="96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BFB2BD-48D9-4ECD-A321-D2F4B8FF4313}"/>
              </a:ext>
            </a:extLst>
          </p:cNvPr>
          <p:cNvSpPr txBox="1"/>
          <p:nvPr/>
        </p:nvSpPr>
        <p:spPr>
          <a:xfrm>
            <a:off x="10478614" y="2120214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Needs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8D05B8-71A9-4CAB-A279-54211DF8A059}"/>
              </a:ext>
            </a:extLst>
          </p:cNvPr>
          <p:cNvSpPr txBox="1"/>
          <p:nvPr/>
        </p:nvSpPr>
        <p:spPr>
          <a:xfrm>
            <a:off x="10103512" y="2804921"/>
            <a:ext cx="174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Training with</a:t>
            </a:r>
          </a:p>
          <a:p>
            <a:r>
              <a:rPr kumimoji="1" lang="en-US" altLang="ja-JP" dirty="0"/>
              <a:t>less labelled data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73222F0-5295-4678-A43B-2F2D47DB1409}"/>
              </a:ext>
            </a:extLst>
          </p:cNvPr>
          <p:cNvCxnSpPr>
            <a:cxnSpLocks/>
          </p:cNvCxnSpPr>
          <p:nvPr/>
        </p:nvCxnSpPr>
        <p:spPr>
          <a:xfrm>
            <a:off x="9994575" y="3870139"/>
            <a:ext cx="0" cy="181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05242E-E982-44D5-9AD3-47B8A27CC9BE}"/>
              </a:ext>
            </a:extLst>
          </p:cNvPr>
          <p:cNvSpPr txBox="1"/>
          <p:nvPr/>
        </p:nvSpPr>
        <p:spPr>
          <a:xfrm>
            <a:off x="10107645" y="3870139"/>
            <a:ext cx="1979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Detect and add</a:t>
            </a:r>
            <a:br>
              <a:rPr kumimoji="1" lang="en-US" altLang="ja-JP" dirty="0"/>
            </a:br>
            <a:r>
              <a:rPr kumimoji="1" lang="en-US" altLang="ja-JP" dirty="0"/>
              <a:t>new classes flexibly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87BB82-A5BB-405D-9C61-B3B0B5A4C577}"/>
              </a:ext>
            </a:extLst>
          </p:cNvPr>
          <p:cNvSpPr txBox="1"/>
          <p:nvPr/>
        </p:nvSpPr>
        <p:spPr>
          <a:xfrm>
            <a:off x="10103512" y="4595921"/>
            <a:ext cx="159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Personalization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9A83AF-8888-4904-9895-610D1088A647}"/>
              </a:ext>
            </a:extLst>
          </p:cNvPr>
          <p:cNvSpPr txBox="1"/>
          <p:nvPr/>
        </p:nvSpPr>
        <p:spPr>
          <a:xfrm>
            <a:off x="10100483" y="5042432"/>
            <a:ext cx="1683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Robustness</a:t>
            </a:r>
            <a:br>
              <a:rPr kumimoji="1" lang="en-US" altLang="ja-JP" dirty="0"/>
            </a:br>
            <a:r>
              <a:rPr kumimoji="1" lang="en-US" altLang="ja-JP" dirty="0"/>
              <a:t>against variation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EB2075C-452D-4336-BEA6-9970D3ED9713}"/>
              </a:ext>
            </a:extLst>
          </p:cNvPr>
          <p:cNvCxnSpPr/>
          <p:nvPr/>
        </p:nvCxnSpPr>
        <p:spPr>
          <a:xfrm>
            <a:off x="4231037" y="2913409"/>
            <a:ext cx="5532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5CBF7A8-FADD-4164-B6DA-5B0F40D318E6}"/>
              </a:ext>
            </a:extLst>
          </p:cNvPr>
          <p:cNvCxnSpPr>
            <a:cxnSpLocks/>
          </p:cNvCxnSpPr>
          <p:nvPr/>
        </p:nvCxnSpPr>
        <p:spPr>
          <a:xfrm>
            <a:off x="7625166" y="4516470"/>
            <a:ext cx="2138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A895922-D1F1-411F-B97E-096FE303F98A}"/>
              </a:ext>
            </a:extLst>
          </p:cNvPr>
          <p:cNvCxnSpPr/>
          <p:nvPr/>
        </p:nvCxnSpPr>
        <p:spPr>
          <a:xfrm>
            <a:off x="7625166" y="3750593"/>
            <a:ext cx="712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12E6765-A50D-4183-88BD-F00D00052926}"/>
              </a:ext>
            </a:extLst>
          </p:cNvPr>
          <p:cNvCxnSpPr>
            <a:cxnSpLocks/>
          </p:cNvCxnSpPr>
          <p:nvPr/>
        </p:nvCxnSpPr>
        <p:spPr>
          <a:xfrm>
            <a:off x="8338088" y="3750593"/>
            <a:ext cx="0" cy="765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66F6D2F-5067-418F-869C-50EE87D5C2D7}"/>
              </a:ext>
            </a:extLst>
          </p:cNvPr>
          <p:cNvSpPr txBox="1"/>
          <p:nvPr/>
        </p:nvSpPr>
        <p:spPr>
          <a:xfrm>
            <a:off x="8921411" y="2921269"/>
            <a:ext cx="8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address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FE94A82-F12E-4172-996F-339EE13FD47F}"/>
              </a:ext>
            </a:extLst>
          </p:cNvPr>
          <p:cNvSpPr txBox="1"/>
          <p:nvPr/>
        </p:nvSpPr>
        <p:spPr>
          <a:xfrm>
            <a:off x="8933490" y="4524330"/>
            <a:ext cx="88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address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23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E365-FA87-464F-AB48-C2350CD9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Menu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C8AD9-05D6-473B-9240-676B7261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Proposed Method</a:t>
            </a:r>
          </a:p>
          <a:p>
            <a:r>
              <a:rPr lang="en-US" altLang="ja-JP" dirty="0"/>
              <a:t>Experiments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8E2446-8DEF-4EE7-B89B-F68C608D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3A08-F0B1-4427-B4F1-C685593A94D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98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24EF9-E51E-4EA3-854B-E386BA8F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Overview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73C44-6D00-45D7-9D00-986B99DD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At first, sensor data is be converted into features </a:t>
            </a:r>
            <a:r>
              <a:rPr lang="en-US" altLang="ja-JP" sz="1400" dirty="0"/>
              <a:t>(details in next slide)</a:t>
            </a:r>
          </a:p>
          <a:p>
            <a:r>
              <a:rPr kumimoji="1" lang="en-US" altLang="ja-JP" dirty="0"/>
              <a:t>Next, We iteratively update the training set by adding informative and </a:t>
            </a:r>
            <a:br>
              <a:rPr kumimoji="1" lang="en-US" altLang="ja-JP" dirty="0"/>
            </a:br>
            <a:r>
              <a:rPr kumimoji="1" lang="en-US" altLang="ja-JP" dirty="0"/>
              <a:t>representative labels with active learning policies </a:t>
            </a:r>
            <a:r>
              <a:rPr kumimoji="1" lang="en-US" altLang="ja-JP" sz="1200" dirty="0"/>
              <a:t>(details in next-next slide)</a:t>
            </a:r>
          </a:p>
          <a:p>
            <a:pPr lvl="1"/>
            <a:r>
              <a:rPr kumimoji="1" lang="en-US" altLang="ja-JP" dirty="0"/>
              <a:t>The final model is obtained when the stopping criterion of active learning is met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949312-7EBA-4F7B-A0BA-09BC07FF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56A49C0-06CE-4D69-9A38-95D82A6BB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82"/>
          <a:stretch/>
        </p:blipFill>
        <p:spPr>
          <a:xfrm>
            <a:off x="547687" y="3200320"/>
            <a:ext cx="11096625" cy="3432956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299A61-9C66-48E2-8CD7-F199151D94FF}"/>
              </a:ext>
            </a:extLst>
          </p:cNvPr>
          <p:cNvSpPr txBox="1"/>
          <p:nvPr/>
        </p:nvSpPr>
        <p:spPr>
          <a:xfrm>
            <a:off x="3487119" y="392107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 label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D136AE-7110-472E-8250-4C80C6377AC3}"/>
              </a:ext>
            </a:extLst>
          </p:cNvPr>
          <p:cNvSpPr txBox="1"/>
          <p:nvPr/>
        </p:nvSpPr>
        <p:spPr>
          <a:xfrm>
            <a:off x="4556501" y="6370520"/>
            <a:ext cx="293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Annotation by human(oracle)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097E03A-A9FD-41EE-9EE4-74AE1CA5F081}"/>
              </a:ext>
            </a:extLst>
          </p:cNvPr>
          <p:cNvCxnSpPr>
            <a:cxnSpLocks/>
          </p:cNvCxnSpPr>
          <p:nvPr/>
        </p:nvCxnSpPr>
        <p:spPr>
          <a:xfrm flipV="1">
            <a:off x="5982346" y="5987152"/>
            <a:ext cx="619931" cy="3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50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1C71F4B-A7B6-4F3A-9892-E3021F5D3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20" r="54097" b="24292"/>
          <a:stretch/>
        </p:blipFill>
        <p:spPr>
          <a:xfrm>
            <a:off x="5207857" y="5018103"/>
            <a:ext cx="4088467" cy="169740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4FB198F-CA88-4D29-A53E-0674613B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Preprocessing: Feature Extraction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CB9949-47EB-4329-A5F4-11F11C39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Sensor data (Time-Series) is separated by sliding window</a:t>
            </a:r>
          </a:p>
          <a:p>
            <a:pPr lvl="1"/>
            <a:r>
              <a:rPr lang="en-US" altLang="ja-JP" dirty="0"/>
              <a:t>Window-length: 6sec, no overlap</a:t>
            </a:r>
          </a:p>
          <a:p>
            <a:r>
              <a:rPr kumimoji="1" lang="en-US" altLang="ja-JP" dirty="0"/>
              <a:t>In each window, 15 types of features</a:t>
            </a:r>
            <a:br>
              <a:rPr kumimoji="1" lang="en-US" altLang="ja-JP" dirty="0"/>
            </a:br>
            <a:r>
              <a:rPr kumimoji="1" lang="en-US" altLang="ja-JP" dirty="0"/>
              <a:t>are calculated</a:t>
            </a:r>
          </a:p>
          <a:p>
            <a:pPr lvl="1"/>
            <a:r>
              <a:rPr lang="en-US" altLang="ja-JP" dirty="0"/>
              <a:t>Calculation is done in each dimension separately</a:t>
            </a:r>
            <a:endParaRPr kumimoji="1" lang="en-US" altLang="ja-JP" dirty="0"/>
          </a:p>
          <a:p>
            <a:pPr lvl="1"/>
            <a:r>
              <a:rPr lang="en-US" altLang="ja-JP" dirty="0"/>
              <a:t>Traditional hand-crafted feature</a:t>
            </a:r>
          </a:p>
          <a:p>
            <a:pPr lvl="1"/>
            <a:r>
              <a:rPr kumimoji="1" lang="en-US" altLang="ja-JP" dirty="0"/>
              <a:t>These feature</a:t>
            </a:r>
            <a:r>
              <a:rPr lang="en-US" altLang="ja-JP" dirty="0"/>
              <a:t>s are used only for the sample</a:t>
            </a:r>
            <a:br>
              <a:rPr lang="en-US" altLang="ja-JP" dirty="0"/>
            </a:br>
            <a:r>
              <a:rPr lang="en-US" altLang="ja-JP" dirty="0"/>
              <a:t>selection in Dynamic Active learning</a:t>
            </a:r>
          </a:p>
          <a:p>
            <a:pPr lvl="2"/>
            <a:r>
              <a:rPr lang="en-US" altLang="ja-JP" dirty="0"/>
              <a:t>Unrelated to input of classification model</a:t>
            </a:r>
          </a:p>
          <a:p>
            <a:pPr lvl="2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C63446-9C70-4D7B-8176-14DBF018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806B292-C10F-48F0-98AF-9D3082BC9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645" y="2353875"/>
            <a:ext cx="4368440" cy="266422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61CE5F6-7DBF-4895-8542-0601D5A6FF8B}"/>
              </a:ext>
            </a:extLst>
          </p:cNvPr>
          <p:cNvSpPr txBox="1"/>
          <p:nvPr/>
        </p:nvSpPr>
        <p:spPr>
          <a:xfrm>
            <a:off x="7613181" y="2048195"/>
            <a:ext cx="428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Features Employed in the proposed method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ED573A-571D-43FE-A50D-63E3CB80A329}"/>
              </a:ext>
            </a:extLst>
          </p:cNvPr>
          <p:cNvSpPr txBox="1"/>
          <p:nvPr/>
        </p:nvSpPr>
        <p:spPr>
          <a:xfrm>
            <a:off x="9392579" y="5203211"/>
            <a:ext cx="25035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←</a:t>
            </a:r>
            <a:r>
              <a:rPr kumimoji="1" lang="en-US" altLang="ja-JP" dirty="0"/>
              <a:t>Example of result</a:t>
            </a:r>
          </a:p>
          <a:p>
            <a:r>
              <a:rPr kumimoji="1" lang="en-US" altLang="ja-JP" dirty="0"/>
              <a:t>in one window. This</a:t>
            </a:r>
          </a:p>
          <a:p>
            <a:r>
              <a:rPr kumimoji="1" lang="en-US" altLang="ja-JP" dirty="0"/>
              <a:t>D x 15 dim features set</a:t>
            </a:r>
            <a:br>
              <a:rPr kumimoji="1" lang="en-US" altLang="ja-JP" dirty="0"/>
            </a:br>
            <a:r>
              <a:rPr kumimoji="1" lang="en-US" altLang="ja-JP" dirty="0"/>
              <a:t>is regarded as “</a:t>
            </a:r>
            <a:r>
              <a:rPr kumimoji="1" lang="en-US" altLang="ja-JP" dirty="0">
                <a:solidFill>
                  <a:srgbClr val="FF0000"/>
                </a:solidFill>
              </a:rPr>
              <a:t>a sample</a:t>
            </a:r>
            <a:r>
              <a:rPr kumimoji="1" lang="en-US" altLang="ja-JP" dirty="0"/>
              <a:t>”</a:t>
            </a:r>
            <a:br>
              <a:rPr kumimoji="1" lang="en-US" altLang="ja-JP" dirty="0"/>
            </a:br>
            <a:r>
              <a:rPr kumimoji="1" lang="en-US" altLang="ja-JP" dirty="0"/>
              <a:t>in next process 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18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F5082-A91A-40B4-BF93-19BB1FD2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Procedure of Dynamic Active Learning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70098-D585-43B3-A428-374041CFA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 Steps:</a:t>
            </a:r>
          </a:p>
          <a:p>
            <a:pPr lvl="1"/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 Activity and pattern discovery</a:t>
            </a:r>
          </a:p>
          <a:p>
            <a:pPr lvl="2"/>
            <a:r>
              <a:rPr lang="en-US" altLang="ja-JP" dirty="0"/>
              <a:t>Substep1: select </a:t>
            </a:r>
            <a:r>
              <a:rPr lang="en-US" altLang="ja-JP" dirty="0">
                <a:solidFill>
                  <a:srgbClr val="FF0000"/>
                </a:solidFill>
              </a:rPr>
              <a:t>samples that are dissimilar to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the currently labeled ones</a:t>
            </a:r>
            <a:r>
              <a:rPr lang="en-US" altLang="ja-JP" dirty="0"/>
              <a:t> </a:t>
            </a:r>
          </a:p>
          <a:p>
            <a:pPr lvl="2"/>
            <a:r>
              <a:rPr lang="en-US" altLang="ja-JP" dirty="0"/>
              <a:t>Substep2: select </a:t>
            </a:r>
            <a:r>
              <a:rPr lang="en-US" altLang="ja-JP" dirty="0">
                <a:solidFill>
                  <a:srgbClr val="FF0000"/>
                </a:solidFill>
              </a:rPr>
              <a:t>the most representative samples</a:t>
            </a:r>
            <a:br>
              <a:rPr lang="en-US" altLang="ja-JP" dirty="0"/>
            </a:br>
            <a:r>
              <a:rPr lang="en-US" altLang="ja-JP" dirty="0"/>
              <a:t>and pass them to the annotator(oracle)</a:t>
            </a:r>
          </a:p>
          <a:p>
            <a:pPr lvl="1"/>
            <a:r>
              <a:rPr kumimoji="1" lang="en-US" altLang="ja-JP" dirty="0"/>
              <a:t>(ii) Uncertainty-based sample selection</a:t>
            </a:r>
          </a:p>
          <a:p>
            <a:pPr lvl="2"/>
            <a:r>
              <a:rPr lang="en-US" altLang="ja-JP" dirty="0"/>
              <a:t>iteratively choose </a:t>
            </a:r>
            <a:r>
              <a:rPr lang="en-US" altLang="ja-JP" dirty="0">
                <a:solidFill>
                  <a:srgbClr val="FF0000"/>
                </a:solidFill>
              </a:rPr>
              <a:t>the samples with maximal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information</a:t>
            </a:r>
            <a:r>
              <a:rPr lang="en-US" altLang="ja-JP" dirty="0"/>
              <a:t> (near decision boundary) and </a:t>
            </a:r>
            <a:br>
              <a:rPr lang="en-US" altLang="ja-JP" dirty="0"/>
            </a:br>
            <a:r>
              <a:rPr lang="en-US" altLang="ja-JP" dirty="0"/>
              <a:t>pass them to the annotator(oracle)</a:t>
            </a:r>
          </a:p>
          <a:p>
            <a:pPr lvl="2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549CE6-091D-4AE8-9F8A-6E66B86C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A55E-62F1-4E86-AB0A-45D169282525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64A8CD-AC9D-455C-818A-FD7EF5F36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182" y="2232569"/>
            <a:ext cx="3675170" cy="311024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0000E1-52CA-402D-9B2C-C32E6D2B301C}"/>
              </a:ext>
            </a:extLst>
          </p:cNvPr>
          <p:cNvSpPr txBox="1"/>
          <p:nvPr/>
        </p:nvSpPr>
        <p:spPr>
          <a:xfrm>
            <a:off x="8198975" y="5270096"/>
            <a:ext cx="3532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This figure shows step(ii) process mainly.</a:t>
            </a:r>
          </a:p>
          <a:p>
            <a:r>
              <a:rPr kumimoji="1" lang="en-US" altLang="ja-JP" sz="1600" dirty="0"/>
              <a:t>In step(</a:t>
            </a:r>
            <a:r>
              <a:rPr kumimoji="1" lang="en-US" altLang="ja-JP" sz="1600" dirty="0" err="1"/>
              <a:t>i</a:t>
            </a:r>
            <a:r>
              <a:rPr kumimoji="1" lang="en-US" altLang="ja-JP" sz="1600" dirty="0"/>
              <a:t>), Model training and Application</a:t>
            </a:r>
            <a:br>
              <a:rPr kumimoji="1" lang="en-US" altLang="ja-JP" sz="1600" dirty="0"/>
            </a:br>
            <a:r>
              <a:rPr kumimoji="1" lang="en-US" altLang="ja-JP" sz="1600" dirty="0"/>
              <a:t>is not conducted. 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6791442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2020-10-22_SyncWISE</Template>
  <TotalTime>503</TotalTime>
  <Words>2246</Words>
  <Application>Microsoft Office PowerPoint</Application>
  <PresentationFormat>ワイド画面</PresentationFormat>
  <Paragraphs>257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Meiryo UI</vt:lpstr>
      <vt:lpstr>游ゴシック</vt:lpstr>
      <vt:lpstr>Arial</vt:lpstr>
      <vt:lpstr>Gill Sans MT</vt:lpstr>
      <vt:lpstr>Wingdings 2</vt:lpstr>
      <vt:lpstr>配当</vt:lpstr>
      <vt:lpstr>Human Activity Recognition Based on Dynamic Active Learning</vt:lpstr>
      <vt:lpstr>Background</vt:lpstr>
      <vt:lpstr>Traditional challenges</vt:lpstr>
      <vt:lpstr>Challenge and Needs</vt:lpstr>
      <vt:lpstr>Contributions of this paper</vt:lpstr>
      <vt:lpstr>Menu</vt:lpstr>
      <vt:lpstr>Overview</vt:lpstr>
      <vt:lpstr>Preprocessing: Feature Extraction</vt:lpstr>
      <vt:lpstr>Procedure of Dynamic Active Learning</vt:lpstr>
      <vt:lpstr>(i) Activity and Pattern Discovery</vt:lpstr>
      <vt:lpstr>(i) Activity and Pattern Discovery</vt:lpstr>
      <vt:lpstr>(ii) Uncertainty-based Sample Selection</vt:lpstr>
      <vt:lpstr>Pseudo code</vt:lpstr>
      <vt:lpstr>Menu</vt:lpstr>
      <vt:lpstr>Experiments</vt:lpstr>
      <vt:lpstr>Dataset</vt:lpstr>
      <vt:lpstr>Validity Analysis: (i) Comparison of sampling policy </vt:lpstr>
      <vt:lpstr>Validity Analysis: (ii) Value of new-activity-discovery process</vt:lpstr>
      <vt:lpstr>Validity Analysis: (ii) Value of new-activity-discovery process</vt:lpstr>
      <vt:lpstr>Performance Assessment on real dataset(USC-HAD)</vt:lpstr>
      <vt:lpstr>Performance Assessment on real dataset(USC-HAD)</vt:lpstr>
      <vt:lpstr>Performance Assessment on real dataset(USC-HAD)</vt:lpstr>
      <vt:lpstr>Conclusion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Based on Dynamic Active Learning</dc:title>
  <dc:creator>Q太郎 佐藤</dc:creator>
  <cp:lastModifiedBy>Q太郎 佐藤</cp:lastModifiedBy>
  <cp:revision>54</cp:revision>
  <dcterms:created xsi:type="dcterms:W3CDTF">2021-01-12T16:33:43Z</dcterms:created>
  <dcterms:modified xsi:type="dcterms:W3CDTF">2021-01-13T00:57:35Z</dcterms:modified>
</cp:coreProperties>
</file>