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66" r:id="rId5"/>
    <p:sldId id="259" r:id="rId6"/>
    <p:sldId id="260" r:id="rId7"/>
    <p:sldId id="268" r:id="rId8"/>
    <p:sldId id="261" r:id="rId9"/>
    <p:sldId id="269" r:id="rId10"/>
    <p:sldId id="270" r:id="rId11"/>
    <p:sldId id="262" r:id="rId12"/>
    <p:sldId id="264" r:id="rId13"/>
    <p:sldId id="265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>
        <p:scale>
          <a:sx n="66" d="100"/>
          <a:sy n="66" d="100"/>
        </p:scale>
        <p:origin x="474" y="3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7223A-2586-4646-82D2-D0F43C9D98D6}" type="datetimeFigureOut">
              <a:rPr kumimoji="1" lang="ja-JP" altLang="en-US" smtClean="0"/>
              <a:t>2022/9/26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96773-B631-48F7-ABCC-74432DF5DB1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813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6754465-D971-426C-B519-646D3E30ED94}" type="datetime1">
              <a:rPr kumimoji="1" lang="ja-JP" altLang="en-US" smtClean="0"/>
              <a:t>2022/9/26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7A91FDC-2A94-49CF-921B-08EEFA1573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3334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51F3F-E7CE-44FB-9632-BE7281877676}" type="datetime1">
              <a:rPr kumimoji="1" lang="ja-JP" altLang="en-US" smtClean="0"/>
              <a:t>2022/9/26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1FDC-2A94-49CF-921B-08EEFA1573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8210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B71A9A1-9F3E-4112-B404-55695F11AE8D}" type="datetime1">
              <a:rPr kumimoji="1" lang="ja-JP" altLang="en-US" smtClean="0"/>
              <a:t>2022/9/26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7A91FDC-2A94-49CF-921B-08EEFA1573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363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68099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88469"/>
          </a:xfrm>
        </p:spPr>
        <p:txBody>
          <a:bodyPr>
            <a:normAutofit/>
          </a:bodyPr>
          <a:lstStyle>
            <a:lvl1pPr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83150"/>
            <a:ext cx="11029615" cy="4475650"/>
          </a:xfrm>
        </p:spPr>
        <p:txBody>
          <a:bodyPr anchor="t">
            <a:normAutofit/>
          </a:bodyPr>
          <a:lstStyle>
            <a:lvl1pPr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 sz="200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 sz="180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1A4A-769B-417E-A67C-6A89B420A5D9}" type="datetime1">
              <a:rPr kumimoji="1" lang="ja-JP" altLang="en-US" smtClean="0"/>
              <a:t>2022/9/26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84553" y="6384762"/>
            <a:ext cx="1052508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B7A91FDC-2A94-49CF-921B-08EEFA1573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509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C1F779B-CF3D-46F8-B066-FA9F34E70725}" type="datetime1">
              <a:rPr kumimoji="1" lang="ja-JP" altLang="en-US" smtClean="0"/>
              <a:t>2022/9/26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7A91FDC-2A94-49CF-921B-08EEFA1573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297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FFA77-1F73-4340-9FC3-29F6F18A3BB0}" type="datetime1">
              <a:rPr kumimoji="1" lang="ja-JP" altLang="en-US" smtClean="0"/>
              <a:t>2022/9/26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1FDC-2A94-49CF-921B-08EEFA1573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1704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9851-4CED-4659-BDD9-8F6DC5311306}" type="datetime1">
              <a:rPr kumimoji="1" lang="ja-JP" altLang="en-US" smtClean="0"/>
              <a:t>2022/9/26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1FDC-2A94-49CF-921B-08EEFA1573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8384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77A9A-2568-44D7-9883-3E8BD853C3E8}" type="datetime1">
              <a:rPr kumimoji="1" lang="ja-JP" altLang="en-US" smtClean="0"/>
              <a:t>2022/9/26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1FDC-2A94-49CF-921B-08EEFA15737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936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E428-7F5B-46D8-89A6-CD17B1953BAB}" type="datetime1">
              <a:rPr kumimoji="1" lang="ja-JP" altLang="en-US" smtClean="0"/>
              <a:t>2022/9/26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1FDC-2A94-49CF-921B-08EEFA1573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088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C92E8E8-6FAD-42C9-AEE2-85E497807565}" type="datetime1">
              <a:rPr kumimoji="1" lang="ja-JP" altLang="en-US" smtClean="0"/>
              <a:t>2022/9/26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7A91FDC-2A94-49CF-921B-08EEFA1573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8332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42C8-7EF6-4F3F-94A3-0EF4B72093C7}" type="datetime1">
              <a:rPr kumimoji="1" lang="ja-JP" altLang="en-US" smtClean="0"/>
              <a:t>2022/9/26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1FDC-2A94-49CF-921B-08EEFA1573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7751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265D072-695A-40BE-B3B8-300A3D275110}" type="datetime1">
              <a:rPr kumimoji="1" lang="ja-JP" altLang="en-US" smtClean="0"/>
              <a:t>2022/9/26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84553" y="640435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B7A91FDC-2A94-49CF-921B-08EEFA15737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77237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kumimoji="1"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01EAEB-7495-49C4-D52C-1A122A956D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cap="none" dirty="0"/>
              <a:t>Robust fine-tuning of zero-shot models</a:t>
            </a:r>
            <a:endParaRPr kumimoji="1" lang="ja-JP" altLang="en-US" cap="none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42EBACD-7771-EE93-9314-8E8299EBA8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CVPR’22 </a:t>
            </a:r>
            <a:r>
              <a:rPr lang="en-US" altLang="ja-JP" cap="none" dirty="0"/>
              <a:t>(oral)</a:t>
            </a:r>
            <a:endParaRPr kumimoji="1" lang="ja-JP" altLang="en-US" cap="none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4D19953-E716-0B46-2189-9F8220AF0030}"/>
              </a:ext>
            </a:extLst>
          </p:cNvPr>
          <p:cNvSpPr txBox="1"/>
          <p:nvPr/>
        </p:nvSpPr>
        <p:spPr>
          <a:xfrm>
            <a:off x="473036" y="5938684"/>
            <a:ext cx="3166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https://arxiv.org/abs/2109.01903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C91E454-8873-E2FA-5BAA-83854C64D7F1}"/>
              </a:ext>
            </a:extLst>
          </p:cNvPr>
          <p:cNvSpPr txBox="1"/>
          <p:nvPr/>
        </p:nvSpPr>
        <p:spPr>
          <a:xfrm>
            <a:off x="10452317" y="3244334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AIV1 Sato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730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D55CF5-A1B5-05A3-C423-50C550460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cap="none" dirty="0"/>
              <a:t>Experiments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A1968D-2CA4-2631-2A62-78C67833C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WiSE</a:t>
            </a:r>
            <a:r>
              <a:rPr lang="en-US" altLang="ja-JP" dirty="0"/>
              <a:t>-FT is generally applicable to zero-shot models beyond CLIP, and beyond models pre-trained contrastively with image-text pairs.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D34A989-BF2E-D0D9-3CA7-B9C914094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1FDC-2A94-49CF-921B-08EEFA157373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459CCA8-68A6-1A3C-9500-37C97CA99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543" y="2325024"/>
            <a:ext cx="7317696" cy="424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760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6A0291-B5C7-6792-412E-042EDE325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cap="none" dirty="0"/>
              <a:t>Conclusion</a:t>
            </a:r>
            <a:endParaRPr kumimoji="1" lang="ja-JP" altLang="en-US" cap="none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4E87F8-D620-4435-0AC6-CEFC3D03F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WiSE</a:t>
            </a:r>
            <a:r>
              <a:rPr lang="en-US" altLang="ja-JP" dirty="0"/>
              <a:t>-FT can substantially improve performance under distribution shift with minimal or no loss in accuracy on the target distribution compared to standard fine-tuning. We view </a:t>
            </a:r>
            <a:r>
              <a:rPr lang="en-US" altLang="ja-JP" dirty="0" err="1"/>
              <a:t>WiSE</a:t>
            </a:r>
            <a:r>
              <a:rPr lang="en-US" altLang="ja-JP" dirty="0"/>
              <a:t>-FT </a:t>
            </a:r>
            <a:r>
              <a:rPr lang="en-US" altLang="ja-JP" dirty="0">
                <a:solidFill>
                  <a:srgbClr val="FF0000"/>
                </a:solidFill>
              </a:rPr>
              <a:t>as a first step towards more sophisticated fine-tuning schemes</a:t>
            </a:r>
            <a:r>
              <a:rPr lang="en-US" altLang="ja-JP" dirty="0"/>
              <a:t> and anticipate that future work will continue to leverage the robustness of zero-shot models for building more reliable neural networks. 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FD3CC06-3F72-B9BE-C15D-1C0933319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1FDC-2A94-49CF-921B-08EEFA157373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1FFABD5B-027D-A955-0CD9-80E9322C8287}"/>
              </a:ext>
            </a:extLst>
          </p:cNvPr>
          <p:cNvSpPr/>
          <p:nvPr/>
        </p:nvSpPr>
        <p:spPr>
          <a:xfrm>
            <a:off x="1436914" y="4735496"/>
            <a:ext cx="725714" cy="682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8688FF8-4F40-CB7E-0515-9733558AB56F}"/>
              </a:ext>
            </a:extLst>
          </p:cNvPr>
          <p:cNvSpPr txBox="1"/>
          <p:nvPr/>
        </p:nvSpPr>
        <p:spPr>
          <a:xfrm>
            <a:off x="1234335" y="5537018"/>
            <a:ext cx="1397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Same Author</a:t>
            </a:r>
          </a:p>
          <a:p>
            <a:r>
              <a:rPr kumimoji="1" lang="en-US" altLang="ja-JP" dirty="0"/>
              <a:t>At ICML’22</a:t>
            </a:r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7F4EBE8-A5C9-44B5-60A6-D9391428D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350" y="3887579"/>
            <a:ext cx="8126068" cy="216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513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7D18D8E-6E71-5221-EEAC-248DA3BF5682}"/>
              </a:ext>
            </a:extLst>
          </p:cNvPr>
          <p:cNvSpPr txBox="1"/>
          <p:nvPr/>
        </p:nvSpPr>
        <p:spPr>
          <a:xfrm>
            <a:off x="5769628" y="324433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END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12EECC7-F82B-630B-7B32-40B5AEB22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1FDC-2A94-49CF-921B-08EEFA157373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058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75D7DA-C091-6EF8-7912-29BFCDCC5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cap="none" dirty="0"/>
              <a:t>Pseudo code for </a:t>
            </a:r>
            <a:r>
              <a:rPr lang="en-US" altLang="ja-JP" cap="none" dirty="0" err="1"/>
              <a:t>WiSE</a:t>
            </a:r>
            <a:r>
              <a:rPr lang="en-US" altLang="ja-JP" cap="none" dirty="0"/>
              <a:t>-FT</a:t>
            </a:r>
            <a:endParaRPr lang="ja-JP" altLang="en-US" cap="none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EED005A-6408-8316-FC9C-F4D3ED759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287" y="1517169"/>
            <a:ext cx="5305425" cy="4638675"/>
          </a:xfrm>
          <a:prstGeom prst="rect">
            <a:avLst/>
          </a:prstGeom>
        </p:spPr>
      </p:pic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C224AB-4D82-7C7C-20A2-FE247DAA3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1FDC-2A94-49CF-921B-08EEFA157373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8265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6E0522-92FD-A1C9-057E-89EEF82FD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cap="none" dirty="0"/>
              <a:t>Classifier head</a:t>
            </a:r>
            <a:endParaRPr kumimoji="1" lang="ja-JP" altLang="en-US" cap="none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C866B0C-FE96-865F-E837-8BE0F0678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1FDC-2A94-49CF-921B-08EEFA157373}" type="slidenum">
              <a:rPr kumimoji="1" lang="ja-JP" altLang="en-US" smtClean="0"/>
              <a:t>14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B1D35D1-BA20-D568-15A2-B04FF65B0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275" y="1357149"/>
            <a:ext cx="550545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034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8436AF-3A46-30E1-5C4B-13F061931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cap="none" dirty="0"/>
              <a:t>Background</a:t>
            </a:r>
            <a:endParaRPr kumimoji="1" lang="ja-JP" altLang="en-US" cap="none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D4B026-15E2-94AB-C213-1C66E877E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83150"/>
            <a:ext cx="11318708" cy="5195450"/>
          </a:xfrm>
        </p:spPr>
        <p:txBody>
          <a:bodyPr>
            <a:normAutofit/>
          </a:bodyPr>
          <a:lstStyle/>
          <a:p>
            <a:r>
              <a:rPr lang="en-US" altLang="ja-JP" sz="2000" dirty="0"/>
              <a:t>Large pre-trained models such as CLIP [82], ALIGN [45] and BASIC [77] have recently demonstrated unprecedented robustness to challenging distribution shifts.</a:t>
            </a:r>
          </a:p>
          <a:p>
            <a:r>
              <a:rPr lang="en-US" altLang="ja-JP" sz="2000" dirty="0"/>
              <a:t>Since those models are trained on data collected from the web, they may not apply well to niche domains.</a:t>
            </a:r>
            <a:br>
              <a:rPr lang="en-US" altLang="ja-JP" sz="2000" dirty="0"/>
            </a:br>
            <a:r>
              <a:rPr lang="ja-JP" altLang="en-US" sz="2000" dirty="0"/>
              <a:t>→ </a:t>
            </a:r>
            <a:r>
              <a:rPr lang="en-US" altLang="ja-JP" sz="2000" b="1" dirty="0"/>
              <a:t>Let’s fine-tuning ... However there is a problem</a:t>
            </a:r>
            <a:endParaRPr lang="en-US" altLang="ja-JP" sz="2000" dirty="0"/>
          </a:p>
          <a:p>
            <a:r>
              <a:rPr lang="en-US" altLang="ja-JP" sz="2000" dirty="0"/>
              <a:t>Many paper said that “</a:t>
            </a:r>
            <a:r>
              <a:rPr lang="en-US" altLang="ja-JP" sz="2000" dirty="0">
                <a:solidFill>
                  <a:schemeClr val="tx1"/>
                </a:solidFill>
              </a:rPr>
              <a:t>fine-tuning comes at the cost of robustness</a:t>
            </a:r>
            <a:r>
              <a:rPr lang="en-US" altLang="ja-JP" sz="2000" dirty="0"/>
              <a:t>”</a:t>
            </a:r>
          </a:p>
          <a:p>
            <a:pPr lvl="1"/>
            <a:r>
              <a:rPr lang="en-US" altLang="ja-JP" sz="1600" dirty="0"/>
              <a:t>Across several natural distribution shifts, the accuracy of their fine-tuned</a:t>
            </a:r>
            <a:br>
              <a:rPr lang="en-US" altLang="ja-JP" sz="1600" dirty="0"/>
            </a:br>
            <a:r>
              <a:rPr lang="en-US" altLang="ja-JP" sz="1600" dirty="0"/>
              <a:t>models is lower than that of the original zero-shot model.</a:t>
            </a:r>
          </a:p>
          <a:p>
            <a:pPr lvl="1"/>
            <a:r>
              <a:rPr lang="en-US" altLang="ja-JP" sz="1600" dirty="0"/>
              <a:t>the question of robustly fine-tuning pre-trained</a:t>
            </a:r>
            <a:r>
              <a:rPr lang="ja-JP" altLang="en-US" sz="1600" dirty="0"/>
              <a:t> </a:t>
            </a:r>
            <a:r>
              <a:rPr lang="en-US" altLang="ja-JP" sz="1600" dirty="0"/>
              <a:t>models has recently</a:t>
            </a:r>
            <a:br>
              <a:rPr lang="en-US" altLang="ja-JP" sz="1600" dirty="0"/>
            </a:br>
            <a:r>
              <a:rPr lang="en-US" altLang="ja-JP" sz="1600" dirty="0"/>
              <a:t> also been raised as an open problem by several authors [3, 9, 82, 77].</a:t>
            </a:r>
          </a:p>
          <a:p>
            <a:pPr lvl="1"/>
            <a:endParaRPr lang="en-US" altLang="ja-JP" sz="1800" dirty="0"/>
          </a:p>
          <a:p>
            <a:pPr marL="0" indent="0">
              <a:buNone/>
            </a:pPr>
            <a:endParaRPr lang="en-US" altLang="ja-JP" sz="2000" dirty="0"/>
          </a:p>
          <a:p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endParaRPr lang="en-US" altLang="ja-JP" sz="1600" dirty="0"/>
          </a:p>
          <a:p>
            <a:endParaRPr kumimoji="1" lang="ja-JP" altLang="en-US" sz="20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37657D2-EAA6-1331-D254-00B288C14B58}"/>
              </a:ext>
            </a:extLst>
          </p:cNvPr>
          <p:cNvSpPr txBox="1"/>
          <p:nvPr/>
        </p:nvSpPr>
        <p:spPr>
          <a:xfrm>
            <a:off x="2675561" y="5226671"/>
            <a:ext cx="55395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</a:rPr>
              <a:t>Can zero-shot models be fine-tuned </a:t>
            </a:r>
          </a:p>
          <a:p>
            <a:r>
              <a:rPr lang="en-US" altLang="ja-JP" sz="2000" dirty="0">
                <a:solidFill>
                  <a:srgbClr val="FF0000"/>
                </a:solidFill>
              </a:rPr>
              <a:t>without reducing accuracy under distribution shift?</a:t>
            </a:r>
            <a:endParaRPr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F08B50C-38C1-295A-35BE-D64E01E47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1FDC-2A94-49CF-921B-08EEFA157373}" type="slidenum">
              <a:rPr kumimoji="1" lang="ja-JP" altLang="en-US" smtClean="0"/>
              <a:t>2</a:t>
            </a:fld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BCB6E130-E652-83CD-1DB5-D7D11D23C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6417" y="3980875"/>
            <a:ext cx="3510644" cy="225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406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A81C18-7DC1-48BA-1847-743BCE1F6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cap="none" dirty="0"/>
              <a:t>Contributions</a:t>
            </a:r>
            <a:endParaRPr kumimoji="1" lang="ja-JP" altLang="en-US" cap="none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0D9A45-C961-898E-2B4D-8A4972E19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83149"/>
            <a:ext cx="11029615" cy="5474851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sz="2000" dirty="0"/>
              <a:t>Propose a robust way of fine-tuning zero-shot models that addresses the aforementioned trade-off =&gt; named “</a:t>
            </a:r>
            <a:r>
              <a:rPr lang="en-US" altLang="ja-JP" sz="2000" dirty="0" err="1"/>
              <a:t>WiSE</a:t>
            </a:r>
            <a:r>
              <a:rPr lang="en-US" altLang="ja-JP" sz="2000" dirty="0"/>
              <a:t>-FT”</a:t>
            </a:r>
            <a:endParaRPr kumimoji="1" lang="en-US" altLang="ja-JP" sz="2000" dirty="0"/>
          </a:p>
          <a:p>
            <a:r>
              <a:rPr lang="en-US" altLang="ja-JP" sz="2000" dirty="0"/>
              <a:t>Many Experiments for Evaluation:</a:t>
            </a:r>
          </a:p>
          <a:p>
            <a:pPr lvl="1"/>
            <a:r>
              <a:rPr lang="en-US" altLang="ja-JP" sz="1600" dirty="0"/>
              <a:t>ImageNet distribution shifts</a:t>
            </a:r>
          </a:p>
          <a:p>
            <a:pPr lvl="2"/>
            <a:r>
              <a:rPr lang="en-US" altLang="ja-JP" sz="1400" dirty="0"/>
              <a:t>reference domain for finetuning: ImageNet</a:t>
            </a:r>
          </a:p>
          <a:p>
            <a:pPr lvl="2"/>
            <a:r>
              <a:rPr lang="en-US" altLang="ja-JP" sz="1400" dirty="0"/>
              <a:t>Shift domain: ImageNetV2, ImageNet-R, </a:t>
            </a:r>
            <a:br>
              <a:rPr lang="en-US" altLang="ja-JP" sz="1400" dirty="0"/>
            </a:br>
            <a:r>
              <a:rPr lang="en-US" altLang="ja-JP" sz="1400" dirty="0"/>
              <a:t>ImageNet Sketch,  </a:t>
            </a:r>
            <a:r>
              <a:rPr lang="en-US" altLang="ja-JP" sz="1400" dirty="0" err="1"/>
              <a:t>ObjectNet</a:t>
            </a:r>
            <a:r>
              <a:rPr lang="en-US" altLang="ja-JP" sz="1400" dirty="0"/>
              <a:t>, ImageNet-A</a:t>
            </a:r>
          </a:p>
          <a:p>
            <a:pPr lvl="1"/>
            <a:r>
              <a:rPr lang="en-US" altLang="ja-JP" sz="1600" dirty="0"/>
              <a:t>Another distribution shifts (appendix)</a:t>
            </a:r>
          </a:p>
          <a:p>
            <a:pPr lvl="2"/>
            <a:r>
              <a:rPr lang="en-US" altLang="ja-JP" sz="1400" dirty="0"/>
              <a:t>reference domain for finetuning: ImageNet</a:t>
            </a:r>
          </a:p>
          <a:p>
            <a:pPr lvl="2"/>
            <a:r>
              <a:rPr lang="en-US" altLang="ja-JP" sz="1400" dirty="0"/>
              <a:t>Shift domain: WILDS, CIFAR-10, ImageNet-Vid-Robust,</a:t>
            </a:r>
            <a:br>
              <a:rPr lang="en-US" altLang="ja-JP" sz="1400" dirty="0"/>
            </a:br>
            <a:r>
              <a:rPr lang="en-US" altLang="ja-JP" sz="1400" dirty="0"/>
              <a:t> YTBB-Robust</a:t>
            </a:r>
          </a:p>
          <a:p>
            <a:pPr lvl="1"/>
            <a:r>
              <a:rPr lang="en-US" altLang="ja-JP" sz="1600" dirty="0"/>
              <a:t>Beyond CLIP</a:t>
            </a:r>
          </a:p>
          <a:p>
            <a:pPr lvl="2"/>
            <a:r>
              <a:rPr lang="en-US" altLang="ja-JP" sz="1400" dirty="0"/>
              <a:t>Tested ALIGN, BASIC, </a:t>
            </a:r>
            <a:r>
              <a:rPr lang="en-US" altLang="ja-JP" sz="1400" dirty="0" err="1"/>
              <a:t>ViT</a:t>
            </a:r>
            <a:r>
              <a:rPr lang="en-US" altLang="ja-JP" sz="1400" dirty="0"/>
              <a:t> trained on JFT</a:t>
            </a:r>
          </a:p>
          <a:p>
            <a:pPr lvl="2"/>
            <a:endParaRPr lang="en-US" altLang="ja-JP" sz="1400" dirty="0"/>
          </a:p>
          <a:p>
            <a:r>
              <a:rPr lang="en-US" altLang="ja-JP" sz="2000" dirty="0"/>
              <a:t>Limitation</a:t>
            </a:r>
          </a:p>
          <a:p>
            <a:pPr lvl="1"/>
            <a:r>
              <a:rPr lang="en-US" altLang="ja-JP" sz="1600" dirty="0"/>
              <a:t>This paper’s discussion is only for</a:t>
            </a:r>
            <a:br>
              <a:rPr lang="en-US" altLang="ja-JP" sz="1600" dirty="0"/>
            </a:br>
            <a:r>
              <a:rPr lang="en-US" altLang="ja-JP" sz="1600" dirty="0"/>
              <a:t>image classification problem</a:t>
            </a:r>
          </a:p>
          <a:p>
            <a:pPr lvl="1"/>
            <a:endParaRPr kumimoji="1" lang="ja-JP" altLang="en-US" sz="16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10F1146-977A-7F70-86E5-7DB948E22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7645" y="2195500"/>
            <a:ext cx="4068762" cy="158814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EAAF719-CCEE-5E88-84D4-05F4C65E5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0" y="4007572"/>
            <a:ext cx="5364162" cy="264696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4AEE77F-5369-DE8D-366A-F6A18476C544}"/>
              </a:ext>
            </a:extLst>
          </p:cNvPr>
          <p:cNvSpPr/>
          <p:nvPr/>
        </p:nvSpPr>
        <p:spPr>
          <a:xfrm>
            <a:off x="6731000" y="5683250"/>
            <a:ext cx="5295900" cy="146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68C4D6E-5561-3622-27B4-74D616BB9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1FDC-2A94-49CF-921B-08EEFA157373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5322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980F9B-A3B6-67D5-0AAF-06358602D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cap="none" dirty="0"/>
              <a:t>Contributions to Open CLIP 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61F3727-7C33-51B8-F30E-149281AC6AB2}"/>
              </a:ext>
            </a:extLst>
          </p:cNvPr>
          <p:cNvSpPr txBox="1"/>
          <p:nvPr/>
        </p:nvSpPr>
        <p:spPr>
          <a:xfrm>
            <a:off x="1261588" y="6340681"/>
            <a:ext cx="4221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https://github.com/mlfoundations/open_clip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D08E447-0947-6FF0-5079-BDA73DC8C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25" y="1350280"/>
            <a:ext cx="5447475" cy="495333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FA64542-B4FC-1BCA-AD2B-8DF08BE03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100" y="1879600"/>
            <a:ext cx="4826000" cy="390114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F1EB336-4D08-6681-8F2D-189407B27172}"/>
              </a:ext>
            </a:extLst>
          </p:cNvPr>
          <p:cNvSpPr txBox="1"/>
          <p:nvPr/>
        </p:nvSpPr>
        <p:spPr>
          <a:xfrm>
            <a:off x="7353300" y="5786512"/>
            <a:ext cx="3374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https://laion.ai/blog/large-openclip/</a:t>
            </a:r>
            <a:endParaRPr kumimoji="1" lang="ja-JP" altLang="en-US" dirty="0"/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247F0A59-C237-CEFC-8DAE-88B80551E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1FDC-2A94-49CF-921B-08EEFA15737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1905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15D3B1-3BA7-D1DC-4240-019CA919A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cap="none" dirty="0"/>
              <a:t>Proposed Method</a:t>
            </a:r>
            <a:endParaRPr kumimoji="1" lang="ja-JP" altLang="en-US" cap="none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99DC8A-D02E-9176-BD07-6FF19801C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Weight-space ensembles for fine-tuning (</a:t>
            </a:r>
            <a:r>
              <a:rPr kumimoji="1" lang="en-US" altLang="ja-JP" dirty="0" err="1"/>
              <a:t>WiSE</a:t>
            </a:r>
            <a:r>
              <a:rPr kumimoji="1" lang="en-US" altLang="ja-JP" dirty="0"/>
              <a:t>-FT)</a:t>
            </a:r>
          </a:p>
          <a:p>
            <a:pPr lvl="1"/>
            <a:r>
              <a:rPr kumimoji="1" lang="en-US" altLang="ja-JP" dirty="0"/>
              <a:t>Blend original and fine-tuned model parameters by α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21CDC9C-0C26-CBB0-6C68-C892A3FE7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692" y="2589231"/>
            <a:ext cx="4236908" cy="372777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0F99AE71-8FAF-D429-0F3D-36204E3E6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600" y="3071013"/>
            <a:ext cx="5167085" cy="715973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64D02F9-3ECF-3D6D-C1A0-BCC1C62B46B0}"/>
              </a:ext>
            </a:extLst>
          </p:cNvPr>
          <p:cNvSpPr txBox="1"/>
          <p:nvPr/>
        </p:nvSpPr>
        <p:spPr>
          <a:xfrm>
            <a:off x="3410857" y="4194629"/>
            <a:ext cx="11560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Parameter</a:t>
            </a:r>
          </a:p>
          <a:p>
            <a:r>
              <a:rPr kumimoji="1" lang="en-US" altLang="ja-JP" dirty="0"/>
              <a:t>of original</a:t>
            </a:r>
            <a:br>
              <a:rPr kumimoji="1" lang="en-US" altLang="ja-JP" dirty="0"/>
            </a:br>
            <a:r>
              <a:rPr kumimoji="1" lang="en-US" altLang="ja-JP" dirty="0"/>
              <a:t>model</a:t>
            </a:r>
            <a:endParaRPr kumimoji="1" lang="ja-JP" altLang="en-US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7CE62EB-D104-05D5-D864-E7B38D9F4889}"/>
              </a:ext>
            </a:extLst>
          </p:cNvPr>
          <p:cNvCxnSpPr/>
          <p:nvPr/>
        </p:nvCxnSpPr>
        <p:spPr>
          <a:xfrm flipV="1">
            <a:off x="3988900" y="3620975"/>
            <a:ext cx="578043" cy="573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421A118-6316-6C8E-2299-5DCBEE4EDA4E}"/>
              </a:ext>
            </a:extLst>
          </p:cNvPr>
          <p:cNvSpPr txBox="1"/>
          <p:nvPr/>
        </p:nvSpPr>
        <p:spPr>
          <a:xfrm>
            <a:off x="5076547" y="4194629"/>
            <a:ext cx="13789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Parameter</a:t>
            </a:r>
          </a:p>
          <a:p>
            <a:r>
              <a:rPr kumimoji="1" lang="en-US" altLang="ja-JP" dirty="0"/>
              <a:t>of fine-tuned</a:t>
            </a:r>
            <a:br>
              <a:rPr kumimoji="1" lang="en-US" altLang="ja-JP" dirty="0"/>
            </a:br>
            <a:r>
              <a:rPr kumimoji="1" lang="en-US" altLang="ja-JP" dirty="0"/>
              <a:t>model</a:t>
            </a:r>
            <a:endParaRPr kumimoji="1" lang="ja-JP" altLang="en-US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2DCEA1C0-F81D-2A1D-3C11-50133E4FA8C6}"/>
              </a:ext>
            </a:extLst>
          </p:cNvPr>
          <p:cNvCxnSpPr>
            <a:stCxn id="12" idx="0"/>
          </p:cNvCxnSpPr>
          <p:nvPr/>
        </p:nvCxnSpPr>
        <p:spPr>
          <a:xfrm flipH="1" flipV="1">
            <a:off x="5573486" y="3620975"/>
            <a:ext cx="192513" cy="573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FA997345-5D67-3EBE-2F95-E9385B03ACD4}"/>
              </a:ext>
            </a:extLst>
          </p:cNvPr>
          <p:cNvCxnSpPr>
            <a:cxnSpLocks/>
          </p:cNvCxnSpPr>
          <p:nvPr/>
        </p:nvCxnSpPr>
        <p:spPr>
          <a:xfrm flipV="1">
            <a:off x="1707003" y="3703981"/>
            <a:ext cx="157300" cy="490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D0E03C7-5D8A-311F-96DD-E092F4C9F689}"/>
              </a:ext>
            </a:extLst>
          </p:cNvPr>
          <p:cNvSpPr txBox="1"/>
          <p:nvPr/>
        </p:nvSpPr>
        <p:spPr>
          <a:xfrm>
            <a:off x="1274936" y="4295906"/>
            <a:ext cx="1021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WiSE</a:t>
            </a:r>
            <a:r>
              <a:rPr kumimoji="1" lang="en-US" altLang="ja-JP" dirty="0"/>
              <a:t>-FT</a:t>
            </a:r>
          </a:p>
          <a:p>
            <a:r>
              <a:rPr kumimoji="1" lang="en-US" altLang="ja-JP" dirty="0"/>
              <a:t>model</a:t>
            </a:r>
            <a:endParaRPr kumimoji="1" lang="ja-JP" altLang="en-US" dirty="0"/>
          </a:p>
        </p:txBody>
      </p:sp>
      <p:sp>
        <p:nvSpPr>
          <p:cNvPr id="18" name="スライド番号プレースホルダー 17">
            <a:extLst>
              <a:ext uri="{FF2B5EF4-FFF2-40B4-BE49-F238E27FC236}">
                <a16:creationId xmlns:a16="http://schemas.microsoft.com/office/drawing/2014/main" id="{B28C0874-31E3-DB10-962E-94ED62276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1FDC-2A94-49CF-921B-08EEFA157373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71058CC-AAB4-0D91-A331-39D701E6D346}"/>
              </a:ext>
            </a:extLst>
          </p:cNvPr>
          <p:cNvSpPr txBox="1"/>
          <p:nvPr/>
        </p:nvSpPr>
        <p:spPr>
          <a:xfrm>
            <a:off x="3191932" y="5693289"/>
            <a:ext cx="101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Just do it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240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69F72C-B820-606C-7EC6-AE03FB135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cap="none" dirty="0"/>
              <a:t>Why it works (observations)</a:t>
            </a:r>
            <a:endParaRPr kumimoji="1" lang="ja-JP" altLang="en-US" cap="none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E05A40-133F-EF8F-7D38-1F61B6E03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83150"/>
            <a:ext cx="11320522" cy="4475650"/>
          </a:xfrm>
        </p:spPr>
        <p:txBody>
          <a:bodyPr/>
          <a:lstStyle/>
          <a:p>
            <a:r>
              <a:rPr kumimoji="1" lang="en-US" altLang="ja-JP" dirty="0"/>
              <a:t>About weight-space ensembles</a:t>
            </a:r>
          </a:p>
          <a:p>
            <a:pPr lvl="1"/>
            <a:r>
              <a:rPr kumimoji="1" lang="en-US" altLang="ja-JP" dirty="0"/>
              <a:t>Zero-shot and fine-tuned models are diverse</a:t>
            </a:r>
            <a:br>
              <a:rPr kumimoji="1" lang="en-US" altLang="ja-JP" dirty="0"/>
            </a:br>
            <a:r>
              <a:rPr kumimoji="1" lang="en-US" altLang="ja-JP" dirty="0"/>
              <a:t>even if the back-born models are same</a:t>
            </a:r>
            <a:br>
              <a:rPr kumimoji="1" lang="en-US" altLang="ja-JP" dirty="0"/>
            </a:br>
            <a:r>
              <a:rPr kumimoji="1" lang="ja-JP" altLang="en-US" dirty="0"/>
              <a:t>→　</a:t>
            </a:r>
            <a:r>
              <a:rPr kumimoji="1" lang="en-US" altLang="ja-JP" dirty="0">
                <a:solidFill>
                  <a:srgbClr val="FF0000"/>
                </a:solidFill>
              </a:rPr>
              <a:t>The ensemble has a huge effect</a:t>
            </a:r>
            <a:br>
              <a:rPr kumimoji="1" lang="en-US" altLang="ja-JP" dirty="0">
                <a:solidFill>
                  <a:srgbClr val="FF0000"/>
                </a:solidFill>
              </a:rPr>
            </a:br>
            <a:endParaRPr lang="en-US" altLang="ja-JP" dirty="0">
              <a:solidFill>
                <a:srgbClr val="FF0000"/>
              </a:solidFill>
            </a:endParaRPr>
          </a:p>
          <a:p>
            <a:pPr lvl="1"/>
            <a:r>
              <a:rPr kumimoji="1" lang="en-US" altLang="ja-JP" dirty="0">
                <a:solidFill>
                  <a:schemeClr val="tx1"/>
                </a:solidFill>
              </a:rPr>
              <a:t>Models are </a:t>
            </a:r>
            <a:r>
              <a:rPr kumimoji="1" lang="en-US" altLang="ja-JP" dirty="0">
                <a:solidFill>
                  <a:srgbClr val="FF0000"/>
                </a:solidFill>
              </a:rPr>
              <a:t>more confident where they excel</a:t>
            </a:r>
          </a:p>
          <a:p>
            <a:pPr lvl="2"/>
            <a:r>
              <a:rPr lang="en-US" altLang="ja-JP" dirty="0"/>
              <a:t>zero-shot model is more confident in its </a:t>
            </a:r>
            <a:br>
              <a:rPr lang="en-US" altLang="ja-JP" dirty="0"/>
            </a:br>
            <a:r>
              <a:rPr lang="en-US" altLang="ja-JP" dirty="0"/>
              <a:t>predictions under distribution shift, </a:t>
            </a:r>
            <a:br>
              <a:rPr lang="en-US" altLang="ja-JP" dirty="0"/>
            </a:br>
            <a:r>
              <a:rPr lang="en-US" altLang="ja-JP" dirty="0"/>
              <a:t>while the reverse is true on the reference distribution.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702D293-5CCC-30DC-21D0-72934B5D8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1FDC-2A94-49CF-921B-08EEFA157373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CABBAC7-25E3-E7B3-7526-ABB96599B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368" y="1383150"/>
            <a:ext cx="4920315" cy="217192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B3C511A4-12D0-3449-EFEA-E4C870D6F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399" y="4756075"/>
            <a:ext cx="4731657" cy="199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98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4E8A68-A853-B807-4BD9-71CF18621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cap="none" dirty="0"/>
              <a:t>Why it works (Hypothesis)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52254D-AF4D-6744-2B37-3CE1920A0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Linear Mode Connectivity of Frankel</a:t>
            </a:r>
            <a:r>
              <a:rPr lang="en-US" altLang="ja-JP" sz="1600" dirty="0"/>
              <a:t>[25]</a:t>
            </a:r>
            <a:br>
              <a:rPr lang="en-US" altLang="ja-JP" sz="1600" dirty="0"/>
            </a:b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is observed when weight-space ensembles</a:t>
            </a:r>
            <a:br>
              <a:rPr lang="en-US" altLang="ja-JP" dirty="0"/>
            </a:br>
            <a:r>
              <a:rPr lang="en-US" altLang="ja-JP" dirty="0"/>
              <a:t>is done with models which</a:t>
            </a:r>
          </a:p>
          <a:p>
            <a:pPr lvl="1"/>
            <a:r>
              <a:rPr lang="en-US" altLang="ja-JP" dirty="0"/>
              <a:t>(1) part of the training trajectory is shared, or</a:t>
            </a:r>
          </a:p>
          <a:p>
            <a:pPr lvl="1"/>
            <a:r>
              <a:rPr lang="en-US" altLang="ja-JP" dirty="0"/>
              <a:t>(2) </a:t>
            </a:r>
            <a:r>
              <a:rPr lang="en-US" altLang="ja-JP" dirty="0">
                <a:solidFill>
                  <a:srgbClr val="FF0000"/>
                </a:solidFill>
              </a:rPr>
              <a:t>two models are fine-tuned with a shared 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</a:rPr>
              <a:t>     initialization</a:t>
            </a:r>
            <a:r>
              <a:rPr lang="en-US" altLang="ja-JP" dirty="0"/>
              <a:t>[73]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7570A03-3087-27B5-0E30-2CD3E656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1FDC-2A94-49CF-921B-08EEFA157373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0BF9054-0D04-C800-15AB-08B8D2547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919" y="416370"/>
            <a:ext cx="3831772" cy="337132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D686471-786E-4F90-C6C8-3BC088690D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20100" b="-15784"/>
          <a:stretch/>
        </p:blipFill>
        <p:spPr bwMode="auto">
          <a:xfrm>
            <a:off x="813468" y="1872343"/>
            <a:ext cx="7039621" cy="69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EE0C8FB6-3E49-0DA6-FBC5-CB881F8C9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75" y="5902162"/>
            <a:ext cx="10534650" cy="847725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2DB6B718-C22C-26ED-9690-D3A51332756E}"/>
              </a:ext>
            </a:extLst>
          </p:cNvPr>
          <p:cNvCxnSpPr>
            <a:cxnSpLocks/>
          </p:cNvCxnSpPr>
          <p:nvPr/>
        </p:nvCxnSpPr>
        <p:spPr>
          <a:xfrm flipV="1">
            <a:off x="2453740" y="4484914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CA61131-FECC-C6C4-E6DE-1DA02555AD2F}"/>
              </a:ext>
            </a:extLst>
          </p:cNvPr>
          <p:cNvSpPr txBox="1"/>
          <p:nvPr/>
        </p:nvSpPr>
        <p:spPr>
          <a:xfrm>
            <a:off x="1698171" y="4861907"/>
            <a:ext cx="85731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The fact that one model is a zero-shot model allows</a:t>
            </a:r>
          </a:p>
          <a:p>
            <a:r>
              <a:rPr kumimoji="1" lang="en-US" altLang="ja-JP" sz="2400" dirty="0"/>
              <a:t>this and the phenomenon described in [73] may have occurred…?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47888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1E1620-EE33-782D-6248-0A7273D28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cap="none" dirty="0"/>
              <a:t>Experiments</a:t>
            </a:r>
            <a:endParaRPr kumimoji="1" lang="ja-JP" altLang="en-US" cap="none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C3D142-63EF-B288-E001-AA8316A52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For ImageNet Distribution Shift</a:t>
            </a:r>
          </a:p>
          <a:p>
            <a:pPr lvl="2"/>
            <a:r>
              <a:rPr lang="en-US" altLang="ja-JP" sz="2000" dirty="0"/>
              <a:t>Reference domain for finetuning: ImageNet</a:t>
            </a:r>
          </a:p>
          <a:p>
            <a:pPr lvl="2"/>
            <a:r>
              <a:rPr lang="en-US" altLang="ja-JP" sz="2000" dirty="0"/>
              <a:t>Shift domain: ImageNetV2, ImageNet-R, </a:t>
            </a:r>
            <a:br>
              <a:rPr lang="en-US" altLang="ja-JP" sz="2000" dirty="0"/>
            </a:br>
            <a:r>
              <a:rPr lang="en-US" altLang="ja-JP" sz="2000" dirty="0"/>
              <a:t>ImageNet Sketch,  </a:t>
            </a:r>
            <a:r>
              <a:rPr lang="en-US" altLang="ja-JP" sz="2000" dirty="0" err="1"/>
              <a:t>ObjectNet</a:t>
            </a:r>
            <a:r>
              <a:rPr lang="en-US" altLang="ja-JP" sz="2000" dirty="0"/>
              <a:t>, ImageNet-A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481DA76-7862-8266-D1D8-A52E2F8E0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1FDC-2A94-49CF-921B-08EEFA157373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31C8954-0C2D-1D97-5C85-9E21371D4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134" y="3196631"/>
            <a:ext cx="6765732" cy="33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871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21FECC-FA6B-EA3B-0E29-AFEC70DA5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cap="none" dirty="0"/>
              <a:t>Experiments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864A8E-C053-B879-0DC1-0A3CF06C6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The models which can be achieved by varying α are as good or better than those achievable by other hyperparameter configurations.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142B73D-25DE-94F3-2379-1431BC70F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91FDC-2A94-49CF-921B-08EEFA157373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0FC34CE-8C1F-139C-CAF8-09CD33E63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477" y="2283071"/>
            <a:ext cx="6965043" cy="428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516420"/>
      </p:ext>
    </p:extLst>
  </p:cSld>
  <p:clrMapOvr>
    <a:masterClrMapping/>
  </p:clrMapOvr>
</p:sld>
</file>

<file path=ppt/theme/theme1.xml><?xml version="1.0" encoding="utf-8"?>
<a:theme xmlns:a="http://schemas.openxmlformats.org/drawingml/2006/main" name="配当">
  <a:themeElements>
    <a:clrScheme name="配当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配当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配当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2022-06-15_Do Vision-Language Pretrained Models Learn Primitive Concepts</Template>
  <TotalTime>1100</TotalTime>
  <Words>600</Words>
  <Application>Microsoft Office PowerPoint</Application>
  <PresentationFormat>ワイド画面</PresentationFormat>
  <Paragraphs>82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0" baseType="lpstr">
      <vt:lpstr>Meiryo UI</vt:lpstr>
      <vt:lpstr>游ゴシック</vt:lpstr>
      <vt:lpstr>Arial</vt:lpstr>
      <vt:lpstr>Gill Sans MT</vt:lpstr>
      <vt:lpstr>Wingdings 2</vt:lpstr>
      <vt:lpstr>配当</vt:lpstr>
      <vt:lpstr>Robust fine-tuning of zero-shot models</vt:lpstr>
      <vt:lpstr>Background</vt:lpstr>
      <vt:lpstr>Contributions</vt:lpstr>
      <vt:lpstr>Contributions to Open CLIP </vt:lpstr>
      <vt:lpstr>Proposed Method</vt:lpstr>
      <vt:lpstr>Why it works (observations)</vt:lpstr>
      <vt:lpstr>Why it works (Hypothesis)</vt:lpstr>
      <vt:lpstr>Experiments</vt:lpstr>
      <vt:lpstr>Experiments</vt:lpstr>
      <vt:lpstr>Experiments</vt:lpstr>
      <vt:lpstr>Conclusion</vt:lpstr>
      <vt:lpstr>PowerPoint プレゼンテーション</vt:lpstr>
      <vt:lpstr>Pseudo code for WiSE-FT</vt:lpstr>
      <vt:lpstr>Classifier head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Robust fine-tuning of zero-shot models</dc:title>
  <dc:creator>Q太郎 佐藤</dc:creator>
  <cp:lastModifiedBy>Q太郎 佐藤</cp:lastModifiedBy>
  <cp:revision>11</cp:revision>
  <dcterms:created xsi:type="dcterms:W3CDTF">2022-09-25T11:45:31Z</dcterms:created>
  <dcterms:modified xsi:type="dcterms:W3CDTF">2022-09-26T06:06:01Z</dcterms:modified>
</cp:coreProperties>
</file>