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eace Sans" charset="1" panose="02000505040000020004"/>
      <p:regular r:id="rId16"/>
    </p:embeddedFont>
    <p:embeddedFont>
      <p:font typeface="Glacial Indifference Bold" charset="1" panose="000008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26.pn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31.pn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16" Target="../media/image34.png" Type="http://schemas.openxmlformats.org/officeDocument/2006/relationships/image"/><Relationship Id="rId17" Target="../media/image35.svg" Type="http://schemas.openxmlformats.org/officeDocument/2006/relationships/image"/><Relationship Id="rId18" Target="../media/image36.png" Type="http://schemas.openxmlformats.org/officeDocument/2006/relationships/image"/><Relationship Id="rId19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38.png" Type="http://schemas.openxmlformats.org/officeDocument/2006/relationships/image"/><Relationship Id="rId14" Target="../media/image31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16618"/>
            <a:ext cx="7230460" cy="6441682"/>
          </a:xfrm>
          <a:custGeom>
            <a:avLst/>
            <a:gdLst/>
            <a:ahLst/>
            <a:cxnLst/>
            <a:rect r="r" b="b" t="t" l="l"/>
            <a:pathLst>
              <a:path h="6441682" w="7230460">
                <a:moveTo>
                  <a:pt x="0" y="0"/>
                </a:moveTo>
                <a:lnTo>
                  <a:pt x="7230460" y="0"/>
                </a:lnTo>
                <a:lnTo>
                  <a:pt x="7230460" y="6441682"/>
                </a:lnTo>
                <a:lnTo>
                  <a:pt x="0" y="6441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23747" y="118255"/>
            <a:ext cx="1551702" cy="1551702"/>
          </a:xfrm>
          <a:custGeom>
            <a:avLst/>
            <a:gdLst/>
            <a:ahLst/>
            <a:cxnLst/>
            <a:rect r="r" b="b" t="t" l="l"/>
            <a:pathLst>
              <a:path h="1551702" w="1551702">
                <a:moveTo>
                  <a:pt x="0" y="0"/>
                </a:moveTo>
                <a:lnTo>
                  <a:pt x="1551702" y="0"/>
                </a:lnTo>
                <a:lnTo>
                  <a:pt x="1551702" y="1551703"/>
                </a:lnTo>
                <a:lnTo>
                  <a:pt x="0" y="15517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584619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95328" y="2751574"/>
            <a:ext cx="9580273" cy="383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07"/>
              </a:lnSpc>
            </a:pPr>
            <a:r>
              <a:rPr lang="en-US" sz="9907">
                <a:solidFill>
                  <a:srgbClr val="5383FF"/>
                </a:solidFill>
                <a:latin typeface="Peace Sans"/>
              </a:rPr>
              <a:t>ASPEKTY A OHROZENIA BEZPEČNOSTI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4094" y="772636"/>
            <a:ext cx="1677530" cy="52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9"/>
              </a:lnSpc>
            </a:pPr>
            <a:r>
              <a:rPr lang="en-US" sz="1969">
                <a:solidFill>
                  <a:srgbClr val="0A0147"/>
                </a:solidFill>
                <a:latin typeface="Glacial Indifference Bold"/>
              </a:rPr>
              <a:t>SOFIIA KUCHKO II.D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07472" y="6641769"/>
            <a:ext cx="486812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999">
                <a:solidFill>
                  <a:srgbClr val="0A0147"/>
                </a:solidFill>
                <a:latin typeface="Glacial Indifference Bold"/>
              </a:rPr>
              <a:t>na sociálnych</a:t>
            </a:r>
            <a:r>
              <a:rPr lang="en-US" sz="2999">
                <a:solidFill>
                  <a:srgbClr val="0A0147"/>
                </a:solidFill>
                <a:latin typeface="Glacial Indifference Bold"/>
              </a:rPr>
              <a:t> sieťach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11425" y="772636"/>
            <a:ext cx="2017764" cy="271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9"/>
              </a:lnSpc>
            </a:pPr>
            <a:r>
              <a:rPr lang="en-US" sz="1969">
                <a:solidFill>
                  <a:srgbClr val="0A0147"/>
                </a:solidFill>
                <a:latin typeface="Glacial Indifference Bold"/>
              </a:rPr>
              <a:t>SPŠE HALOVÁ 16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507821" y="602329"/>
            <a:ext cx="583555" cy="583555"/>
          </a:xfrm>
          <a:custGeom>
            <a:avLst/>
            <a:gdLst/>
            <a:ahLst/>
            <a:cxnLst/>
            <a:rect r="r" b="b" t="t" l="l"/>
            <a:pathLst>
              <a:path h="583555" w="583555">
                <a:moveTo>
                  <a:pt x="0" y="0"/>
                </a:moveTo>
                <a:lnTo>
                  <a:pt x="583555" y="0"/>
                </a:lnTo>
                <a:lnTo>
                  <a:pt x="583555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4094" y="1496608"/>
            <a:ext cx="6403581" cy="7639847"/>
          </a:xfrm>
          <a:custGeom>
            <a:avLst/>
            <a:gdLst/>
            <a:ahLst/>
            <a:cxnLst/>
            <a:rect r="r" b="b" t="t" l="l"/>
            <a:pathLst>
              <a:path h="7639847" w="6403581">
                <a:moveTo>
                  <a:pt x="0" y="0"/>
                </a:moveTo>
                <a:lnTo>
                  <a:pt x="6403581" y="0"/>
                </a:lnTo>
                <a:lnTo>
                  <a:pt x="6403581" y="7639848"/>
                </a:lnTo>
                <a:lnTo>
                  <a:pt x="0" y="7639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53923" y="6104612"/>
            <a:ext cx="5475895" cy="278773"/>
          </a:xfrm>
          <a:custGeom>
            <a:avLst/>
            <a:gdLst/>
            <a:ahLst/>
            <a:cxnLst/>
            <a:rect r="r" b="b" t="t" l="l"/>
            <a:pathLst>
              <a:path h="278773" w="5475895">
                <a:moveTo>
                  <a:pt x="0" y="0"/>
                </a:moveTo>
                <a:lnTo>
                  <a:pt x="5475895" y="0"/>
                </a:lnTo>
                <a:lnTo>
                  <a:pt x="5475895" y="278773"/>
                </a:lnTo>
                <a:lnTo>
                  <a:pt x="0" y="278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21985" y="9332014"/>
            <a:ext cx="1909973" cy="1909973"/>
          </a:xfrm>
          <a:custGeom>
            <a:avLst/>
            <a:gdLst/>
            <a:ahLst/>
            <a:cxnLst/>
            <a:rect r="r" b="b" t="t" l="l"/>
            <a:pathLst>
              <a:path h="1909973" w="1909973">
                <a:moveTo>
                  <a:pt x="0" y="0"/>
                </a:moveTo>
                <a:lnTo>
                  <a:pt x="1909973" y="0"/>
                </a:lnTo>
                <a:lnTo>
                  <a:pt x="1909973" y="1909972"/>
                </a:lnTo>
                <a:lnTo>
                  <a:pt x="0" y="190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67675" y="1570038"/>
            <a:ext cx="9688948" cy="4229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964"/>
              </a:lnSpc>
            </a:pPr>
            <a:r>
              <a:rPr lang="en-US" sz="10964">
                <a:solidFill>
                  <a:srgbClr val="5383FF"/>
                </a:solidFill>
                <a:latin typeface="Peace Sans"/>
              </a:rPr>
              <a:t>ĎAKUJEM ZA POZORNOSŤ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797504" y="-862985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29253" y="613064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8168025" y="6916285"/>
            <a:ext cx="1689933" cy="898988"/>
          </a:xfrm>
          <a:custGeom>
            <a:avLst/>
            <a:gdLst/>
            <a:ahLst/>
            <a:cxnLst/>
            <a:rect r="r" b="b" t="t" l="l"/>
            <a:pathLst>
              <a:path h="898988" w="1689933">
                <a:moveTo>
                  <a:pt x="0" y="0"/>
                </a:moveTo>
                <a:lnTo>
                  <a:pt x="1689933" y="0"/>
                </a:lnTo>
                <a:lnTo>
                  <a:pt x="1689933" y="898987"/>
                </a:lnTo>
                <a:lnTo>
                  <a:pt x="0" y="89898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60510" y="6831379"/>
            <a:ext cx="942896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ZDROJE: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82475" y="7270966"/>
            <a:ext cx="3943792" cy="21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3810" indent="-176905" lvl="1">
              <a:lnSpc>
                <a:spcPts val="1638"/>
              </a:lnSpc>
              <a:buFont typeface="Arial"/>
              <a:buChar char="•"/>
            </a:pPr>
            <a:r>
              <a:rPr lang="en-US" sz="1638">
                <a:solidFill>
                  <a:srgbClr val="0A0147"/>
                </a:solidFill>
                <a:latin typeface="Glacial Indifference Bold"/>
              </a:rPr>
              <a:t>moja práca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92600" y="8735298"/>
            <a:ext cx="1551702" cy="1551702"/>
          </a:xfrm>
          <a:custGeom>
            <a:avLst/>
            <a:gdLst/>
            <a:ahLst/>
            <a:cxnLst/>
            <a:rect r="r" b="b" t="t" l="l"/>
            <a:pathLst>
              <a:path h="1551702" w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31031" y="-1202227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3" y="0"/>
                </a:lnTo>
                <a:lnTo>
                  <a:pt x="2430973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22653" y="9303331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2944" y="2177765"/>
            <a:ext cx="448994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OBSAH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7402" y="4841308"/>
            <a:ext cx="1680513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cieľe práce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720422">
            <a:off x="409255" y="5208722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59491" y="4128752"/>
            <a:ext cx="820179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91656" y="4128752"/>
            <a:ext cx="932091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23821" y="4128752"/>
            <a:ext cx="906143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58575" y="4133511"/>
            <a:ext cx="920471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9491" y="6205773"/>
            <a:ext cx="906143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70" y="898887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91656" y="4841308"/>
            <a:ext cx="1895423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problematika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23821" y="4841308"/>
            <a:ext cx="1895423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obsah práce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45079" y="4913583"/>
            <a:ext cx="2826699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prípad úniku údajov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68196" y="7028827"/>
            <a:ext cx="2826699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tvorba produktu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7320" y="6205773"/>
            <a:ext cx="1020762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7320" y="7028827"/>
            <a:ext cx="2826699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obasah produktu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23821" y="6205773"/>
            <a:ext cx="1020762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23821" y="7028827"/>
            <a:ext cx="2826699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čo som sa naučila?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58575" y="6205773"/>
            <a:ext cx="1020762" cy="6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5081">
                <a:solidFill>
                  <a:srgbClr val="5383FF"/>
                </a:solidFill>
                <a:latin typeface="Peace Sans"/>
              </a:rPr>
              <a:t>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45079" y="7028827"/>
            <a:ext cx="2826699" cy="30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9"/>
              </a:lnSpc>
            </a:pPr>
            <a:r>
              <a:rPr lang="en-US" sz="2259">
                <a:solidFill>
                  <a:srgbClr val="0A0147"/>
                </a:solidFill>
                <a:latin typeface="Glacial Indifference Bold"/>
              </a:rPr>
              <a:t>podakovanie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20422">
            <a:off x="493669" y="3799173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5210" y="9295604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9257378"/>
            <a:ext cx="1240453" cy="1240453"/>
          </a:xfrm>
          <a:custGeom>
            <a:avLst/>
            <a:gdLst/>
            <a:ahLst/>
            <a:cxnLst/>
            <a:rect r="r" b="b" t="t" l="l"/>
            <a:pathLst>
              <a:path h="1240453" w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75210" y="977324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7"/>
                </a:lnTo>
                <a:lnTo>
                  <a:pt x="0" y="4156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41967" y="1028700"/>
            <a:ext cx="5745114" cy="8228678"/>
          </a:xfrm>
          <a:custGeom>
            <a:avLst/>
            <a:gdLst/>
            <a:ahLst/>
            <a:cxnLst/>
            <a:rect r="r" b="b" t="t" l="l"/>
            <a:pathLst>
              <a:path h="8228678" w="5745114">
                <a:moveTo>
                  <a:pt x="0" y="0"/>
                </a:moveTo>
                <a:lnTo>
                  <a:pt x="5745114" y="0"/>
                </a:lnTo>
                <a:lnTo>
                  <a:pt x="5745114" y="8228678"/>
                </a:lnTo>
                <a:lnTo>
                  <a:pt x="0" y="82286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3298" y="2256258"/>
            <a:ext cx="82351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CIEĽE PRÁCE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4094" y="4281840"/>
            <a:ext cx="7506574" cy="248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10" indent="-217155" lvl="1">
              <a:lnSpc>
                <a:spcPts val="5029"/>
              </a:lnSpc>
              <a:buFont typeface="Arial"/>
              <a:buChar char="•"/>
            </a:pPr>
            <a:r>
              <a:rPr lang="en-US" sz="2011" spc="52">
                <a:solidFill>
                  <a:srgbClr val="000000"/>
                </a:solidFill>
                <a:latin typeface="Poppins Bold"/>
              </a:rPr>
              <a:t>ANALÝZA HLAVNÝCH BEZPEČNOSTNÝCH OHROZENÍ</a:t>
            </a:r>
          </a:p>
          <a:p>
            <a:pPr algn="l" marL="434310" indent="-217155" lvl="1">
              <a:lnSpc>
                <a:spcPts val="5029"/>
              </a:lnSpc>
              <a:buFont typeface="Arial"/>
              <a:buChar char="•"/>
            </a:pPr>
            <a:r>
              <a:rPr lang="en-US" sz="2011" spc="52">
                <a:solidFill>
                  <a:srgbClr val="000000"/>
                </a:solidFill>
                <a:latin typeface="Poppins Bold"/>
              </a:rPr>
              <a:t>HODNOTENIE SÚČASNÝCH METÓD OCHRANY ÚDAJOV</a:t>
            </a:r>
          </a:p>
          <a:p>
            <a:pPr algn="l" marL="434310" indent="-217155" lvl="1">
              <a:lnSpc>
                <a:spcPts val="5029"/>
              </a:lnSpc>
              <a:buFont typeface="Arial"/>
              <a:buChar char="•"/>
            </a:pPr>
            <a:r>
              <a:rPr lang="en-US" sz="2011" spc="52">
                <a:solidFill>
                  <a:srgbClr val="000000"/>
                </a:solidFill>
                <a:latin typeface="Poppins Bold"/>
              </a:rPr>
              <a:t>PRÍPRAVA ODPORÚČANÍ NA ZLEPŠENIE BEZPEČNOSTI</a:t>
            </a:r>
          </a:p>
          <a:p>
            <a:pPr algn="l" marL="434310" indent="-217155" lvl="1">
              <a:lnSpc>
                <a:spcPts val="5029"/>
              </a:lnSpc>
              <a:buFont typeface="Arial"/>
              <a:buChar char="•"/>
            </a:pPr>
            <a:r>
              <a:rPr lang="en-US" sz="2011" spc="52">
                <a:solidFill>
                  <a:srgbClr val="000000"/>
                </a:solidFill>
                <a:latin typeface="Poppins Bold"/>
              </a:rPr>
              <a:t>TVORBA INFORMATÍVNEHO PLAGÁTU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4094" y="91605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73260" y="2414468"/>
            <a:ext cx="1024952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PROBLEMATIKA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20422">
            <a:off x="8714988" y="5274188"/>
            <a:ext cx="1051560" cy="559394"/>
          </a:xfrm>
          <a:custGeom>
            <a:avLst/>
            <a:gdLst/>
            <a:ahLst/>
            <a:cxnLst/>
            <a:rect r="r" b="b" t="t" l="l"/>
            <a:pathLst>
              <a:path h="559394" w="1051560">
                <a:moveTo>
                  <a:pt x="0" y="0"/>
                </a:moveTo>
                <a:lnTo>
                  <a:pt x="1051559" y="0"/>
                </a:lnTo>
                <a:lnTo>
                  <a:pt x="1051559" y="559394"/>
                </a:lnTo>
                <a:lnTo>
                  <a:pt x="0" y="559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02506" y="8951423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44724" y="9258300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992755"/>
            <a:ext cx="7308289" cy="7122259"/>
          </a:xfrm>
          <a:custGeom>
            <a:avLst/>
            <a:gdLst/>
            <a:ahLst/>
            <a:cxnLst/>
            <a:rect r="r" b="b" t="t" l="l"/>
            <a:pathLst>
              <a:path h="7122259" w="7308289">
                <a:moveTo>
                  <a:pt x="0" y="0"/>
                </a:moveTo>
                <a:lnTo>
                  <a:pt x="7308289" y="0"/>
                </a:lnTo>
                <a:lnTo>
                  <a:pt x="7308289" y="7122260"/>
                </a:lnTo>
                <a:lnTo>
                  <a:pt x="0" y="71222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598" y="-257474"/>
            <a:ext cx="1551702" cy="1551702"/>
          </a:xfrm>
          <a:custGeom>
            <a:avLst/>
            <a:gdLst/>
            <a:ahLst/>
            <a:cxnLst/>
            <a:rect r="r" b="b" t="t" l="l"/>
            <a:pathLst>
              <a:path h="1551702" w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3070" y="898887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58910" y="4318184"/>
            <a:ext cx="8115300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3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 Bold"/>
              </a:rPr>
              <a:t>RAST SOCIÁLNYCH SIETÍ A S TÝM SÚVISIACE RASTÚCE OHROZENIA V NICH</a:t>
            </a:r>
          </a:p>
          <a:p>
            <a:pPr algn="l" marL="431799" indent="-215899" lvl="1">
              <a:lnSpc>
                <a:spcPts val="3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 Bold"/>
              </a:rPr>
              <a:t>NÍZKA INFORMOVANOSŤ POUŽÍVATEĽOV</a:t>
            </a:r>
          </a:p>
          <a:p>
            <a:pPr algn="l" marL="431799" indent="-215899" lvl="1">
              <a:lnSpc>
                <a:spcPts val="3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 Bold"/>
              </a:rPr>
              <a:t>PODVODNÍCI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284733">
            <a:off x="8732366" y="3564622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8513" y="9084773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4373" y="857288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0" y="9084773"/>
            <a:ext cx="1240453" cy="1240453"/>
          </a:xfrm>
          <a:custGeom>
            <a:avLst/>
            <a:gdLst/>
            <a:ahLst/>
            <a:cxnLst/>
            <a:rect r="r" b="b" t="t" l="l"/>
            <a:pathLst>
              <a:path h="1240453" w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74451" y="727367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3" y="0"/>
                </a:lnTo>
                <a:lnTo>
                  <a:pt x="2430973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93482" y="3005925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3" y="0"/>
                </a:lnTo>
                <a:lnTo>
                  <a:pt x="2430973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64337" y="5410379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1114" y="1028700"/>
            <a:ext cx="3848394" cy="5327281"/>
          </a:xfrm>
          <a:custGeom>
            <a:avLst/>
            <a:gdLst/>
            <a:ahLst/>
            <a:cxnLst/>
            <a:rect r="r" b="b" t="t" l="l"/>
            <a:pathLst>
              <a:path h="5327281" w="3848394">
                <a:moveTo>
                  <a:pt x="0" y="0"/>
                </a:moveTo>
                <a:lnTo>
                  <a:pt x="3848394" y="0"/>
                </a:lnTo>
                <a:lnTo>
                  <a:pt x="3848394" y="5327281"/>
                </a:lnTo>
                <a:lnTo>
                  <a:pt x="0" y="53272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481909" y="6980648"/>
            <a:ext cx="1075198" cy="1199511"/>
          </a:xfrm>
          <a:custGeom>
            <a:avLst/>
            <a:gdLst/>
            <a:ahLst/>
            <a:cxnLst/>
            <a:rect r="r" b="b" t="t" l="l"/>
            <a:pathLst>
              <a:path h="1199511" w="1075198">
                <a:moveTo>
                  <a:pt x="0" y="0"/>
                </a:moveTo>
                <a:lnTo>
                  <a:pt x="1075197" y="0"/>
                </a:lnTo>
                <a:lnTo>
                  <a:pt x="1075197" y="1199511"/>
                </a:lnTo>
                <a:lnTo>
                  <a:pt x="0" y="11995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11971" y="3910045"/>
            <a:ext cx="2958671" cy="4182689"/>
          </a:xfrm>
          <a:custGeom>
            <a:avLst/>
            <a:gdLst/>
            <a:ahLst/>
            <a:cxnLst/>
            <a:rect r="r" b="b" t="t" l="l"/>
            <a:pathLst>
              <a:path h="4182689" w="2958671">
                <a:moveTo>
                  <a:pt x="0" y="0"/>
                </a:moveTo>
                <a:lnTo>
                  <a:pt x="2958671" y="0"/>
                </a:lnTo>
                <a:lnTo>
                  <a:pt x="2958671" y="4182689"/>
                </a:lnTo>
                <a:lnTo>
                  <a:pt x="0" y="418268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21701" y="465351"/>
            <a:ext cx="1075198" cy="1199511"/>
          </a:xfrm>
          <a:custGeom>
            <a:avLst/>
            <a:gdLst/>
            <a:ahLst/>
            <a:cxnLst/>
            <a:rect r="r" b="b" t="t" l="l"/>
            <a:pathLst>
              <a:path h="1199511" w="1075198">
                <a:moveTo>
                  <a:pt x="0" y="0"/>
                </a:moveTo>
                <a:lnTo>
                  <a:pt x="1075198" y="0"/>
                </a:lnTo>
                <a:lnTo>
                  <a:pt x="1075198" y="1199510"/>
                </a:lnTo>
                <a:lnTo>
                  <a:pt x="0" y="11995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38302" y="6526983"/>
            <a:ext cx="2334245" cy="3306352"/>
          </a:xfrm>
          <a:custGeom>
            <a:avLst/>
            <a:gdLst/>
            <a:ahLst/>
            <a:cxnLst/>
            <a:rect r="r" b="b" t="t" l="l"/>
            <a:pathLst>
              <a:path h="3306352" w="2334245">
                <a:moveTo>
                  <a:pt x="0" y="0"/>
                </a:moveTo>
                <a:lnTo>
                  <a:pt x="2334245" y="0"/>
                </a:lnTo>
                <a:lnTo>
                  <a:pt x="2334245" y="3306352"/>
                </a:lnTo>
                <a:lnTo>
                  <a:pt x="0" y="330635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0" y="2508012"/>
            <a:ext cx="8460663" cy="196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45"/>
              </a:lnSpc>
            </a:pPr>
            <a:r>
              <a:rPr lang="en-US" sz="7545">
                <a:solidFill>
                  <a:srgbClr val="5383FF"/>
                </a:solidFill>
                <a:latin typeface="Peace Sans"/>
              </a:rPr>
              <a:t>OBSAH PRÁCE</a:t>
            </a:r>
          </a:p>
          <a:p>
            <a:pPr algn="r">
              <a:lnSpc>
                <a:spcPts val="754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0802" y="4387066"/>
            <a:ext cx="9384666" cy="240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5129" indent="-212565" lvl="1">
              <a:lnSpc>
                <a:spcPts val="4922"/>
              </a:lnSpc>
              <a:buFont typeface="Arial"/>
              <a:buChar char="•"/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ŠTRUKTÚRA A OCHRANA SOCIÁLNYCH SIETÍ</a:t>
            </a:r>
          </a:p>
          <a:p>
            <a:pPr algn="l" marL="425129" indent="-212565" lvl="1">
              <a:lnSpc>
                <a:spcPts val="4922"/>
              </a:lnSpc>
              <a:buFont typeface="Arial"/>
              <a:buChar char="•"/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BEZPEČNOSTNÉ OHROZENIA V SOCIÁLNYCH SIEŤACH</a:t>
            </a:r>
          </a:p>
          <a:p>
            <a:pPr algn="l" marL="425129" indent="-212565" lvl="1">
              <a:lnSpc>
                <a:spcPts val="4922"/>
              </a:lnSpc>
              <a:buFont typeface="Arial"/>
              <a:buChar char="•"/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OVEROVANIE A AUTORIZÁCIA V SOCIÁLNYCH SIEŤACH: TECHNICKÉ ASPEKTY</a:t>
            </a:r>
          </a:p>
          <a:p>
            <a:pPr algn="l" marL="425129" indent="-212565" lvl="1">
              <a:lnSpc>
                <a:spcPts val="4922"/>
              </a:lnSpc>
              <a:buFont typeface="Arial"/>
              <a:buChar char="•"/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PRODUKT A JEHO TVORBA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87693">
            <a:off x="8351509" y="2881318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3" y="0"/>
                </a:lnTo>
                <a:lnTo>
                  <a:pt x="1298663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20779" y="4493782"/>
            <a:ext cx="2318214" cy="2318214"/>
          </a:xfrm>
          <a:custGeom>
            <a:avLst/>
            <a:gdLst/>
            <a:ahLst/>
            <a:cxnLst/>
            <a:rect r="r" b="b" t="t" l="l"/>
            <a:pathLst>
              <a:path h="2318214" w="2318214">
                <a:moveTo>
                  <a:pt x="0" y="0"/>
                </a:moveTo>
                <a:lnTo>
                  <a:pt x="2318214" y="0"/>
                </a:lnTo>
                <a:lnTo>
                  <a:pt x="2318214" y="2318214"/>
                </a:lnTo>
                <a:lnTo>
                  <a:pt x="0" y="23182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5544" y="-1660393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3205" y="9305106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91543" y="4628172"/>
            <a:ext cx="6580284" cy="4367649"/>
          </a:xfrm>
          <a:custGeom>
            <a:avLst/>
            <a:gdLst/>
            <a:ahLst/>
            <a:cxnLst/>
            <a:rect r="r" b="b" t="t" l="l"/>
            <a:pathLst>
              <a:path h="4367649" w="6580284">
                <a:moveTo>
                  <a:pt x="0" y="0"/>
                </a:moveTo>
                <a:lnTo>
                  <a:pt x="6580284" y="0"/>
                </a:lnTo>
                <a:lnTo>
                  <a:pt x="6580284" y="4367648"/>
                </a:lnTo>
                <a:lnTo>
                  <a:pt x="0" y="436764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272799"/>
            <a:ext cx="5942454" cy="6589415"/>
          </a:xfrm>
          <a:custGeom>
            <a:avLst/>
            <a:gdLst/>
            <a:ahLst/>
            <a:cxnLst/>
            <a:rect r="r" b="b" t="t" l="l"/>
            <a:pathLst>
              <a:path h="6589415" w="5942454">
                <a:moveTo>
                  <a:pt x="0" y="0"/>
                </a:moveTo>
                <a:lnTo>
                  <a:pt x="5942454" y="0"/>
                </a:lnTo>
                <a:lnTo>
                  <a:pt x="5942454" y="6589415"/>
                </a:lnTo>
                <a:lnTo>
                  <a:pt x="0" y="65894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10218" y="5143500"/>
            <a:ext cx="939335" cy="939335"/>
          </a:xfrm>
          <a:custGeom>
            <a:avLst/>
            <a:gdLst/>
            <a:ahLst/>
            <a:cxnLst/>
            <a:rect r="r" b="b" t="t" l="l"/>
            <a:pathLst>
              <a:path h="939335" w="939335">
                <a:moveTo>
                  <a:pt x="0" y="0"/>
                </a:moveTo>
                <a:lnTo>
                  <a:pt x="939335" y="0"/>
                </a:lnTo>
                <a:lnTo>
                  <a:pt x="939335" y="939335"/>
                </a:lnTo>
                <a:lnTo>
                  <a:pt x="0" y="9393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93339" y="1339458"/>
            <a:ext cx="9238763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PRÍPAD ÚNIKU ÚDAJOV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7202" y="3820559"/>
            <a:ext cx="7154625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5129" indent="-212565" lvl="1">
              <a:lnSpc>
                <a:spcPts val="1969"/>
              </a:lnSpc>
              <a:spcBef>
                <a:spcPct val="0"/>
              </a:spcBef>
              <a:buFont typeface="Arial"/>
              <a:buChar char="•"/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ÚNIK OSOBNÝCH ÚDAJOV NA SOCIÁLNEJ SIETI FACEBOOK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9019311" y="2838811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8513" y="9084773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4373" y="857288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0" y="9084773"/>
            <a:ext cx="1240453" cy="1240453"/>
          </a:xfrm>
          <a:custGeom>
            <a:avLst/>
            <a:gdLst/>
            <a:ahLst/>
            <a:cxnLst/>
            <a:rect r="r" b="b" t="t" l="l"/>
            <a:pathLst>
              <a:path h="1240453" w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03509" y="1576720"/>
            <a:ext cx="5042744" cy="7133560"/>
          </a:xfrm>
          <a:custGeom>
            <a:avLst/>
            <a:gdLst/>
            <a:ahLst/>
            <a:cxnLst/>
            <a:rect r="r" b="b" t="t" l="l"/>
            <a:pathLst>
              <a:path h="7133560" w="5042744">
                <a:moveTo>
                  <a:pt x="0" y="0"/>
                </a:moveTo>
                <a:lnTo>
                  <a:pt x="5042743" y="0"/>
                </a:lnTo>
                <a:lnTo>
                  <a:pt x="5042743" y="7133560"/>
                </a:lnTo>
                <a:lnTo>
                  <a:pt x="0" y="71335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7481" y="6246380"/>
            <a:ext cx="2934878" cy="2579024"/>
          </a:xfrm>
          <a:custGeom>
            <a:avLst/>
            <a:gdLst/>
            <a:ahLst/>
            <a:cxnLst/>
            <a:rect r="r" b="b" t="t" l="l"/>
            <a:pathLst>
              <a:path h="2579024" w="2934878">
                <a:moveTo>
                  <a:pt x="0" y="0"/>
                </a:moveTo>
                <a:lnTo>
                  <a:pt x="2934878" y="0"/>
                </a:lnTo>
                <a:lnTo>
                  <a:pt x="2934878" y="2579024"/>
                </a:lnTo>
                <a:lnTo>
                  <a:pt x="0" y="25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031078"/>
            <a:ext cx="7443867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TVORBA PRODUKTU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171642"/>
            <a:ext cx="6854523" cy="202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425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vytvorený v programe Canva</a:t>
            </a:r>
          </a:p>
          <a:p>
            <a:pPr algn="just" marL="755651" indent="-377825" lvl="1">
              <a:lnSpc>
                <a:spcPts val="5425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cieľová skupina</a:t>
            </a:r>
          </a:p>
          <a:p>
            <a:pPr algn="just" marL="755651" indent="-377825" lvl="1">
              <a:lnSpc>
                <a:spcPts val="5425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farby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614108" y="6672864"/>
            <a:ext cx="3868251" cy="3399226"/>
          </a:xfrm>
          <a:custGeom>
            <a:avLst/>
            <a:gdLst/>
            <a:ahLst/>
            <a:cxnLst/>
            <a:rect r="r" b="b" t="t" l="l"/>
            <a:pathLst>
              <a:path h="3399226" w="3868251">
                <a:moveTo>
                  <a:pt x="0" y="0"/>
                </a:moveTo>
                <a:lnTo>
                  <a:pt x="3868251" y="0"/>
                </a:lnTo>
                <a:lnTo>
                  <a:pt x="3868251" y="3399226"/>
                </a:lnTo>
                <a:lnTo>
                  <a:pt x="0" y="33992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64373" y="5856478"/>
            <a:ext cx="2206297" cy="1938784"/>
          </a:xfrm>
          <a:custGeom>
            <a:avLst/>
            <a:gdLst/>
            <a:ahLst/>
            <a:cxnLst/>
            <a:rect r="r" b="b" t="t" l="l"/>
            <a:pathLst>
              <a:path h="1938784" w="2206297">
                <a:moveTo>
                  <a:pt x="0" y="0"/>
                </a:moveTo>
                <a:lnTo>
                  <a:pt x="2206297" y="0"/>
                </a:lnTo>
                <a:lnTo>
                  <a:pt x="2206297" y="1938783"/>
                </a:lnTo>
                <a:lnTo>
                  <a:pt x="0" y="19387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97731" y="4570556"/>
            <a:ext cx="8861569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hrozby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aspekty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Glacial Indifference Bold"/>
              </a:rPr>
              <a:t>zabezpečte si svoje sociálne sieťe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20422">
            <a:off x="7459497" y="5222084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13186" y="1373331"/>
            <a:ext cx="8479414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OBSAH PRODUKTU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313282" y="9511149"/>
            <a:ext cx="1551702" cy="1551702"/>
          </a:xfrm>
          <a:custGeom>
            <a:avLst/>
            <a:gdLst/>
            <a:ahLst/>
            <a:cxnLst/>
            <a:rect r="r" b="b" t="t" l="l"/>
            <a:pathLst>
              <a:path h="1551702" w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15544" y="-1660393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83205" y="9305106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31463" y="4280248"/>
            <a:ext cx="2999950" cy="2967224"/>
          </a:xfrm>
          <a:custGeom>
            <a:avLst/>
            <a:gdLst/>
            <a:ahLst/>
            <a:cxnLst/>
            <a:rect r="r" b="b" t="t" l="l"/>
            <a:pathLst>
              <a:path h="2967224" w="2999950">
                <a:moveTo>
                  <a:pt x="0" y="0"/>
                </a:moveTo>
                <a:lnTo>
                  <a:pt x="2999950" y="0"/>
                </a:lnTo>
                <a:lnTo>
                  <a:pt x="2999950" y="2967223"/>
                </a:lnTo>
                <a:lnTo>
                  <a:pt x="0" y="2967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6690" y="1781842"/>
            <a:ext cx="3121982" cy="3679332"/>
          </a:xfrm>
          <a:custGeom>
            <a:avLst/>
            <a:gdLst/>
            <a:ahLst/>
            <a:cxnLst/>
            <a:rect r="r" b="b" t="t" l="l"/>
            <a:pathLst>
              <a:path h="3679332" w="3121982">
                <a:moveTo>
                  <a:pt x="0" y="0"/>
                </a:moveTo>
                <a:lnTo>
                  <a:pt x="3121982" y="0"/>
                </a:lnTo>
                <a:lnTo>
                  <a:pt x="3121982" y="3679332"/>
                </a:lnTo>
                <a:lnTo>
                  <a:pt x="0" y="36793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03936" r="-6990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0584" y="6821157"/>
            <a:ext cx="5042744" cy="1839666"/>
          </a:xfrm>
          <a:custGeom>
            <a:avLst/>
            <a:gdLst/>
            <a:ahLst/>
            <a:cxnLst/>
            <a:rect r="r" b="b" t="t" l="l"/>
            <a:pathLst>
              <a:path h="1839666" w="5042744">
                <a:moveTo>
                  <a:pt x="0" y="0"/>
                </a:moveTo>
                <a:lnTo>
                  <a:pt x="5042744" y="0"/>
                </a:lnTo>
                <a:lnTo>
                  <a:pt x="5042744" y="1839666"/>
                </a:lnTo>
                <a:lnTo>
                  <a:pt x="0" y="183966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93881" r="0" b="-19388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71010" y="2919976"/>
            <a:ext cx="2036246" cy="3453560"/>
          </a:xfrm>
          <a:custGeom>
            <a:avLst/>
            <a:gdLst/>
            <a:ahLst/>
            <a:cxnLst/>
            <a:rect r="r" b="b" t="t" l="l"/>
            <a:pathLst>
              <a:path h="3453560" w="2036246">
                <a:moveTo>
                  <a:pt x="0" y="0"/>
                </a:moveTo>
                <a:lnTo>
                  <a:pt x="2036246" y="0"/>
                </a:lnTo>
                <a:lnTo>
                  <a:pt x="2036246" y="3453560"/>
                </a:lnTo>
                <a:lnTo>
                  <a:pt x="0" y="345356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44241" t="-103714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648" r="0" b="-580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20422">
            <a:off x="493669" y="3799173"/>
            <a:ext cx="1298663" cy="690845"/>
          </a:xfrm>
          <a:custGeom>
            <a:avLst/>
            <a:gdLst/>
            <a:ahLst/>
            <a:cxnLst/>
            <a:rect r="r" b="b" t="t" l="l"/>
            <a:pathLst>
              <a:path h="690845" w="1298663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5210" y="9295604"/>
            <a:ext cx="2430974" cy="2404454"/>
          </a:xfrm>
          <a:custGeom>
            <a:avLst/>
            <a:gdLst/>
            <a:ahLst/>
            <a:cxnLst/>
            <a:rect r="r" b="b" t="t" l="l"/>
            <a:pathLst>
              <a:path h="2404454" w="243097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9257378"/>
            <a:ext cx="1240453" cy="1240453"/>
          </a:xfrm>
          <a:custGeom>
            <a:avLst/>
            <a:gdLst/>
            <a:ahLst/>
            <a:cxnLst/>
            <a:rect r="r" b="b" t="t" l="l"/>
            <a:pathLst>
              <a:path h="1240453" w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75210" y="977324"/>
            <a:ext cx="901094" cy="415636"/>
          </a:xfrm>
          <a:custGeom>
            <a:avLst/>
            <a:gdLst/>
            <a:ahLst/>
            <a:cxnLst/>
            <a:rect r="r" b="b" t="t" l="l"/>
            <a:pathLst>
              <a:path h="415636" w="901094">
                <a:moveTo>
                  <a:pt x="0" y="0"/>
                </a:moveTo>
                <a:lnTo>
                  <a:pt x="901094" y="0"/>
                </a:lnTo>
                <a:lnTo>
                  <a:pt x="901094" y="415637"/>
                </a:lnTo>
                <a:lnTo>
                  <a:pt x="0" y="4156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625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13373" y="2942058"/>
            <a:ext cx="1412367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383FF"/>
                </a:solidFill>
                <a:latin typeface="Peace Sans"/>
              </a:rPr>
              <a:t>ČO SOM SA NAUČILA?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727367"/>
            <a:ext cx="571884" cy="583555"/>
          </a:xfrm>
          <a:custGeom>
            <a:avLst/>
            <a:gdLst/>
            <a:ahLst/>
            <a:cxnLst/>
            <a:rect r="r" b="b" t="t" l="l"/>
            <a:pathLst>
              <a:path h="583555" w="571884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3070" y="908442"/>
            <a:ext cx="7440930" cy="26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Glacial Indifference Bold"/>
              </a:rPr>
              <a:t>ASPEKTY A OHROZENIA BEZPEČNOSTI NA SOCIÁLNYCH SIEŤACH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13640" y="4956567"/>
            <a:ext cx="7660720" cy="88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0361" indent="-180180" lvl="1">
              <a:lnSpc>
                <a:spcPts val="2336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lacial Indifference Bold"/>
              </a:rPr>
              <a:t>DÔLEŽITOSŤ DIGITÁLNEJ BEZPEČNOSTI</a:t>
            </a:r>
          </a:p>
          <a:p>
            <a:pPr algn="ctr" marL="360361" indent="-180180" lvl="1">
              <a:lnSpc>
                <a:spcPts val="2336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lacial Indifference Bold"/>
              </a:rPr>
              <a:t>LEPŠIE PRACOVAŤ V PROGRAMOCH MS WORD, MS POWERPOINT A CANVA</a:t>
            </a:r>
          </a:p>
          <a:p>
            <a:pPr algn="ctr" marL="360361" indent="-180180" lvl="1">
              <a:lnSpc>
                <a:spcPts val="2336"/>
              </a:lnSpc>
              <a:buFont typeface="Arial"/>
              <a:buChar char="•"/>
            </a:pPr>
            <a:r>
              <a:rPr lang="en-US" sz="1669">
                <a:solidFill>
                  <a:srgbClr val="000000"/>
                </a:solidFill>
                <a:latin typeface="Glacial Indifference Bold"/>
              </a:rPr>
              <a:t>VYHĽADOVAŤ DÔVERYHODNÉ ZDROJE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DAGFwJUGcBs</dc:identifier>
  <dcterms:modified xsi:type="dcterms:W3CDTF">2011-08-01T06:04:30Z</dcterms:modified>
  <cp:revision>1</cp:revision>
  <dc:title>prezentacia Roc. Proj. 2</dc:title>
</cp:coreProperties>
</file>