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761" r:id="rId5"/>
    <p:sldId id="757" r:id="rId6"/>
    <p:sldId id="7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FC4AE-1314-426A-95E2-1B48A0F71FB7}" v="4" dt="2021-05-10T22:53:5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145" d="100"/>
          <a:sy n="145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Otero-Millan" userId="d9a8c85a-12ae-4f78-bf78-c6f990096c8c" providerId="ADAL" clId="{A3EFC4AE-1314-426A-95E2-1B48A0F71FB7}"/>
    <pc:docChg chg="undo custSel addSld delSld modSld">
      <pc:chgData name="Jorge Otero-Millan" userId="d9a8c85a-12ae-4f78-bf78-c6f990096c8c" providerId="ADAL" clId="{A3EFC4AE-1314-426A-95E2-1B48A0F71FB7}" dt="2021-05-10T23:06:22.587" v="10" actId="47"/>
      <pc:docMkLst>
        <pc:docMk/>
      </pc:docMkLst>
      <pc:sldChg chg="modSp mod">
        <pc:chgData name="Jorge Otero-Millan" userId="d9a8c85a-12ae-4f78-bf78-c6f990096c8c" providerId="ADAL" clId="{A3EFC4AE-1314-426A-95E2-1B48A0F71FB7}" dt="2021-05-10T22:22:26.943" v="3" actId="1076"/>
        <pc:sldMkLst>
          <pc:docMk/>
          <pc:sldMk cId="2289613010" sldId="757"/>
        </pc:sldMkLst>
        <pc:spChg chg="mod">
          <ac:chgData name="Jorge Otero-Millan" userId="d9a8c85a-12ae-4f78-bf78-c6f990096c8c" providerId="ADAL" clId="{A3EFC4AE-1314-426A-95E2-1B48A0F71FB7}" dt="2021-05-10T22:22:26.703" v="2" actId="1076"/>
          <ac:spMkLst>
            <pc:docMk/>
            <pc:sldMk cId="2289613010" sldId="757"/>
            <ac:spMk id="34" creationId="{EBA14AD4-7A60-47D6-A1F3-7BF490A7366A}"/>
          </ac:spMkLst>
        </pc:spChg>
        <pc:spChg chg="mod">
          <ac:chgData name="Jorge Otero-Millan" userId="d9a8c85a-12ae-4f78-bf78-c6f990096c8c" providerId="ADAL" clId="{A3EFC4AE-1314-426A-95E2-1B48A0F71FB7}" dt="2021-05-10T22:22:26.943" v="3" actId="1076"/>
          <ac:spMkLst>
            <pc:docMk/>
            <pc:sldMk cId="2289613010" sldId="757"/>
            <ac:spMk id="37" creationId="{5CC7715D-84B3-465A-8CA3-7686EE57051B}"/>
          </ac:spMkLst>
        </pc:spChg>
      </pc:sldChg>
      <pc:sldChg chg="addSp delSp modSp new del mod modAnim">
        <pc:chgData name="Jorge Otero-Millan" userId="d9a8c85a-12ae-4f78-bf78-c6f990096c8c" providerId="ADAL" clId="{A3EFC4AE-1314-426A-95E2-1B48A0F71FB7}" dt="2021-05-10T23:06:22.587" v="10" actId="47"/>
        <pc:sldMkLst>
          <pc:docMk/>
          <pc:sldMk cId="3968579899" sldId="762"/>
        </pc:sldMkLst>
        <pc:spChg chg="del">
          <ac:chgData name="Jorge Otero-Millan" userId="d9a8c85a-12ae-4f78-bf78-c6f990096c8c" providerId="ADAL" clId="{A3EFC4AE-1314-426A-95E2-1B48A0F71FB7}" dt="2021-05-10T22:54:07.662" v="7" actId="478"/>
          <ac:spMkLst>
            <pc:docMk/>
            <pc:sldMk cId="3968579899" sldId="762"/>
            <ac:spMk id="2" creationId="{7A1FF170-60EA-4F17-A0A5-5B9F594AB5F0}"/>
          </ac:spMkLst>
        </pc:spChg>
        <pc:spChg chg="del">
          <ac:chgData name="Jorge Otero-Millan" userId="d9a8c85a-12ae-4f78-bf78-c6f990096c8c" providerId="ADAL" clId="{A3EFC4AE-1314-426A-95E2-1B48A0F71FB7}" dt="2021-05-10T22:53:59.980" v="5"/>
          <ac:spMkLst>
            <pc:docMk/>
            <pc:sldMk cId="3968579899" sldId="762"/>
            <ac:spMk id="3" creationId="{E4AEB759-DB14-4A39-8333-D626905564DC}"/>
          </ac:spMkLst>
        </pc:spChg>
        <pc:graphicFrameChg chg="add mod modGraphic">
          <ac:chgData name="Jorge Otero-Millan" userId="d9a8c85a-12ae-4f78-bf78-c6f990096c8c" providerId="ADAL" clId="{A3EFC4AE-1314-426A-95E2-1B48A0F71FB7}" dt="2021-05-10T22:54:19.078" v="9" actId="339"/>
          <ac:graphicFrameMkLst>
            <pc:docMk/>
            <pc:sldMk cId="3968579899" sldId="762"/>
            <ac:graphicFrameMk id="4" creationId="{0E7C7BC2-479D-405D-871B-84D23DD601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24EF4-B422-4EA0-B5D9-18E53358462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E310-5A71-4871-B3E4-EC216017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credit pulleys</a:t>
            </a:r>
          </a:p>
          <a:p>
            <a:endParaRPr lang="en-US" dirty="0"/>
          </a:p>
          <a:p>
            <a:r>
              <a:rPr lang="en-US" dirty="0"/>
              <a:t>Planes of action are fixed in the head so when the eye rotates the eye movement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B8B2-B2A4-4872-A636-94FC0CE8A2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credit pulleys</a:t>
            </a:r>
          </a:p>
          <a:p>
            <a:endParaRPr lang="en-US" dirty="0"/>
          </a:p>
          <a:p>
            <a:r>
              <a:rPr lang="en-US" dirty="0"/>
              <a:t>Planes of action are fixed in the head so when the eye rotates the eye movement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B8B2-B2A4-4872-A636-94FC0CE8A2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*pulleys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B8B2-B2A4-4872-A636-94FC0CE8A2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9F07-0478-423C-A125-0A543461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B9C69-D15E-47BF-B39B-5BF6F2B9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D634-C4F3-45E9-A26F-EE9DF558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E171-4CB5-4B84-B5D5-CDAD7DA4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57D9-5312-4825-8652-E80866BB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1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B8C9-A0E1-42A8-A419-3E87E708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7A547-48A5-481B-8778-F792EBE19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183F-5310-4C53-894F-A346B2BF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928F-1D68-4257-B954-D5F120C7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C467-FBF2-47BA-B06C-F7CCEFAE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F8024-0271-436B-8409-835288C1E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6B751-16B8-463D-A07F-74F4FC87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818E-34F8-4C08-80A7-CAA2ABF7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88CD-B542-45BE-8355-70EAFF5B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50AF-E2A8-48FA-816F-1144CFCE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1C01-3C48-48CC-837F-25905ACB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34C3-A535-47BC-9301-A3001C95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8482-C4D2-400C-9375-52078E26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7B01-F475-4C57-9499-E9F04E5D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E9E2-B80B-4D62-AC67-42B99FC5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6F47-B6D3-47A5-8611-C08BD599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4A1D-CE0D-4D4F-9790-16929C2C0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7B65-03A0-4D4F-BE86-882078F8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F9DB-46BB-4A94-AA33-E519AFAE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FA22-DA6C-4784-9E73-8E962EE4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F82B-522D-4B60-9686-BAE1A174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F872-2652-4396-B0CD-6A6BAF946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9457-DB1D-4545-BB2F-E8C31896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87048-B674-4169-BD55-55BDAC80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1C709-62E3-48FD-99B6-338E0B19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70947-8CEC-41D2-A948-8BFB79CC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EBE4-8EEA-4D7D-BEC3-0AF2A4FD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9EB4-ED98-40AF-BC6B-691BA891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16C93-279A-46CB-9D37-40822C4E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2EB32-AD16-40B4-BB18-5019A4B28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E3A1-089D-48BB-B1D1-41B3B7126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ADE33-5F18-466C-8810-268F9E8F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80227-A248-4E8A-9183-A7C86B53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97FDF-5C4C-4C15-8031-2D946C19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A094-2306-4C5C-94AB-2E9EBCF4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9560-872D-4702-AF1E-E4D771BA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73315-777D-4A11-8478-0C60CC27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157C-B711-4591-B74E-D6D6574A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2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2086-D7E6-41D5-B347-76AE68B5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C6F2F-0557-40A7-B9F5-913E031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6CE3-F229-4B14-9905-D19ED3B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6C5-2DB7-420D-8D6B-38FED74B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E418-0FD2-48BE-AC55-184A4E5F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B0381-5B58-4ABD-A204-7501097CC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BB39D-73EC-47D1-9B86-D510689D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8BA34-3010-441D-926A-AC35E3E5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C5DD2-E5EB-42A6-AECC-F450AF7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139F-9F44-4B01-97B0-226D2138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FCDD-A7BE-423F-BCAD-5E24FDFF2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7BF0D-96F3-448A-99C9-873BEE643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1B755-7561-47E5-8FF5-874A3F39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88D0D-C239-4A8E-8E64-D21FD67C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893DE-E4DA-4C9E-8222-205F1752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A510D-A453-4EA0-9B45-A92B8962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73D8C-00C5-47EA-A8DB-7001173F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C3FB-CDFE-47F8-BB70-23AB244D7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2E50-C738-4D99-BABE-4DFB405E5B6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2AEC-2CC6-4A73-AF2A-15DB1EC4C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7BA42-3D5F-41C0-9D05-585815FA1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BF23-7159-4F17-BAE8-CDCFE31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1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2.glb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>
                <a:extLst>
                  <a:ext uri="{FF2B5EF4-FFF2-40B4-BE49-F238E27FC236}">
                    <a16:creationId xmlns:a16="http://schemas.microsoft.com/office/drawing/2014/main" id="{702F3D60-77D0-46A3-9074-04B0E99F9B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93660" y="1906257"/>
              <a:ext cx="4288919" cy="450478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288919" cy="4504786"/>
                    </a:xfrm>
                    <a:prstGeom prst="rect">
                      <a:avLst/>
                    </a:prstGeom>
                  </am3d:spPr>
                  <am3d:camera>
                    <am3d:pos x="0" y="0" z="7735943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62935" d="1000000"/>
                    <am3d:preTrans dx="84105" dy="305879" dz="199618"/>
                    <am3d:scale>
                      <am3d:sx n="1000000" d="1000000"/>
                      <am3d:sy n="1000000" d="1000000"/>
                      <am3d:sz n="1000000" d="1000000"/>
                    </am3d:scale>
                    <am3d:rot ax="2346135" ay="247790" az="200982"/>
                    <am3d:postTrans dx="0" dy="0" dz="0"/>
                  </am3d:trans>
                  <am3d:raster rName="Office3DRenderer" rVer="16.0.8326">
                    <am3d:blip r:embed="rId4"/>
                  </am3d:raster>
                  <am3d:extLst>
                    <a:ext uri="{9A65AA19-BECB-4387-8358-8AD5134E1D82}">
                      <a3danim:embedAnim xmlns:a3danim="http://schemas.microsoft.com/office/drawing/2018/animation/model3d" animId="5">
                        <a3danim:animPr length="16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5"/>
                    </a:ext>
                  </am3d:extLst>
                  <am3d:objViewport viewportSz="54186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>
                <a:extLst>
                  <a:ext uri="{FF2B5EF4-FFF2-40B4-BE49-F238E27FC236}">
                    <a16:creationId xmlns:a16="http://schemas.microsoft.com/office/drawing/2014/main" id="{702F3D60-77D0-46A3-9074-04B0E99F9B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660" y="1906257"/>
                <a:ext cx="4288919" cy="450478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AC501A7-3BB7-4475-B03E-DD9D7297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of action of extra-ocular muscle pairs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065A083-1D11-417F-B815-DF73CB451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083" l="584" r="53075">
                        <a14:foregroundMark x1="46445" y1="92869" x2="55823" y2="50000"/>
                        <a14:foregroundMark x1="55823" y1="50000" x2="55582" y2="19530"/>
                        <a14:foregroundMark x1="55582" y1="19530" x2="51013" y2="1702"/>
                        <a14:foregroundMark x1="51013" y1="1702" x2="9103" y2="2512"/>
                        <a14:foregroundMark x1="9103" y1="2512" x2="206" y2="11588"/>
                        <a14:foregroundMark x1="206" y1="11588" x2="1099" y2="57455"/>
                        <a14:foregroundMark x1="1099" y1="57455" x2="6183" y2="80794"/>
                        <a14:foregroundMark x1="6183" y1="80794" x2="18894" y2="95219"/>
                        <a14:foregroundMark x1="18894" y1="95219" x2="29990" y2="97650"/>
                        <a14:foregroundMark x1="29990" y1="97650" x2="41292" y2="97083"/>
                        <a14:foregroundMark x1="41292" y1="97083" x2="46925" y2="92869"/>
                        <a14:foregroundMark x1="52319" y1="73258" x2="55307" y2="47569"/>
                        <a14:foregroundMark x1="55307" y1="47569" x2="54586" y2="22447"/>
                        <a14:foregroundMark x1="54586" y1="22447" x2="44967" y2="4052"/>
                        <a14:foregroundMark x1="44967" y1="4052" x2="6424" y2="4538"/>
                        <a14:foregroundMark x1="6424" y1="4538" x2="515" y2="22853"/>
                        <a14:foregroundMark x1="515" y1="22853" x2="3538" y2="63776"/>
                        <a14:foregroundMark x1="3538" y1="63776" x2="9206" y2="76013"/>
                        <a14:foregroundMark x1="52010" y1="78282" x2="55101" y2="58023"/>
                        <a14:foregroundMark x1="55101" y1="58023" x2="55857" y2="5754"/>
                        <a14:foregroundMark x1="55857" y1="5754" x2="47166" y2="81"/>
                        <a14:foregroundMark x1="47166" y1="81" x2="43490" y2="11750"/>
                        <a14:foregroundMark x1="49055" y1="25608" x2="49055" y2="25608"/>
                        <a14:foregroundMark x1="49055" y1="44327" x2="49055" y2="44327"/>
                        <a14:foregroundMark x1="43765" y1="34441" x2="43765" y2="34441"/>
                        <a14:foregroundMark x1="584" y1="27715" x2="584" y2="27715"/>
                        <a14:foregroundMark x1="893" y1="83387" x2="893" y2="83387"/>
                        <a14:foregroundMark x1="46376" y1="34036" x2="46376" y2="34036"/>
                        <a14:foregroundMark x1="53624" y1="21475" x2="45861" y2="19935"/>
                        <a14:foregroundMark x1="45861" y1="19935" x2="38784" y2="47002"/>
                        <a14:foregroundMark x1="38784" y1="47002" x2="46445" y2="62156"/>
                        <a14:foregroundMark x1="46445" y1="62156" x2="55411" y2="44084"/>
                        <a14:foregroundMark x1="55411" y1="44084" x2="51907" y2="16207"/>
                        <a14:foregroundMark x1="51907" y1="16207" x2="50429" y2="14263"/>
                        <a14:foregroundMark x1="24493" y1="65154" x2="17417" y2="72366"/>
                        <a14:foregroundMark x1="17417" y1="72366" x2="20818" y2="87925"/>
                        <a14:foregroundMark x1="20818" y1="87925" x2="30093" y2="76742"/>
                        <a14:foregroundMark x1="30093" y1="76742" x2="30745" y2="70421"/>
                        <a14:foregroundMark x1="51700" y1="74878" x2="63002" y2="54781"/>
                        <a14:foregroundMark x1="63002" y1="54781" x2="64205" y2="17342"/>
                        <a14:foregroundMark x1="64205" y1="17342" x2="58090" y2="2431"/>
                        <a14:foregroundMark x1="58090" y1="2431" x2="48059" y2="33874"/>
                        <a14:foregroundMark x1="48059" y1="33874" x2="52800" y2="54862"/>
                        <a14:foregroundMark x1="52800" y1="54862" x2="53075" y2="75446"/>
                        <a14:backgroundMark x1="52559" y1="78525" x2="48093" y2="93112"/>
                        <a14:backgroundMark x1="48093" y1="93112" x2="48196" y2="99190"/>
                      </a14:backgroundRemoval>
                    </a14:imgEffect>
                  </a14:imgLayer>
                </a14:imgProps>
              </a:ext>
            </a:extLst>
          </a:blip>
          <a:srcRect r="44043"/>
          <a:stretch/>
        </p:blipFill>
        <p:spPr>
          <a:xfrm>
            <a:off x="6546664" y="2031227"/>
            <a:ext cx="4824918" cy="365519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2DA4A8-705D-454F-9960-EAF0F454C136}"/>
              </a:ext>
            </a:extLst>
          </p:cNvPr>
          <p:cNvSpPr/>
          <p:nvPr/>
        </p:nvSpPr>
        <p:spPr>
          <a:xfrm>
            <a:off x="10541026" y="2592982"/>
            <a:ext cx="807379" cy="550791"/>
          </a:xfrm>
          <a:prstGeom prst="roundRect">
            <a:avLst/>
          </a:prstGeom>
          <a:solidFill>
            <a:srgbClr val="FF0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B108E8-ECEA-4626-8EA7-DA8D3DC9E1D9}"/>
              </a:ext>
            </a:extLst>
          </p:cNvPr>
          <p:cNvSpPr/>
          <p:nvPr/>
        </p:nvSpPr>
        <p:spPr>
          <a:xfrm>
            <a:off x="9856984" y="4661629"/>
            <a:ext cx="844393" cy="516811"/>
          </a:xfrm>
          <a:prstGeom prst="roundRect">
            <a:avLst/>
          </a:prstGeom>
          <a:solidFill>
            <a:schemeClr val="accent6"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5E1FBD-6A48-415A-94E0-FE2EB998F077}"/>
              </a:ext>
            </a:extLst>
          </p:cNvPr>
          <p:cNvSpPr/>
          <p:nvPr/>
        </p:nvSpPr>
        <p:spPr>
          <a:xfrm>
            <a:off x="7247720" y="4641816"/>
            <a:ext cx="709657" cy="585506"/>
          </a:xfrm>
          <a:prstGeom prst="roundRect">
            <a:avLst/>
          </a:prstGeom>
          <a:solidFill>
            <a:srgbClr val="FF0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29C868-49B7-4BBA-ACE9-8F7009BB1901}"/>
              </a:ext>
            </a:extLst>
          </p:cNvPr>
          <p:cNvSpPr/>
          <p:nvPr/>
        </p:nvSpPr>
        <p:spPr>
          <a:xfrm>
            <a:off x="6663352" y="4158650"/>
            <a:ext cx="1332124" cy="324137"/>
          </a:xfrm>
          <a:prstGeom prst="roundRect">
            <a:avLst/>
          </a:prstGeom>
          <a:solidFill>
            <a:srgbClr val="6AEFF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3A9772-F80E-4DA8-A078-AB956E2A27C6}"/>
              </a:ext>
            </a:extLst>
          </p:cNvPr>
          <p:cNvSpPr/>
          <p:nvPr/>
        </p:nvSpPr>
        <p:spPr>
          <a:xfrm>
            <a:off x="10102602" y="4163998"/>
            <a:ext cx="1332124" cy="295010"/>
          </a:xfrm>
          <a:prstGeom prst="roundRect">
            <a:avLst/>
          </a:prstGeom>
          <a:solidFill>
            <a:srgbClr val="6AEFF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1024B4-18C8-47A9-91FC-5947C91A8FF7}"/>
              </a:ext>
            </a:extLst>
          </p:cNvPr>
          <p:cNvSpPr/>
          <p:nvPr/>
        </p:nvSpPr>
        <p:spPr>
          <a:xfrm>
            <a:off x="7358730" y="2031227"/>
            <a:ext cx="888084" cy="561755"/>
          </a:xfrm>
          <a:prstGeom prst="roundRect">
            <a:avLst/>
          </a:prstGeom>
          <a:solidFill>
            <a:schemeClr val="accent6"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50BF0-F888-4304-A896-B4812BC2AC40}"/>
              </a:ext>
            </a:extLst>
          </p:cNvPr>
          <p:cNvSpPr/>
          <p:nvPr/>
        </p:nvSpPr>
        <p:spPr>
          <a:xfrm>
            <a:off x="11083745" y="3435167"/>
            <a:ext cx="604389" cy="45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B9AB34-4CFB-4CC3-8EB4-660086E4D2F1}"/>
              </a:ext>
            </a:extLst>
          </p:cNvPr>
          <p:cNvSpPr/>
          <p:nvPr/>
        </p:nvSpPr>
        <p:spPr>
          <a:xfrm>
            <a:off x="10744016" y="4533745"/>
            <a:ext cx="709657" cy="41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B59E9-C6C6-4AFF-895C-1E89F97A5C70}"/>
              </a:ext>
            </a:extLst>
          </p:cNvPr>
          <p:cNvSpPr txBox="1"/>
          <p:nvPr/>
        </p:nvSpPr>
        <p:spPr>
          <a:xfrm>
            <a:off x="2003021" y="6048944"/>
            <a:ext cx="2754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Plane of </a:t>
            </a:r>
            <a:r>
              <a:rPr lang="en-US" sz="1800" b="1" dirty="0">
                <a:solidFill>
                  <a:schemeClr val="accent6"/>
                </a:solidFill>
              </a:rPr>
              <a:t>superior &amp; inferior recti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0A7C03-D1CE-47FD-911E-43CA3053D010}"/>
              </a:ext>
            </a:extLst>
          </p:cNvPr>
          <p:cNvSpPr txBox="1"/>
          <p:nvPr/>
        </p:nvSpPr>
        <p:spPr>
          <a:xfrm>
            <a:off x="4625831" y="2275865"/>
            <a:ext cx="1959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Midline plane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530FD-77D1-4B9F-80AF-C74B859CB054}"/>
              </a:ext>
            </a:extLst>
          </p:cNvPr>
          <p:cNvSpPr txBox="1"/>
          <p:nvPr/>
        </p:nvSpPr>
        <p:spPr>
          <a:xfrm>
            <a:off x="475220" y="4662637"/>
            <a:ext cx="1744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Plane of </a:t>
            </a:r>
            <a:r>
              <a:rPr lang="en-US" sz="1800" b="1" dirty="0">
                <a:solidFill>
                  <a:schemeClr val="accent5"/>
                </a:solidFill>
              </a:rPr>
              <a:t>medial &amp; lateral recti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8FCB99-A2CE-47D8-AD6E-80204FDE155D}"/>
              </a:ext>
            </a:extLst>
          </p:cNvPr>
          <p:cNvSpPr txBox="1"/>
          <p:nvPr/>
        </p:nvSpPr>
        <p:spPr>
          <a:xfrm>
            <a:off x="475220" y="1814200"/>
            <a:ext cx="2051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Plane of </a:t>
            </a:r>
            <a:r>
              <a:rPr lang="en-US" sz="1800" b="1" dirty="0">
                <a:solidFill>
                  <a:srgbClr val="FF0000"/>
                </a:solidFill>
              </a:rPr>
              <a:t>superior &amp; inferior obliques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2" dur="162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6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22" dur="162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embedded7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5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32" dur="162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embedded6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9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>
                <a:extLst>
                  <a:ext uri="{FF2B5EF4-FFF2-40B4-BE49-F238E27FC236}">
                    <a16:creationId xmlns:a16="http://schemas.microsoft.com/office/drawing/2014/main" id="{D52157D7-58FB-4CF9-97E6-A1A27EF2BA2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82334" y="1070362"/>
              <a:ext cx="5726919" cy="564891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726919" cy="5648915"/>
                    </a:xfrm>
                    <a:prstGeom prst="rect">
                      <a:avLst/>
                    </a:prstGeom>
                  </am3d:spPr>
                  <am3d:camera>
                    <am3d:pos x="0" y="22311769" z="146230979"/>
                    <am3d:up dx="0" dy="36000000" dz="0"/>
                    <am3d:lookAt x="0" y="22311769" z="72000000"/>
                    <am3d:perspective fov="2007838"/>
                  </am3d:camera>
                  <am3d:trans>
                    <am3d:meterPerModelUnit n="671823" d="1000000"/>
                    <am3d:preTrans dx="-2471" dy="-74116481" dz="14168136"/>
                    <am3d:scale>
                      <am3d:sx n="1000000" d="1000000"/>
                      <am3d:sy n="1000000" d="1000000"/>
                      <am3d:sz n="1000000" d="1000000"/>
                    </am3d:scale>
                    <am3d:rot ax="4996711" ay="4"/>
                    <am3d:postTrans dx="0" dy="22311769" dz="72000000"/>
                  </am3d:trans>
                  <am3d:raster rName="Office3DRenderer" rVer="16.0.8326">
                    <am3d:blip r:embed="rId4"/>
                  </am3d:raster>
                  <am3d:extLs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>
                <a:extLst>
                  <a:ext uri="{FF2B5EF4-FFF2-40B4-BE49-F238E27FC236}">
                    <a16:creationId xmlns:a16="http://schemas.microsoft.com/office/drawing/2014/main" id="{D52157D7-58FB-4CF9-97E6-A1A27EF2BA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2334" y="1070362"/>
                <a:ext cx="5726919" cy="564891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AC501A7-3BB7-4475-B03E-DD9D7297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of action of extra-ocular muscle pairs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9DDB8A39-D771-4540-A0C2-A83272AD34C9}"/>
              </a:ext>
            </a:extLst>
          </p:cNvPr>
          <p:cNvSpPr/>
          <p:nvPr/>
        </p:nvSpPr>
        <p:spPr>
          <a:xfrm rot="16971390">
            <a:off x="3387960" y="5529883"/>
            <a:ext cx="1132522" cy="1132522"/>
          </a:xfrm>
          <a:prstGeom prst="arc">
            <a:avLst>
              <a:gd name="adj1" fmla="val 17071337"/>
              <a:gd name="adj2" fmla="val 0"/>
            </a:avLst>
          </a:prstGeom>
          <a:ln w="3810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AC7FAF-CD96-4AEB-9770-6FBB98FC0F45}"/>
              </a:ext>
            </a:extLst>
          </p:cNvPr>
          <p:cNvSpPr txBox="1"/>
          <p:nvPr/>
        </p:nvSpPr>
        <p:spPr>
          <a:xfrm>
            <a:off x="3478369" y="3509261"/>
            <a:ext cx="933528" cy="6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21°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3522FB-419A-4ED2-8BB7-B1108EEDDD2B}"/>
              </a:ext>
            </a:extLst>
          </p:cNvPr>
          <p:cNvSpPr txBox="1"/>
          <p:nvPr/>
        </p:nvSpPr>
        <p:spPr>
          <a:xfrm>
            <a:off x="3505380" y="4921349"/>
            <a:ext cx="933528" cy="6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53° 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9839EB6-C9BD-4C77-BA9A-DC19F5A60BC0}"/>
              </a:ext>
            </a:extLst>
          </p:cNvPr>
          <p:cNvSpPr/>
          <p:nvPr/>
        </p:nvSpPr>
        <p:spPr>
          <a:xfrm rot="8018612">
            <a:off x="3474507" y="2541013"/>
            <a:ext cx="987183" cy="929852"/>
          </a:xfrm>
          <a:prstGeom prst="arc">
            <a:avLst>
              <a:gd name="adj1" fmla="val 18061306"/>
              <a:gd name="adj2" fmla="val 0"/>
            </a:avLst>
          </a:prstGeom>
          <a:ln w="3810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A14AD4-7A60-47D6-A1F3-7BF490A7366A}"/>
              </a:ext>
            </a:extLst>
          </p:cNvPr>
          <p:cNvSpPr txBox="1"/>
          <p:nvPr/>
        </p:nvSpPr>
        <p:spPr>
          <a:xfrm>
            <a:off x="313459" y="6145611"/>
            <a:ext cx="2754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Plane of </a:t>
            </a:r>
            <a:r>
              <a:rPr lang="en-US" sz="1800" b="1" dirty="0">
                <a:solidFill>
                  <a:schemeClr val="accent6"/>
                </a:solidFill>
              </a:rPr>
              <a:t>superior &amp; inferior recti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879F1-A99A-4131-839F-D847CF7A23B5}"/>
              </a:ext>
            </a:extLst>
          </p:cNvPr>
          <p:cNvSpPr txBox="1"/>
          <p:nvPr/>
        </p:nvSpPr>
        <p:spPr>
          <a:xfrm>
            <a:off x="4290048" y="3925991"/>
            <a:ext cx="1959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Midline plane</a:t>
            </a:r>
            <a:endParaRPr lang="en-US" sz="1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307C7-A444-43D3-B089-788F1EB29202}"/>
              </a:ext>
            </a:extLst>
          </p:cNvPr>
          <p:cNvSpPr txBox="1"/>
          <p:nvPr/>
        </p:nvSpPr>
        <p:spPr>
          <a:xfrm>
            <a:off x="119234" y="5183904"/>
            <a:ext cx="1744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Plane of </a:t>
            </a:r>
            <a:r>
              <a:rPr lang="en-US" sz="1800" b="1" dirty="0">
                <a:solidFill>
                  <a:schemeClr val="accent5"/>
                </a:solidFill>
              </a:rPr>
              <a:t>medial &amp; lateral recti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C7715D-84B3-465A-8CA3-7686EE57051B}"/>
              </a:ext>
            </a:extLst>
          </p:cNvPr>
          <p:cNvSpPr txBox="1"/>
          <p:nvPr/>
        </p:nvSpPr>
        <p:spPr>
          <a:xfrm>
            <a:off x="34613" y="3348370"/>
            <a:ext cx="2051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Plane of </a:t>
            </a:r>
            <a:r>
              <a:rPr lang="en-US" sz="1800" b="1" dirty="0">
                <a:solidFill>
                  <a:srgbClr val="FF0000"/>
                </a:solidFill>
              </a:rPr>
              <a:t>superior &amp; inferior obliques</a:t>
            </a:r>
            <a:endParaRPr lang="en-US" dirty="0"/>
          </a:p>
        </p:txBody>
      </p:sp>
      <p:pic>
        <p:nvPicPr>
          <p:cNvPr id="38" name="Content Placeholder 5">
            <a:extLst>
              <a:ext uri="{FF2B5EF4-FFF2-40B4-BE49-F238E27FC236}">
                <a16:creationId xmlns:a16="http://schemas.microsoft.com/office/drawing/2014/main" id="{AD34102D-5BB8-4A01-9A70-A836F767B6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083" l="584" r="53075">
                        <a14:foregroundMark x1="46445" y1="92869" x2="55823" y2="50000"/>
                        <a14:foregroundMark x1="55823" y1="50000" x2="55582" y2="19530"/>
                        <a14:foregroundMark x1="55582" y1="19530" x2="51013" y2="1702"/>
                        <a14:foregroundMark x1="51013" y1="1702" x2="9103" y2="2512"/>
                        <a14:foregroundMark x1="9103" y1="2512" x2="206" y2="11588"/>
                        <a14:foregroundMark x1="206" y1="11588" x2="1099" y2="57455"/>
                        <a14:foregroundMark x1="1099" y1="57455" x2="6183" y2="80794"/>
                        <a14:foregroundMark x1="6183" y1="80794" x2="18894" y2="95219"/>
                        <a14:foregroundMark x1="18894" y1="95219" x2="29990" y2="97650"/>
                        <a14:foregroundMark x1="29990" y1="97650" x2="41292" y2="97083"/>
                        <a14:foregroundMark x1="41292" y1="97083" x2="46925" y2="92869"/>
                        <a14:foregroundMark x1="52319" y1="73258" x2="55307" y2="47569"/>
                        <a14:foregroundMark x1="55307" y1="47569" x2="54586" y2="22447"/>
                        <a14:foregroundMark x1="54586" y1="22447" x2="44967" y2="4052"/>
                        <a14:foregroundMark x1="44967" y1="4052" x2="6424" y2="4538"/>
                        <a14:foregroundMark x1="6424" y1="4538" x2="515" y2="22853"/>
                        <a14:foregroundMark x1="515" y1="22853" x2="3538" y2="63776"/>
                        <a14:foregroundMark x1="3538" y1="63776" x2="9206" y2="76013"/>
                        <a14:foregroundMark x1="52010" y1="78282" x2="55101" y2="58023"/>
                        <a14:foregroundMark x1="55101" y1="58023" x2="55857" y2="5754"/>
                        <a14:foregroundMark x1="55857" y1="5754" x2="47166" y2="81"/>
                        <a14:foregroundMark x1="47166" y1="81" x2="43490" y2="11750"/>
                        <a14:foregroundMark x1="49055" y1="25608" x2="49055" y2="25608"/>
                        <a14:foregroundMark x1="49055" y1="44327" x2="49055" y2="44327"/>
                        <a14:foregroundMark x1="43765" y1="34441" x2="43765" y2="34441"/>
                        <a14:foregroundMark x1="584" y1="27715" x2="584" y2="27715"/>
                        <a14:foregroundMark x1="893" y1="83387" x2="893" y2="83387"/>
                        <a14:foregroundMark x1="46376" y1="34036" x2="46376" y2="34036"/>
                        <a14:foregroundMark x1="53624" y1="21475" x2="45861" y2="19935"/>
                        <a14:foregroundMark x1="45861" y1="19935" x2="38784" y2="47002"/>
                        <a14:foregroundMark x1="38784" y1="47002" x2="46445" y2="62156"/>
                        <a14:foregroundMark x1="46445" y1="62156" x2="55411" y2="44084"/>
                        <a14:foregroundMark x1="55411" y1="44084" x2="51907" y2="16207"/>
                        <a14:foregroundMark x1="51907" y1="16207" x2="50429" y2="14263"/>
                        <a14:foregroundMark x1="24493" y1="65154" x2="17417" y2="72366"/>
                        <a14:foregroundMark x1="17417" y1="72366" x2="20818" y2="87925"/>
                        <a14:foregroundMark x1="20818" y1="87925" x2="30093" y2="76742"/>
                        <a14:foregroundMark x1="30093" y1="76742" x2="30745" y2="70421"/>
                        <a14:foregroundMark x1="51700" y1="74878" x2="63002" y2="54781"/>
                        <a14:foregroundMark x1="63002" y1="54781" x2="64205" y2="17342"/>
                        <a14:foregroundMark x1="64205" y1="17342" x2="58090" y2="2431"/>
                        <a14:foregroundMark x1="58090" y1="2431" x2="48059" y2="33874"/>
                        <a14:foregroundMark x1="48059" y1="33874" x2="52800" y2="54862"/>
                        <a14:foregroundMark x1="52800" y1="54862" x2="53075" y2="75446"/>
                        <a14:backgroundMark x1="52559" y1="78525" x2="48093" y2="93112"/>
                        <a14:backgroundMark x1="48093" y1="93112" x2="48196" y2="99190"/>
                      </a14:backgroundRemoval>
                    </a14:imgEffect>
                  </a14:imgLayer>
                </a14:imgProps>
              </a:ext>
            </a:extLst>
          </a:blip>
          <a:srcRect r="44043"/>
          <a:stretch/>
        </p:blipFill>
        <p:spPr>
          <a:xfrm>
            <a:off x="6546664" y="2031227"/>
            <a:ext cx="4824918" cy="365519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6F49445-E59F-4D2F-B44D-F11737BDB929}"/>
              </a:ext>
            </a:extLst>
          </p:cNvPr>
          <p:cNvGrpSpPr/>
          <p:nvPr/>
        </p:nvGrpSpPr>
        <p:grpSpPr>
          <a:xfrm>
            <a:off x="6625252" y="2031227"/>
            <a:ext cx="5062878" cy="3196095"/>
            <a:chOff x="7120265" y="3925991"/>
            <a:chExt cx="3909685" cy="246810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283256C-CB70-4A0D-AF2C-9AC2F0EE0FA9}"/>
                </a:ext>
              </a:extLst>
            </p:cNvPr>
            <p:cNvSpPr/>
            <p:nvPr/>
          </p:nvSpPr>
          <p:spPr>
            <a:xfrm>
              <a:off x="10144124" y="4359793"/>
              <a:ext cx="623479" cy="425335"/>
            </a:xfrm>
            <a:prstGeom prst="roundRect">
              <a:avLst/>
            </a:prstGeom>
            <a:solidFill>
              <a:srgbClr val="FF0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DC53339-F2DA-42DD-A915-484351A19DE5}"/>
                </a:ext>
              </a:extLst>
            </p:cNvPr>
            <p:cNvSpPr/>
            <p:nvPr/>
          </p:nvSpPr>
          <p:spPr>
            <a:xfrm>
              <a:off x="9615889" y="5957255"/>
              <a:ext cx="652062" cy="399095"/>
            </a:xfrm>
            <a:prstGeom prst="roundRect">
              <a:avLst/>
            </a:prstGeom>
            <a:solidFill>
              <a:schemeClr val="accent6">
                <a:alpha val="2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F31FE98-2238-4811-B653-995685BCA311}"/>
                </a:ext>
              </a:extLst>
            </p:cNvPr>
            <p:cNvSpPr/>
            <p:nvPr/>
          </p:nvSpPr>
          <p:spPr>
            <a:xfrm>
              <a:off x="7600949" y="5941955"/>
              <a:ext cx="548015" cy="452143"/>
            </a:xfrm>
            <a:prstGeom prst="roundRect">
              <a:avLst/>
            </a:prstGeom>
            <a:solidFill>
              <a:srgbClr val="FF0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A2010A-7EA2-4AC5-9D63-D238141FBB3A}"/>
                </a:ext>
              </a:extLst>
            </p:cNvPr>
            <p:cNvSpPr/>
            <p:nvPr/>
          </p:nvSpPr>
          <p:spPr>
            <a:xfrm>
              <a:off x="7120265" y="5517352"/>
              <a:ext cx="1028700" cy="250307"/>
            </a:xfrm>
            <a:prstGeom prst="roundRect">
              <a:avLst/>
            </a:prstGeom>
            <a:solidFill>
              <a:schemeClr val="accent5">
                <a:alpha val="2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B323E6A-0204-454B-9DE7-66EE1ED4A531}"/>
                </a:ext>
              </a:extLst>
            </p:cNvPr>
            <p:cNvSpPr/>
            <p:nvPr/>
          </p:nvSpPr>
          <p:spPr>
            <a:xfrm>
              <a:off x="9805562" y="5543550"/>
              <a:ext cx="1028700" cy="227814"/>
            </a:xfrm>
            <a:prstGeom prst="roundRect">
              <a:avLst/>
            </a:prstGeom>
            <a:solidFill>
              <a:schemeClr val="accent5">
                <a:alpha val="2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B044213-698C-4EAD-B111-73C906CA2282}"/>
                </a:ext>
              </a:extLst>
            </p:cNvPr>
            <p:cNvSpPr/>
            <p:nvPr/>
          </p:nvSpPr>
          <p:spPr>
            <a:xfrm>
              <a:off x="7686674" y="3925991"/>
              <a:ext cx="685801" cy="433802"/>
            </a:xfrm>
            <a:prstGeom prst="roundRect">
              <a:avLst/>
            </a:prstGeom>
            <a:solidFill>
              <a:schemeClr val="accent6">
                <a:alpha val="2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5ED713-25FC-4A29-899E-FED131312CB9}"/>
                </a:ext>
              </a:extLst>
            </p:cNvPr>
            <p:cNvSpPr/>
            <p:nvPr/>
          </p:nvSpPr>
          <p:spPr>
            <a:xfrm>
              <a:off x="10563225" y="5010150"/>
              <a:ext cx="466725" cy="347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561F94-3E7B-4DB6-8499-13FFCB79C9E6}"/>
                </a:ext>
              </a:extLst>
            </p:cNvPr>
            <p:cNvSpPr/>
            <p:nvPr/>
          </p:nvSpPr>
          <p:spPr>
            <a:xfrm>
              <a:off x="10300878" y="5858500"/>
              <a:ext cx="548015" cy="318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613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FBF2CEED-8598-43BE-B1C2-AE7E268AE3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63160" y="2970376"/>
              <a:ext cx="3819841" cy="372159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819841" cy="3721590"/>
                    </a:xfrm>
                    <a:prstGeom prst="rect">
                      <a:avLst/>
                    </a:prstGeom>
                  </am3d:spPr>
                  <am3d:camera>
                    <am3d:pos x="0" y="0" z="76190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0633" d="1000000"/>
                    <am3d:preTrans dx="309763" dy="2" dz="259920"/>
                    <am3d:scale>
                      <am3d:sx n="1000000" d="1000000"/>
                      <am3d:sy n="1000000" d="1000000"/>
                      <am3d:sz n="1000000" d="1000000"/>
                    </am3d:scale>
                    <am3d:rot ax="2067858" ay="-359260" az="-245721"/>
                    <am3d:postTrans dx="0" dy="0" dz="0"/>
                  </am3d:trans>
                  <am3d:raster rName="Office3DRenderer" rVer="16.0.8326">
                    <am3d:blip r:embed="rId4"/>
                  </am3d:raster>
                  <am3d:extLst>
                    <a:ext uri="{9A65AA19-BECB-4387-8358-8AD5134E1D82}">
                      <a3danim:embedAnim xmlns:a3danim="http://schemas.microsoft.com/office/drawing/2018/animation/model3d" animId="3">
                        <a3danim:animPr length="16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3"/>
                    </a:ext>
                  </am3d:extLst>
                  <am3d:objViewport viewportSz="44385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FBF2CEED-8598-43BE-B1C2-AE7E268AE3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3160" y="2970376"/>
                <a:ext cx="3819841" cy="3721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>
                <a:extLst>
                  <a:ext uri="{FF2B5EF4-FFF2-40B4-BE49-F238E27FC236}">
                    <a16:creationId xmlns:a16="http://schemas.microsoft.com/office/drawing/2014/main" id="{A87DD06E-D700-4140-B7C3-8A0FA21C4B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31867" y="2763361"/>
              <a:ext cx="3428083" cy="394127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428083" cy="3941273"/>
                    </a:xfrm>
                    <a:prstGeom prst="rect">
                      <a:avLst/>
                    </a:prstGeom>
                  </am3d:spPr>
                  <am3d:camera>
                    <am3d:pos x="0" y="0" z="750293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1237" d="1000000"/>
                    <am3d:preTrans dx="-166941" dy="-38097" dz="342086"/>
                    <am3d:scale>
                      <am3d:sx n="1000000" d="1000000"/>
                      <am3d:sy n="1000000" d="1000000"/>
                      <am3d:sz n="1000000" d="1000000"/>
                    </am3d:scale>
                    <am3d:rot ax="2067858" ay="-359260" az="-245721"/>
                    <am3d:postTrans dx="0" dy="0" dz="0"/>
                  </am3d:trans>
                  <am3d:raster rName="Office3DRenderer" rVer="16.0.8326">
                    <am3d:blip r:embed="rId5"/>
                  </am3d:raster>
                  <am3d:extLst>
                    <a:ext uri="{9A65AA19-BECB-4387-8358-8AD5134E1D82}">
                      <a3danim:embedAnim xmlns:a3danim="http://schemas.microsoft.com/office/drawing/2018/animation/model3d" animId="4">
                        <a3danim:animPr length="16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4"/>
                    </a:ext>
                  </am3d:extLst>
                  <am3d:objViewport viewportSz="44385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>
                <a:extLst>
                  <a:ext uri="{FF2B5EF4-FFF2-40B4-BE49-F238E27FC236}">
                    <a16:creationId xmlns:a16="http://schemas.microsoft.com/office/drawing/2014/main" id="{A87DD06E-D700-4140-B7C3-8A0FA21C4B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1867" y="2763361"/>
                <a:ext cx="3428083" cy="3941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>
                <a:extLst>
                  <a:ext uri="{FF2B5EF4-FFF2-40B4-BE49-F238E27FC236}">
                    <a16:creationId xmlns:a16="http://schemas.microsoft.com/office/drawing/2014/main" id="{386D5131-6A5F-46C4-B55E-6937728709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7554" y="2741048"/>
              <a:ext cx="3532757" cy="381241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532757" cy="3812419"/>
                    </a:xfrm>
                    <a:prstGeom prst="rect">
                      <a:avLst/>
                    </a:prstGeom>
                  </am3d:spPr>
                  <am3d:camera>
                    <am3d:pos x="0" y="0" z="766031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6092" d="1000000"/>
                    <am3d:preTrans dx="82910" dy="158772" dz="231106"/>
                    <am3d:scale>
                      <am3d:sx n="1000000" d="1000000"/>
                      <am3d:sy n="1000000" d="1000000"/>
                      <am3d:sz n="1000000" d="1000000"/>
                    </am3d:scale>
                    <am3d:rot ax="2067858" ay="-359260" az="-245721"/>
                    <am3d:postTrans dx="0" dy="0" dz="0"/>
                  </am3d:trans>
                  <am3d:raster rName="Office3DRenderer" rVer="16.0.8326">
                    <am3d:blip r:embed="rId6"/>
                  </am3d:raster>
                  <am3d:extLst>
                    <a:ext uri="{9A65AA19-BECB-4387-8358-8AD5134E1D82}">
                      <a3danim:embedAnim xmlns:a3danim="http://schemas.microsoft.com/office/drawing/2018/animation/model3d" animId="5">
                        <a3danim:animPr length="16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5"/>
                    </a:ext>
                  </am3d:extLst>
                  <am3d:objViewport viewportSz="44385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>
                <a:extLst>
                  <a:ext uri="{FF2B5EF4-FFF2-40B4-BE49-F238E27FC236}">
                    <a16:creationId xmlns:a16="http://schemas.microsoft.com/office/drawing/2014/main" id="{386D5131-6A5F-46C4-B55E-6937728709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554" y="2741048"/>
                <a:ext cx="3532757" cy="381241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B56235-46B2-486E-9027-25C9681D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of action of extra-ocular muscle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57ED-DF11-46F3-A795-CD3C1AA2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Planes of action are fixed to the head*</a:t>
            </a:r>
          </a:p>
          <a:p>
            <a:r>
              <a:rPr lang="en-US" sz="2000" dirty="0"/>
              <a:t>The eye movements they produce depend on current eye position</a:t>
            </a:r>
          </a:p>
          <a:p>
            <a:r>
              <a:rPr lang="en-US" sz="2000" dirty="0"/>
              <a:t>For example, the </a:t>
            </a:r>
            <a:r>
              <a:rPr lang="en-US" sz="2000" b="1" dirty="0">
                <a:solidFill>
                  <a:schemeClr val="accent6"/>
                </a:solidFill>
              </a:rPr>
              <a:t>superior &amp; inferior recti </a:t>
            </a:r>
            <a:r>
              <a:rPr lang="en-US" sz="2000" dirty="0"/>
              <a:t>can produce pure torsion or pure vertical movements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FDEEC-07AC-475A-9F9E-FD4C74F8C400}"/>
              </a:ext>
            </a:extLst>
          </p:cNvPr>
          <p:cNvSpPr txBox="1"/>
          <p:nvPr/>
        </p:nvSpPr>
        <p:spPr>
          <a:xfrm>
            <a:off x="933450" y="6553467"/>
            <a:ext cx="1049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*but pulleys…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502DA-82AA-4239-94BB-022239F2ABBB}"/>
              </a:ext>
            </a:extLst>
          </p:cNvPr>
          <p:cNvSpPr txBox="1"/>
          <p:nvPr/>
        </p:nvSpPr>
        <p:spPr>
          <a:xfrm>
            <a:off x="1073660" y="5971921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Mix vertical torsion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A9142-9CCC-4BBB-8D73-F855E162E5FD}"/>
              </a:ext>
            </a:extLst>
          </p:cNvPr>
          <p:cNvSpPr txBox="1"/>
          <p:nvPr/>
        </p:nvSpPr>
        <p:spPr>
          <a:xfrm>
            <a:off x="5091295" y="6037866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Pure torsion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8884F-FEA0-41CB-ADE4-976C1D74F592}"/>
              </a:ext>
            </a:extLst>
          </p:cNvPr>
          <p:cNvSpPr txBox="1"/>
          <p:nvPr/>
        </p:nvSpPr>
        <p:spPr>
          <a:xfrm>
            <a:off x="9466618" y="6029262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Pure vertical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7E13A-213B-4D30-BD95-11015C7E4819}"/>
              </a:ext>
            </a:extLst>
          </p:cNvPr>
          <p:cNvSpPr txBox="1"/>
          <p:nvPr/>
        </p:nvSpPr>
        <p:spPr>
          <a:xfrm>
            <a:off x="362514" y="3381931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straight ahead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C3AA4-343B-46F9-8DD6-643D1171660A}"/>
              </a:ext>
            </a:extLst>
          </p:cNvPr>
          <p:cNvSpPr txBox="1"/>
          <p:nvPr/>
        </p:nvSpPr>
        <p:spPr>
          <a:xfrm>
            <a:off x="4692120" y="3381931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B0A1A-0B90-457C-82C6-0F152D8891CF}"/>
              </a:ext>
            </a:extLst>
          </p:cNvPr>
          <p:cNvSpPr txBox="1"/>
          <p:nvPr/>
        </p:nvSpPr>
        <p:spPr>
          <a:xfrm>
            <a:off x="8817646" y="338193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right</a:t>
            </a:r>
          </a:p>
        </p:txBody>
      </p:sp>
    </p:spTree>
    <p:extLst>
      <p:ext uri="{BB962C8B-B14F-4D97-AF65-F5344CB8AC3E}">
        <p14:creationId xmlns:p14="http://schemas.microsoft.com/office/powerpoint/2010/main" val="7401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5" presetClass="emph" presetSubtype="1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6" dur="1625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embedded6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3" presetClass="emph" presetSubtype="1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0" dur="162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embedded4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4" presetClass="emph" presetSubtype="1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4" dur="1625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embedded5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2" ma:contentTypeDescription="Create a new document." ma:contentTypeScope="" ma:versionID="70a98cb3e7c0b0d8f4569f06c69db5f5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12286e67eea0a44c1ff2d0c1efee640e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358003-2325-4F3E-B9A5-8B6FD0D76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b830d7-07ee-458a-b886-32578b44a612"/>
    <ds:schemaRef ds:uri="a048c95d-56bc-4d9d-b7f4-f756d5a4a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C063A8-9FFE-478E-BD9F-36CD64DB36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8BC21E-B403-48E7-9DEF-3209A77A8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164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Planes of action of extra-ocular muscle pairs</vt:lpstr>
      <vt:lpstr>Planes of action of extra-ocular muscle pairs</vt:lpstr>
      <vt:lpstr>Planes of action of extra-ocular muscle pairs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Planes of action of extra-ocular muscle pairs</dc:title>
  <dc:creator>Jorge Otero-Millan</dc:creator>
  <cp:lastModifiedBy>Jorge Otero-Millan</cp:lastModifiedBy>
  <cp:revision>1</cp:revision>
  <dcterms:created xsi:type="dcterms:W3CDTF">2021-05-10T22:13:27Z</dcterms:created>
  <dcterms:modified xsi:type="dcterms:W3CDTF">2021-05-10T23:06:24Z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