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8" r:id="rId5"/>
    <p:sldId id="267" r:id="rId6"/>
    <p:sldId id="266" r:id="rId7"/>
    <p:sldId id="269" r:id="rId8"/>
    <p:sldId id="270" r:id="rId9"/>
    <p:sldId id="271" r:id="rId10"/>
    <p:sldId id="272" r:id="rId11"/>
    <p:sldId id="277" r:id="rId12"/>
    <p:sldId id="274" r:id="rId13"/>
    <p:sldId id="273" r:id="rId14"/>
    <p:sldId id="275" r:id="rId15"/>
    <p:sldId id="261" r:id="rId16"/>
    <p:sldId id="278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BE8"/>
    <a:srgbClr val="4E5DA7"/>
    <a:srgbClr val="7983AF"/>
    <a:srgbClr val="001A47"/>
    <a:srgbClr val="FF6699"/>
    <a:srgbClr val="44546A"/>
    <a:srgbClr val="E9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8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4A56-49EF-A12E-3A14-0E990A2D6FD5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4CA96D7-F0A0-1E01-3648-62FFE568E242}"/>
              </a:ext>
            </a:extLst>
          </p:cNvPr>
          <p:cNvGrpSpPr/>
          <p:nvPr userDrawn="1"/>
        </p:nvGrpSpPr>
        <p:grpSpPr>
          <a:xfrm>
            <a:off x="11372169" y="185874"/>
            <a:ext cx="429876" cy="429876"/>
            <a:chOff x="215317" y="343634"/>
            <a:chExt cx="684000" cy="684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EDD6AC1-FAA6-263C-A557-F5E73CBFDA74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ECAB58-B011-8DC4-5E99-C5A38F4A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0636F2-272F-A7F6-7050-0D08CC1E3607}"/>
              </a:ext>
            </a:extLst>
          </p:cNvPr>
          <p:cNvGrpSpPr/>
          <p:nvPr userDrawn="1"/>
        </p:nvGrpSpPr>
        <p:grpSpPr>
          <a:xfrm>
            <a:off x="9255963" y="320145"/>
            <a:ext cx="1550689" cy="169277"/>
            <a:chOff x="9512757" y="369386"/>
            <a:chExt cx="2051714" cy="223970"/>
          </a:xfrm>
          <a:solidFill>
            <a:schemeClr val="tx2"/>
          </a:solidFill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4251E1E9-D950-0F3F-AE3E-6D9F99AAB2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D4BF4B4-2C1C-8033-274A-B973FDAA0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FBF0671-5D5C-FCD3-8A97-E5301FFFC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CF1ED85C-735C-28F0-0083-47FD797E59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2D695E07-412E-1EB4-68FB-39D6FD6FC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C0F8E6F9-AD82-0AE7-6279-BA4BF1162D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32C5F7F3-B6E7-FA14-50AB-4A35657595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6804EA89-A4C3-22F9-7C5A-5458CFD8A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9A40A540-E66F-A0B0-326A-4DC3B3FB90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DAAFC754-8A27-EC71-8FD1-DBA846E32A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73785D-8773-37F0-7F4F-82D63A7E13EF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100%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E265D9F8-47B7-AB0B-1F18-CFD060778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7E3D94-E315-9D6E-CA2E-E7517411DC1C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PPTBIZCAM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07152CBC-F10E-D795-84D2-C21B918A0590}"/>
              </a:ext>
            </a:extLst>
          </p:cNvPr>
          <p:cNvSpPr/>
          <p:nvPr userDrawn="1"/>
        </p:nvSpPr>
        <p:spPr>
          <a:xfrm>
            <a:off x="11682271" y="133570"/>
            <a:ext cx="176990" cy="17699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8D178C-1AC5-6C6E-7078-A0A539F745C5}"/>
              </a:ext>
            </a:extLst>
          </p:cNvPr>
          <p:cNvGrpSpPr/>
          <p:nvPr userDrawn="1"/>
        </p:nvGrpSpPr>
        <p:grpSpPr>
          <a:xfrm>
            <a:off x="260149" y="193034"/>
            <a:ext cx="343364" cy="344856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7F8177-0E3B-7ED5-63A6-48B5CA57F2A6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721643-89B5-272B-B630-689A4631378A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1A7C1B-5FBA-84ED-E42E-B4402860F36E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64B511-AF3E-14ED-1B71-06363AC413BD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81CC288-644F-CB2B-DAC8-A2FE8B1A77B7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DBA35C-3BF5-282D-9D22-3882C22C1C74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9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2AEFD7-05DB-3C72-7759-D8BD49AA1711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2B4744-25C4-48CD-CFF5-AEEC420A5000}"/>
              </a:ext>
            </a:extLst>
          </p:cNvPr>
          <p:cNvGrpSpPr/>
          <p:nvPr userDrawn="1"/>
        </p:nvGrpSpPr>
        <p:grpSpPr>
          <a:xfrm>
            <a:off x="11372169" y="185874"/>
            <a:ext cx="429876" cy="429876"/>
            <a:chOff x="215317" y="343634"/>
            <a:chExt cx="684000" cy="684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AED77DE-F14C-EB8A-951C-868535F79B9E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57A609C-A774-8194-B88A-34FDF9175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C756E0-F070-C3AE-D10D-719674E6DD19}"/>
              </a:ext>
            </a:extLst>
          </p:cNvPr>
          <p:cNvGrpSpPr/>
          <p:nvPr userDrawn="1"/>
        </p:nvGrpSpPr>
        <p:grpSpPr>
          <a:xfrm>
            <a:off x="9255963" y="320145"/>
            <a:ext cx="1550689" cy="169277"/>
            <a:chOff x="9512757" y="369386"/>
            <a:chExt cx="2051714" cy="223970"/>
          </a:xfrm>
          <a:solidFill>
            <a:schemeClr val="tx2"/>
          </a:solidFill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208B7D06-B4F1-4617-DADE-45E8B4B5C4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A80ED837-AEA9-6488-C802-169DF998D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E3054858-E30E-0971-B05A-5FDF77C05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27D7707F-9EC4-CE26-F995-E9F17F3DCD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4E297D4-FE9B-E06B-571A-55660389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0A80075A-A5CA-5425-E757-AC9DAA5EF7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F40000E1-1EAA-6ABE-E1C1-288D89E010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A79EA4B6-E94F-2652-9468-E6B47B999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20F1F487-85B3-FB6C-DD95-77A83E5497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28C3685E-8400-012C-AC69-31CCC68DEC1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E074C7-AF2A-F70D-9936-2B5C03D8F7D7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100%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665409C-7871-1AEF-77EC-4C6CCE026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F562A0-5817-4CE3-2A87-0606F0CBD445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PPTBIZCAM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B90B1C63-8D74-5DFD-2514-D03F7E9C5D9D}"/>
              </a:ext>
            </a:extLst>
          </p:cNvPr>
          <p:cNvSpPr/>
          <p:nvPr userDrawn="1"/>
        </p:nvSpPr>
        <p:spPr>
          <a:xfrm>
            <a:off x="11682271" y="133570"/>
            <a:ext cx="176990" cy="17699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0F6185-2396-B912-927D-98A5AA07D9F7}"/>
              </a:ext>
            </a:extLst>
          </p:cNvPr>
          <p:cNvGrpSpPr/>
          <p:nvPr userDrawn="1"/>
        </p:nvGrpSpPr>
        <p:grpSpPr>
          <a:xfrm>
            <a:off x="260149" y="193034"/>
            <a:ext cx="343364" cy="344856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312D0E4-2BE6-0A00-7B6B-F89164025F61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C09478-74CC-8160-8B22-72CF517D258D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BCB908-17C1-999F-9D95-7CF311EE05F7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02646C-C7DC-9FA0-4756-37FF50624836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EE7317-1F7C-9132-8548-522871BD99FD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419AE9-5BAA-C9FC-2054-27F7BD02F082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7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C0D737E-D678-ECCB-1E31-9893946E59AE}"/>
              </a:ext>
            </a:extLst>
          </p:cNvPr>
          <p:cNvSpPr txBox="1"/>
          <p:nvPr/>
        </p:nvSpPr>
        <p:spPr>
          <a:xfrm>
            <a:off x="2619934" y="3663598"/>
            <a:ext cx="6952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 err="1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FlexyTale</a:t>
            </a:r>
            <a:endParaRPr lang="en-US" altLang="ko-KR" sz="6600" i="1" kern="0" dirty="0">
              <a:ln w="12700">
                <a:noFill/>
              </a:ln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b="1" kern="0">
                <a:solidFill>
                  <a:srgbClr val="44546A"/>
                </a:solidFill>
              </a:rPr>
              <a:t>Team </a:t>
            </a:r>
            <a:r>
              <a:rPr lang="ko-KR" altLang="en-US" b="1" kern="0">
                <a:solidFill>
                  <a:srgbClr val="44546A"/>
                </a:solidFill>
              </a:rPr>
              <a:t>십오다</a:t>
            </a:r>
            <a:endParaRPr lang="en-US" altLang="ko-KR" b="1" kern="0" dirty="0">
              <a:solidFill>
                <a:srgbClr val="44546A"/>
              </a:solidFill>
            </a:endParaRPr>
          </a:p>
        </p:txBody>
      </p:sp>
      <p:pic>
        <p:nvPicPr>
          <p:cNvPr id="1026" name="Picture 2" descr="Fairy tale - Free education icons">
            <a:extLst>
              <a:ext uri="{FF2B5EF4-FFF2-40B4-BE49-F238E27FC236}">
                <a16:creationId xmlns:a16="http://schemas.microsoft.com/office/drawing/2014/main" id="{B111D0E1-93E1-C038-23E3-90E6C9DC5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0" y="2091264"/>
            <a:ext cx="1337736" cy="13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9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30103-560E-94FB-409F-900F3CE6BEAA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-HOW?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개발과정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DB48360-773A-9CA8-12D9-BB09F89BD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627603"/>
              </p:ext>
            </p:extLst>
          </p:nvPr>
        </p:nvGraphicFramePr>
        <p:xfrm>
          <a:off x="419100" y="1229488"/>
          <a:ext cx="6205540" cy="483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8639280" imgH="6734160" progId="PBrush">
                  <p:embed/>
                </p:oleObj>
              </mc:Choice>
              <mc:Fallback>
                <p:oleObj name="Bitmap Image" r:id="rId3" imgW="8639280" imgH="673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1229488"/>
                        <a:ext cx="6205540" cy="4837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F9A12E1-94A4-3E02-5F20-1C90DCF6ECE2}"/>
              </a:ext>
            </a:extLst>
          </p:cNvPr>
          <p:cNvSpPr/>
          <p:nvPr/>
        </p:nvSpPr>
        <p:spPr>
          <a:xfrm>
            <a:off x="6848475" y="2190750"/>
            <a:ext cx="5076826" cy="3066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44546A"/>
                </a:solidFill>
              </a:rPr>
              <a:t>전체적으로 </a:t>
            </a:r>
            <a:r>
              <a:rPr lang="en-US" altLang="ko-KR" b="1" dirty="0">
                <a:solidFill>
                  <a:srgbClr val="44546A"/>
                </a:solidFill>
              </a:rPr>
              <a:t>HTML,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CSS,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 err="1">
                <a:solidFill>
                  <a:srgbClr val="44546A"/>
                </a:solidFill>
              </a:rPr>
              <a:t>Javascript</a:t>
            </a:r>
            <a:r>
              <a:rPr lang="ko-KR" altLang="en-US" b="1" dirty="0">
                <a:solidFill>
                  <a:srgbClr val="44546A"/>
                </a:solidFill>
              </a:rPr>
              <a:t>를 이용하여 개발하였고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각자가 맡은 부분을 작업한 후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en-US" altLang="ko-KR" b="1" dirty="0" err="1">
                <a:solidFill>
                  <a:srgbClr val="44546A"/>
                </a:solidFill>
              </a:rPr>
              <a:t>Github</a:t>
            </a:r>
            <a:r>
              <a:rPr lang="ko-KR" altLang="en-US" b="1" dirty="0">
                <a:solidFill>
                  <a:srgbClr val="44546A"/>
                </a:solidFill>
              </a:rPr>
              <a:t>에 공유하여 연결하는 방식으로 제작됨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또한 웹프로그래밍에 대한 스터디를 진행 후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공부한 내용들도 모두 </a:t>
            </a:r>
            <a:r>
              <a:rPr lang="en-US" altLang="ko-KR" b="1" dirty="0" err="1">
                <a:solidFill>
                  <a:srgbClr val="44546A"/>
                </a:solidFill>
              </a:rPr>
              <a:t>Github</a:t>
            </a:r>
            <a:r>
              <a:rPr lang="ko-KR" altLang="en-US" b="1" dirty="0">
                <a:solidFill>
                  <a:srgbClr val="44546A"/>
                </a:solidFill>
              </a:rPr>
              <a:t>에 게시함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2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7607F0-93AE-3D08-D9E6-88F8FD6C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0" t="7679" r="22581" b="26772"/>
          <a:stretch/>
        </p:blipFill>
        <p:spPr>
          <a:xfrm>
            <a:off x="340242" y="864202"/>
            <a:ext cx="7325831" cy="4828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9D529-D0BD-95FE-DC95-1248AF95ACF4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-HOW?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개발과정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889D9-3843-468B-307F-E6468D03FDDB}"/>
              </a:ext>
            </a:extLst>
          </p:cNvPr>
          <p:cNvSpPr/>
          <p:nvPr/>
        </p:nvSpPr>
        <p:spPr>
          <a:xfrm>
            <a:off x="6549656" y="3626612"/>
            <a:ext cx="5481970" cy="3066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44546A"/>
                </a:solidFill>
              </a:rPr>
              <a:t>HTML</a:t>
            </a:r>
            <a:r>
              <a:rPr lang="ko-KR" altLang="en-US" b="1" dirty="0">
                <a:solidFill>
                  <a:srgbClr val="44546A"/>
                </a:solidFill>
              </a:rPr>
              <a:t>로 </a:t>
            </a:r>
            <a:r>
              <a:rPr lang="en-US" altLang="ko-KR" b="1" dirty="0">
                <a:solidFill>
                  <a:srgbClr val="44546A"/>
                </a:solidFill>
              </a:rPr>
              <a:t>POP-UP</a:t>
            </a:r>
            <a:r>
              <a:rPr lang="ko-KR" altLang="en-US" b="1" dirty="0">
                <a:solidFill>
                  <a:srgbClr val="44546A"/>
                </a:solidFill>
              </a:rPr>
              <a:t>창을 만들고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처음 시작할 때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페이지에 대한 간단한 소개와 방법을 알려주는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설명서창을 제작하였음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진행 버튼을 누르기 전까지는 페이지의 다른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요소들을 클릭할 수 없게 </a:t>
            </a:r>
            <a:r>
              <a:rPr lang="ko-KR" altLang="en-US" b="1" dirty="0" err="1">
                <a:solidFill>
                  <a:srgbClr val="44546A"/>
                </a:solidFill>
              </a:rPr>
              <a:t>해두었고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</a:p>
          <a:p>
            <a:r>
              <a:rPr lang="en-US" altLang="ko-KR" b="1" dirty="0">
                <a:solidFill>
                  <a:srgbClr val="44546A"/>
                </a:solidFill>
              </a:rPr>
              <a:t>JS</a:t>
            </a:r>
            <a:r>
              <a:rPr lang="ko-KR" altLang="en-US" b="1" dirty="0">
                <a:solidFill>
                  <a:srgbClr val="44546A"/>
                </a:solidFill>
              </a:rPr>
              <a:t>의 </a:t>
            </a:r>
            <a:r>
              <a:rPr lang="en-US" altLang="ko-KR" b="1" dirty="0">
                <a:solidFill>
                  <a:srgbClr val="44546A"/>
                </a:solidFill>
              </a:rPr>
              <a:t>show</a:t>
            </a:r>
            <a:r>
              <a:rPr lang="ko-KR" altLang="en-US" b="1" dirty="0">
                <a:solidFill>
                  <a:srgbClr val="44546A"/>
                </a:solidFill>
              </a:rPr>
              <a:t>와 </a:t>
            </a:r>
            <a:r>
              <a:rPr lang="en-US" altLang="ko-KR" b="1" dirty="0">
                <a:solidFill>
                  <a:srgbClr val="44546A"/>
                </a:solidFill>
              </a:rPr>
              <a:t>hide </a:t>
            </a:r>
            <a:r>
              <a:rPr lang="ko-KR" altLang="en-US" b="1" dirty="0">
                <a:solidFill>
                  <a:srgbClr val="44546A"/>
                </a:solidFill>
              </a:rPr>
              <a:t>기능을 이용하여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버튼을 누르면 해당 설명서창이 사라지게 됨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8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31CCE-3B31-EFC4-B389-6340671AF5A8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-HOW?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개발과정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B49D77-E93E-1E3D-148D-2FC10CC27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" t="40728" r="65324" b="40883"/>
          <a:stretch/>
        </p:blipFill>
        <p:spPr>
          <a:xfrm>
            <a:off x="3552869" y="1422888"/>
            <a:ext cx="4236086" cy="109343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2A8BBF0-1E55-EFA6-3F66-370C61A855C5}"/>
              </a:ext>
            </a:extLst>
          </p:cNvPr>
          <p:cNvSpPr/>
          <p:nvPr/>
        </p:nvSpPr>
        <p:spPr>
          <a:xfrm>
            <a:off x="3407447" y="2126197"/>
            <a:ext cx="4800600" cy="914951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코드를 알맞게 입력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010ED-1F05-C05A-4DE4-CCD677B8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6" t="11767" r="4453" b="9410"/>
          <a:stretch/>
        </p:blipFill>
        <p:spPr>
          <a:xfrm>
            <a:off x="471000" y="1307741"/>
            <a:ext cx="2707886" cy="23996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D6259A-6E28-50DC-D6E6-BFE64B649FF2}"/>
              </a:ext>
            </a:extLst>
          </p:cNvPr>
          <p:cNvSpPr/>
          <p:nvPr/>
        </p:nvSpPr>
        <p:spPr>
          <a:xfrm>
            <a:off x="655378" y="4888392"/>
            <a:ext cx="10881243" cy="1508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4546A"/>
                </a:solidFill>
              </a:rPr>
              <a:t>JS</a:t>
            </a:r>
            <a:r>
              <a:rPr lang="ko-KR" altLang="en-US" b="1" dirty="0">
                <a:solidFill>
                  <a:srgbClr val="44546A"/>
                </a:solidFill>
              </a:rPr>
              <a:t>의 </a:t>
            </a:r>
            <a:r>
              <a:rPr lang="en-US" altLang="ko-KR" b="1" dirty="0">
                <a:solidFill>
                  <a:srgbClr val="44546A"/>
                </a:solidFill>
              </a:rPr>
              <a:t>include </a:t>
            </a:r>
            <a:r>
              <a:rPr lang="ko-KR" altLang="en-US" b="1" dirty="0">
                <a:solidFill>
                  <a:srgbClr val="44546A"/>
                </a:solidFill>
              </a:rPr>
              <a:t>기능과 </a:t>
            </a:r>
            <a:r>
              <a:rPr lang="en-US" altLang="ko-KR" b="1" dirty="0" err="1">
                <a:solidFill>
                  <a:srgbClr val="44546A"/>
                </a:solidFill>
              </a:rPr>
              <a:t>getElementById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기능을 이용하여</a:t>
            </a:r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코드를 입력하면 실시간으로 입력된 속성이 해당 요소들에게 바로 적용될 수 있도록 개발함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또한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알맞은 코드를 입력했을 때 다음으로 넘어갈 수 있는 </a:t>
            </a:r>
            <a:r>
              <a:rPr lang="en-US" altLang="ko-KR" b="1" dirty="0">
                <a:solidFill>
                  <a:srgbClr val="44546A"/>
                </a:solidFill>
              </a:rPr>
              <a:t>Next </a:t>
            </a:r>
            <a:r>
              <a:rPr lang="ko-KR" altLang="en-US" b="1" dirty="0">
                <a:solidFill>
                  <a:srgbClr val="44546A"/>
                </a:solidFill>
              </a:rPr>
              <a:t>버튼이 표시될 수 있도록 제작함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4F120-59D4-16ED-A94C-FBAB331BE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" t="37626" r="63811" b="-348"/>
          <a:stretch/>
        </p:blipFill>
        <p:spPr>
          <a:xfrm>
            <a:off x="9048750" y="2127594"/>
            <a:ext cx="2815488" cy="23010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1448CE-02B8-C9B6-2E36-64F8652C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69" y="1307741"/>
            <a:ext cx="2307853" cy="209734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EF7EE99-1C2E-457E-8AFF-313EEADA0FCD}"/>
              </a:ext>
            </a:extLst>
          </p:cNvPr>
          <p:cNvSpPr/>
          <p:nvPr/>
        </p:nvSpPr>
        <p:spPr>
          <a:xfrm>
            <a:off x="11258550" y="3857625"/>
            <a:ext cx="704850" cy="647700"/>
          </a:xfrm>
          <a:prstGeom prst="ellipse">
            <a:avLst/>
          </a:prstGeom>
          <a:noFill/>
          <a:ln w="76200">
            <a:solidFill>
              <a:srgbClr val="FF66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0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EDE7EA-634E-C4FA-F12B-A5BD683E26E7}"/>
              </a:ext>
            </a:extLst>
          </p:cNvPr>
          <p:cNvGrpSpPr/>
          <p:nvPr/>
        </p:nvGrpSpPr>
        <p:grpSpPr>
          <a:xfrm>
            <a:off x="202156" y="1745834"/>
            <a:ext cx="8875537" cy="4947066"/>
            <a:chOff x="490965" y="1657630"/>
            <a:chExt cx="8875537" cy="494706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A082222-04C0-9989-9CCF-725FAF499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85" t="38938" r="51382" b="8296"/>
            <a:stretch/>
          </p:blipFill>
          <p:spPr>
            <a:xfrm>
              <a:off x="490965" y="1657630"/>
              <a:ext cx="2215918" cy="49470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79F8E4-6993-9C98-A6DF-43CDC7C2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762" y="2731263"/>
              <a:ext cx="1174110" cy="27998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C86B0A-6FF1-DEA8-230B-30502648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8387" y="1657630"/>
              <a:ext cx="1179755" cy="281673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CD6779-FA35-4CFE-6077-9594CC4D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447" y="2121065"/>
              <a:ext cx="1179755" cy="280544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5CD9A-EB1F-F070-89EF-DB7EA377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0432" y="3138386"/>
              <a:ext cx="1179755" cy="28110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5B8B53-60AC-0125-BCDC-5AB93FCEA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6747" y="3614845"/>
              <a:ext cx="1179755" cy="281109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EBA5F89-CB5A-4BBE-ABEE-A5B45B15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646" y="2277654"/>
              <a:ext cx="528913" cy="172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11DE255-7776-A332-E02A-B06FA6447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901" y="2684022"/>
              <a:ext cx="1852548" cy="6057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C6C69E-2CAF-5E0A-A56B-F725FC292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646" y="3147457"/>
              <a:ext cx="3183060" cy="9837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0E8CE92-13E4-887A-C2EF-76D60C311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646" y="3543038"/>
              <a:ext cx="4506887" cy="142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43DDC42-B458-5BD8-559F-E65E65D3B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901" y="4029329"/>
              <a:ext cx="5777127" cy="18337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19888D-0F91-6F4F-8558-842B32675340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-HOW?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개발과정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6646E-A320-4B90-176E-9A4E87DE86CE}"/>
              </a:ext>
            </a:extLst>
          </p:cNvPr>
          <p:cNvSpPr/>
          <p:nvPr/>
        </p:nvSpPr>
        <p:spPr>
          <a:xfrm>
            <a:off x="5934075" y="1155340"/>
            <a:ext cx="6055769" cy="1299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44546A"/>
                </a:solidFill>
              </a:rPr>
              <a:t>각 속성별로 </a:t>
            </a:r>
            <a:r>
              <a:rPr lang="en-US" altLang="ko-KR" b="1" dirty="0">
                <a:solidFill>
                  <a:srgbClr val="44546A"/>
                </a:solidFill>
              </a:rPr>
              <a:t>3</a:t>
            </a:r>
            <a:r>
              <a:rPr lang="ko-KR" altLang="en-US" b="1" dirty="0">
                <a:solidFill>
                  <a:srgbClr val="44546A"/>
                </a:solidFill>
              </a:rPr>
              <a:t>가지의 속성을 담은 버튼을 </a:t>
            </a:r>
            <a:r>
              <a:rPr lang="en-US" altLang="ko-KR" b="1" dirty="0">
                <a:solidFill>
                  <a:srgbClr val="44546A"/>
                </a:solidFill>
              </a:rPr>
              <a:t>HTML</a:t>
            </a:r>
            <a:r>
              <a:rPr lang="ko-KR" altLang="en-US" b="1" dirty="0">
                <a:solidFill>
                  <a:srgbClr val="44546A"/>
                </a:solidFill>
              </a:rPr>
              <a:t>로 제작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44546A"/>
                </a:solidFill>
              </a:rPr>
              <a:t>CSS</a:t>
            </a:r>
            <a:r>
              <a:rPr lang="ko-KR" altLang="en-US" b="1" dirty="0">
                <a:solidFill>
                  <a:srgbClr val="44546A"/>
                </a:solidFill>
              </a:rPr>
              <a:t>로 디자인을 맞춘 후 </a:t>
            </a:r>
            <a:r>
              <a:rPr lang="en-US" altLang="ko-KR" b="1" dirty="0">
                <a:solidFill>
                  <a:srgbClr val="44546A"/>
                </a:solidFill>
              </a:rPr>
              <a:t>JS</a:t>
            </a:r>
            <a:r>
              <a:rPr lang="ko-KR" altLang="en-US" b="1" dirty="0">
                <a:solidFill>
                  <a:srgbClr val="44546A"/>
                </a:solidFill>
              </a:rPr>
              <a:t>로 작동하게 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44546A"/>
                </a:solidFill>
              </a:rPr>
              <a:t>총 </a:t>
            </a:r>
            <a:r>
              <a:rPr lang="en-US" altLang="ko-KR" b="1" dirty="0">
                <a:solidFill>
                  <a:srgbClr val="44546A"/>
                </a:solidFill>
              </a:rPr>
              <a:t>5</a:t>
            </a:r>
            <a:r>
              <a:rPr lang="ko-KR" altLang="en-US" b="1" dirty="0">
                <a:solidFill>
                  <a:srgbClr val="44546A"/>
                </a:solidFill>
              </a:rPr>
              <a:t>페이지의 버튼을 만들어 사용자가 버튼만 눌러도 </a:t>
            </a:r>
            <a:endParaRPr lang="en-US" altLang="ko-KR" b="1" dirty="0">
              <a:solidFill>
                <a:srgbClr val="44546A"/>
              </a:solidFill>
            </a:endParaRPr>
          </a:p>
          <a:p>
            <a:r>
              <a:rPr lang="ko-KR" altLang="en-US" b="1" dirty="0">
                <a:solidFill>
                  <a:srgbClr val="44546A"/>
                </a:solidFill>
              </a:rPr>
              <a:t>해당 속성이 어떻게 적용되는지 알기 쉽게 제작하였음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4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8C179-3BC9-B542-CAAD-7E8F0F48DDD1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-HOW?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개발과정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C6D10-144F-E574-0A8B-321ABB41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8" y="937992"/>
            <a:ext cx="4299212" cy="38505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99375-E62F-D832-00BA-B7027B20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7" y="937992"/>
            <a:ext cx="4242969" cy="385055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1438298-5280-74B2-773D-8AF31CCA3B08}"/>
              </a:ext>
            </a:extLst>
          </p:cNvPr>
          <p:cNvSpPr/>
          <p:nvPr/>
        </p:nvSpPr>
        <p:spPr>
          <a:xfrm>
            <a:off x="4649413" y="2608584"/>
            <a:ext cx="739201" cy="50937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FF31F-9517-519F-078A-14421C257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050" y="4244072"/>
            <a:ext cx="3261643" cy="10364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93ACE-3B2E-0498-CB15-F53BBD13581A}"/>
              </a:ext>
            </a:extLst>
          </p:cNvPr>
          <p:cNvSpPr/>
          <p:nvPr/>
        </p:nvSpPr>
        <p:spPr>
          <a:xfrm>
            <a:off x="655378" y="5443870"/>
            <a:ext cx="10881243" cy="1164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이미지에 생동감을 부여하기 위해 </a:t>
            </a:r>
            <a:r>
              <a:rPr lang="en-US" altLang="ko-KR" b="1" dirty="0">
                <a:solidFill>
                  <a:srgbClr val="44546A"/>
                </a:solidFill>
              </a:rPr>
              <a:t>CSS animation </a:t>
            </a:r>
            <a:r>
              <a:rPr lang="ko-KR" altLang="en-US" b="1" dirty="0">
                <a:solidFill>
                  <a:srgbClr val="44546A"/>
                </a:solidFill>
              </a:rPr>
              <a:t>기능을 추가하여</a:t>
            </a:r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r>
              <a:rPr lang="en-US" altLang="ko-KR" b="1" dirty="0">
                <a:solidFill>
                  <a:srgbClr val="44546A"/>
                </a:solidFill>
              </a:rPr>
              <a:t>HTML</a:t>
            </a:r>
            <a:r>
              <a:rPr lang="ko-KR" altLang="en-US" b="1" dirty="0">
                <a:solidFill>
                  <a:srgbClr val="44546A"/>
                </a:solidFill>
              </a:rPr>
              <a:t> 요소들이 움직일 수 있도록 개발함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82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959DBB2-979B-2793-082E-7B628F8D623D}"/>
              </a:ext>
            </a:extLst>
          </p:cNvPr>
          <p:cNvSpPr/>
          <p:nvPr/>
        </p:nvSpPr>
        <p:spPr>
          <a:xfrm>
            <a:off x="488561" y="1091669"/>
            <a:ext cx="11193710" cy="5343395"/>
          </a:xfrm>
          <a:prstGeom prst="rect">
            <a:avLst/>
          </a:prstGeom>
          <a:solidFill>
            <a:srgbClr val="D8DBE8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C86C17-3D9E-4D21-1879-60829A2D6561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600" dirty="0">
              <a:solidFill>
                <a:srgbClr val="44546A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B19E3-A9F7-C4C6-F637-9619BAD2EC3A}"/>
              </a:ext>
            </a:extLst>
          </p:cNvPr>
          <p:cNvGrpSpPr/>
          <p:nvPr/>
        </p:nvGrpSpPr>
        <p:grpSpPr>
          <a:xfrm>
            <a:off x="11372169" y="185874"/>
            <a:ext cx="429876" cy="429876"/>
            <a:chOff x="215317" y="343634"/>
            <a:chExt cx="684000" cy="6840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B569CC4-33DE-6BE1-DF30-9645AE025887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8407A1-4447-B3B8-B104-14B7D9B97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30D97C-302E-33F6-45D8-70A978AC26E1}"/>
              </a:ext>
            </a:extLst>
          </p:cNvPr>
          <p:cNvGrpSpPr/>
          <p:nvPr/>
        </p:nvGrpSpPr>
        <p:grpSpPr>
          <a:xfrm>
            <a:off x="9255963" y="320145"/>
            <a:ext cx="1550689" cy="169277"/>
            <a:chOff x="9512757" y="369386"/>
            <a:chExt cx="2051714" cy="223970"/>
          </a:xfrm>
          <a:solidFill>
            <a:schemeClr val="tx2"/>
          </a:solidFill>
        </p:grpSpPr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CCA68436-FC6B-347D-1EC0-1134B799CB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2082A5D-38FE-E81E-0FC0-622894CB0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50C1FC1-3DDB-1A6D-0476-ADC3D900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8A61235-94C0-07DC-7FB7-D30B7E1FA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8D1EF975-B870-F391-7053-B76837277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27" name="Group 19">
              <a:extLst>
                <a:ext uri="{FF2B5EF4-FFF2-40B4-BE49-F238E27FC236}">
                  <a16:creationId xmlns:a16="http://schemas.microsoft.com/office/drawing/2014/main" id="{5143339D-B780-A62D-9EFA-591178663E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F56C0E5F-2D48-08FD-F1D3-2F612DE400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DD5C68B0-7DB6-E433-9331-F9C1DD15C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DE3F4394-DC59-994A-AB45-E5190EBA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A256AD87-1A21-E24C-47F2-E6C8E05A47F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8AB044-0C13-FA85-9950-9A8FA445459F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100%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3D984E2-7D09-36EA-1055-19519B9D7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99C492-2FBE-FEE0-1D72-AA2995D521C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PPTBIZCAM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30073F90-9CBE-CD6B-67F7-986ABD7E77C7}"/>
              </a:ext>
            </a:extLst>
          </p:cNvPr>
          <p:cNvSpPr/>
          <p:nvPr/>
        </p:nvSpPr>
        <p:spPr>
          <a:xfrm>
            <a:off x="11682271" y="133570"/>
            <a:ext cx="176990" cy="17699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52BFC3-1C46-750B-5685-2BD532FC3C1D}"/>
              </a:ext>
            </a:extLst>
          </p:cNvPr>
          <p:cNvGrpSpPr/>
          <p:nvPr/>
        </p:nvGrpSpPr>
        <p:grpSpPr>
          <a:xfrm>
            <a:off x="260149" y="193034"/>
            <a:ext cx="343364" cy="344856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E473E7-B1FC-7EB2-A57B-BA4AC47842F0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198928-BD38-C604-0881-E3F89C52C951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425197D-B88B-8491-B447-D62547944EF1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BE30C6A-05A2-D5E2-EE85-8E5BD3734059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10472E-2A3E-DB14-5777-100E9754FF47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2B0F2D4-AC9C-C3CE-E695-D9A78B0128D6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BB79E5-24CA-507B-C7A8-670812EC613A}"/>
              </a:ext>
            </a:extLst>
          </p:cNvPr>
          <p:cNvGrpSpPr/>
          <p:nvPr/>
        </p:nvGrpSpPr>
        <p:grpSpPr>
          <a:xfrm>
            <a:off x="1503884" y="1455614"/>
            <a:ext cx="9576155" cy="1190846"/>
            <a:chOff x="-543464" y="2594892"/>
            <a:chExt cx="9103264" cy="563774"/>
          </a:xfrm>
        </p:grpSpPr>
        <p:sp>
          <p:nvSpPr>
            <p:cNvPr id="73" name="달 72">
              <a:extLst>
                <a:ext uri="{FF2B5EF4-FFF2-40B4-BE49-F238E27FC236}">
                  <a16:creationId xmlns:a16="http://schemas.microsoft.com/office/drawing/2014/main" id="{083AF671-83CB-51BF-D6CE-FE6773CD6A3A}"/>
                </a:ext>
              </a:extLst>
            </p:cNvPr>
            <p:cNvSpPr/>
            <p:nvPr/>
          </p:nvSpPr>
          <p:spPr>
            <a:xfrm rot="262951">
              <a:off x="7903661" y="2832416"/>
              <a:ext cx="487721" cy="326250"/>
            </a:xfrm>
            <a:prstGeom prst="moon">
              <a:avLst>
                <a:gd name="adj" fmla="val 66733"/>
              </a:avLst>
            </a:prstGeom>
            <a:solidFill>
              <a:srgbClr val="4E5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모서리가 둥근 직사각형 91">
              <a:extLst>
                <a:ext uri="{FF2B5EF4-FFF2-40B4-BE49-F238E27FC236}">
                  <a16:creationId xmlns:a16="http://schemas.microsoft.com/office/drawing/2014/main" id="{F3EA33D1-BCAA-5FB8-1A55-CAD4EC7E4313}"/>
                </a:ext>
              </a:extLst>
            </p:cNvPr>
            <p:cNvSpPr/>
            <p:nvPr/>
          </p:nvSpPr>
          <p:spPr>
            <a:xfrm>
              <a:off x="-543464" y="2594892"/>
              <a:ext cx="9103264" cy="452586"/>
            </a:xfrm>
            <a:prstGeom prst="roundRect">
              <a:avLst/>
            </a:prstGeom>
            <a:solidFill>
              <a:srgbClr val="4E5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프로그램을 개발하기 위해 사용되었던 파일들을 관리하는데 있어서 어려움을 느꼈다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폴더별로 정리하고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각각 이름을 부여하였지만 방대한 양의 파일을 관리하는데 있어서 문제를 느꼈다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40E77E6-D11E-B384-7817-68658B088E80}"/>
              </a:ext>
            </a:extLst>
          </p:cNvPr>
          <p:cNvGrpSpPr/>
          <p:nvPr/>
        </p:nvGrpSpPr>
        <p:grpSpPr>
          <a:xfrm>
            <a:off x="1014045" y="2731745"/>
            <a:ext cx="9576155" cy="1130332"/>
            <a:chOff x="6170596" y="1338133"/>
            <a:chExt cx="10331305" cy="1290944"/>
          </a:xfrm>
        </p:grpSpPr>
        <p:sp>
          <p:nvSpPr>
            <p:cNvPr id="61" name="달 60">
              <a:extLst>
                <a:ext uri="{FF2B5EF4-FFF2-40B4-BE49-F238E27FC236}">
                  <a16:creationId xmlns:a16="http://schemas.microsoft.com/office/drawing/2014/main" id="{8EA4C478-E8A8-8D61-650F-2D78221D5E3A}"/>
                </a:ext>
              </a:extLst>
            </p:cNvPr>
            <p:cNvSpPr/>
            <p:nvPr/>
          </p:nvSpPr>
          <p:spPr>
            <a:xfrm rot="262951" flipH="1">
              <a:off x="6351392" y="2184924"/>
              <a:ext cx="351325" cy="444153"/>
            </a:xfrm>
            <a:prstGeom prst="moon">
              <a:avLst>
                <a:gd name="adj" fmla="val 667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99">
              <a:extLst>
                <a:ext uri="{FF2B5EF4-FFF2-40B4-BE49-F238E27FC236}">
                  <a16:creationId xmlns:a16="http://schemas.microsoft.com/office/drawing/2014/main" id="{9CC3A9EF-852C-579E-0A23-0AF993D1A583}"/>
                </a:ext>
              </a:extLst>
            </p:cNvPr>
            <p:cNvSpPr/>
            <p:nvPr/>
          </p:nvSpPr>
          <p:spPr>
            <a:xfrm>
              <a:off x="6170596" y="1338133"/>
              <a:ext cx="10331305" cy="1068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해당 웹페이지는 아직 서버를 구축하지 않아서 파일을 갖고 있는 사람만 해당 웹페이지를 </a:t>
              </a:r>
              <a:endPara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열람할 수 있다는 점이 아쉽다</a:t>
              </a:r>
              <a:r>
                <a:rPr lang="en-US" altLang="ko-KR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 </a:t>
              </a:r>
              <a:r>
                <a:rPr lang="ko-KR" altLang="en-US" sz="17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백엔드</a:t>
              </a:r>
              <a:r>
                <a:rPr lang="ko-KR" altLang="en-US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서버까지 구축하여 실제 웹페이지를 호스팅해보고 싶다</a:t>
              </a:r>
              <a:r>
                <a:rPr lang="en-US" altLang="ko-KR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283628-D3EA-8F7B-865F-36B8E90B92FA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</a:t>
            </a:r>
            <a:r>
              <a:rPr lang="ko-KR" altLang="en-US" sz="2400" b="1" dirty="0">
                <a:solidFill>
                  <a:srgbClr val="44546A"/>
                </a:solidFill>
              </a:rPr>
              <a:t>앞으로의 개선점</a:t>
            </a:r>
          </a:p>
        </p:txBody>
      </p:sp>
      <p:sp>
        <p:nvSpPr>
          <p:cNvPr id="8" name="달 7">
            <a:extLst>
              <a:ext uri="{FF2B5EF4-FFF2-40B4-BE49-F238E27FC236}">
                <a16:creationId xmlns:a16="http://schemas.microsoft.com/office/drawing/2014/main" id="{6B2A70F4-ADFA-DA93-AB4A-C63E6C931B59}"/>
              </a:ext>
            </a:extLst>
          </p:cNvPr>
          <p:cNvSpPr/>
          <p:nvPr/>
        </p:nvSpPr>
        <p:spPr>
          <a:xfrm rot="262951">
            <a:off x="10664560" y="4577670"/>
            <a:ext cx="456912" cy="689130"/>
          </a:xfrm>
          <a:prstGeom prst="moon">
            <a:avLst>
              <a:gd name="adj" fmla="val 66733"/>
            </a:avLst>
          </a:prstGeom>
          <a:solidFill>
            <a:srgbClr val="4E5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" name="모서리가 둥근 직사각형 91">
            <a:extLst>
              <a:ext uri="{FF2B5EF4-FFF2-40B4-BE49-F238E27FC236}">
                <a16:creationId xmlns:a16="http://schemas.microsoft.com/office/drawing/2014/main" id="{40D168BD-BEF6-C62E-35A8-5331A6075195}"/>
              </a:ext>
            </a:extLst>
          </p:cNvPr>
          <p:cNvSpPr/>
          <p:nvPr/>
        </p:nvSpPr>
        <p:spPr>
          <a:xfrm>
            <a:off x="1935126" y="3966249"/>
            <a:ext cx="9315034" cy="955986"/>
          </a:xfrm>
          <a:prstGeom prst="roundRect">
            <a:avLst/>
          </a:prstGeom>
          <a:solidFill>
            <a:srgbClr val="4E5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페이지에 각각 현재가 몇 페이지인지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앞으로 몇 페이지가 남았는지 표시하지 못했다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 전체적으로 페이지를 넘나들 수 있는 기능을 구현하지 못했다는 점이 아쉬웠다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D37BB-F643-F10B-AD25-05BFE85D6DA1}"/>
              </a:ext>
            </a:extLst>
          </p:cNvPr>
          <p:cNvGrpSpPr/>
          <p:nvPr/>
        </p:nvGrpSpPr>
        <p:grpSpPr>
          <a:xfrm>
            <a:off x="1023558" y="5089757"/>
            <a:ext cx="9566642" cy="1130332"/>
            <a:chOff x="6170596" y="1338133"/>
            <a:chExt cx="10464119" cy="1290944"/>
          </a:xfrm>
        </p:grpSpPr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5824E6A6-B16E-5684-DF47-602C86CE7A1F}"/>
                </a:ext>
              </a:extLst>
            </p:cNvPr>
            <p:cNvSpPr/>
            <p:nvPr/>
          </p:nvSpPr>
          <p:spPr>
            <a:xfrm rot="262951" flipH="1">
              <a:off x="6351392" y="2184924"/>
              <a:ext cx="351325" cy="444153"/>
            </a:xfrm>
            <a:prstGeom prst="moon">
              <a:avLst>
                <a:gd name="adj" fmla="val 667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99">
              <a:extLst>
                <a:ext uri="{FF2B5EF4-FFF2-40B4-BE49-F238E27FC236}">
                  <a16:creationId xmlns:a16="http://schemas.microsoft.com/office/drawing/2014/main" id="{7244BB6A-CC89-D634-5699-23D44E2EB08B}"/>
                </a:ext>
              </a:extLst>
            </p:cNvPr>
            <p:cNvSpPr/>
            <p:nvPr/>
          </p:nvSpPr>
          <p:spPr>
            <a:xfrm>
              <a:off x="6170596" y="1338133"/>
              <a:ext cx="10464119" cy="1068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게임 디자인과 설명을 조금 더 단순화하여 사용자에게 다가갔으면 어땠을까 하는 생각이 들었다</a:t>
              </a:r>
              <a:r>
                <a:rPr lang="en-US" altLang="ko-KR" sz="1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B58313-27DF-6C47-D9DD-859D884B7D08}"/>
              </a:ext>
            </a:extLst>
          </p:cNvPr>
          <p:cNvSpPr/>
          <p:nvPr/>
        </p:nvSpPr>
        <p:spPr>
          <a:xfrm>
            <a:off x="516564" y="1268533"/>
            <a:ext cx="3570404" cy="478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Visual Studio Code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HTML, CSS, JS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에디터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32A19-C650-9022-AC23-31BB9111D72B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</a:t>
            </a:r>
            <a:r>
              <a:rPr lang="ko-KR" altLang="en-US" sz="2400" b="1" dirty="0">
                <a:solidFill>
                  <a:srgbClr val="44546A"/>
                </a:solidFill>
              </a:rPr>
              <a:t>개발하며 사용된 프로그램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44A01-C3D5-4449-9ECA-4AFBC76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754438"/>
            <a:ext cx="1996966" cy="19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AC38AF-1196-B64B-A81D-FE4F633424BF}"/>
              </a:ext>
            </a:extLst>
          </p:cNvPr>
          <p:cNvSpPr/>
          <p:nvPr/>
        </p:nvSpPr>
        <p:spPr>
          <a:xfrm>
            <a:off x="4310797" y="1268533"/>
            <a:ext cx="7071905" cy="478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Photoshop / illustration / </a:t>
            </a:r>
            <a:r>
              <a:rPr lang="en-US" altLang="ko-KR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ClipStudio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en-US" altLang="ko-KR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Procreater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페이지에 사용된 그림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아이콘 등 제작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8" name="Picture 4" descr="포토샵 2020 로고(아이콘) ai,png 파일 : 네이버 블로그">
            <a:extLst>
              <a:ext uri="{FF2B5EF4-FFF2-40B4-BE49-F238E27FC236}">
                <a16:creationId xmlns:a16="http://schemas.microsoft.com/office/drawing/2014/main" id="{48424659-7736-E657-8134-87626937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69" y="2327731"/>
            <a:ext cx="1479592" cy="143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일러스트 아이콘 ai 파일 다운로드 [illustrator cc 2020 icon .ai] : 네이버 블로그">
            <a:extLst>
              <a:ext uri="{FF2B5EF4-FFF2-40B4-BE49-F238E27FC236}">
                <a16:creationId xmlns:a16="http://schemas.microsoft.com/office/drawing/2014/main" id="{AD52B148-9214-B3FC-126A-61480644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08" y="1857525"/>
            <a:ext cx="2359784" cy="23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클립 스튜디오 페인트 PNG 이미지 | PNGWing">
            <a:extLst>
              <a:ext uri="{FF2B5EF4-FFF2-40B4-BE49-F238E27FC236}">
                <a16:creationId xmlns:a16="http://schemas.microsoft.com/office/drawing/2014/main" id="{532212D8-ACB3-DD4B-90A3-5EC85DA3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6111" y1="26389" x2="36111" y2="26389"/>
                        <a14:foregroundMark x1="37500" y1="21389" x2="24167" y2="22222"/>
                        <a14:foregroundMark x1="25833" y1="17500" x2="14444" y2="29444"/>
                        <a14:foregroundMark x1="14444" y1="29444" x2="14444" y2="73611"/>
                        <a14:foregroundMark x1="14444" y1="73611" x2="25278" y2="86111"/>
                        <a14:foregroundMark x1="25278" y1="86111" x2="46389" y2="88611"/>
                        <a14:foregroundMark x1="46389" y1="88611" x2="83611" y2="85833"/>
                        <a14:foregroundMark x1="83611" y1="85833" x2="87222" y2="27222"/>
                        <a14:foregroundMark x1="87222" y1="27222" x2="82778" y2="13333"/>
                        <a14:foregroundMark x1="82778" y1="13333" x2="28056" y2="14722"/>
                        <a14:foregroundMark x1="28056" y1="14722" x2="17222" y2="23056"/>
                        <a14:foregroundMark x1="65278" y1="28056" x2="71944" y2="64444"/>
                        <a14:foregroundMark x1="71944" y1="64444" x2="46389" y2="73056"/>
                        <a14:foregroundMark x1="46389" y1="73056" x2="33889" y2="55833"/>
                        <a14:foregroundMark x1="33889" y1="55833" x2="45000" y2="53611"/>
                        <a14:foregroundMark x1="58889" y1="54722" x2="47778" y2="51944"/>
                        <a14:foregroundMark x1="31667" y1="62500" x2="48611" y2="68333"/>
                        <a14:foregroundMark x1="48611" y1="68333" x2="65278" y2="56111"/>
                        <a14:foregroundMark x1="65278" y1="56111" x2="63056" y2="53333"/>
                        <a14:foregroundMark x1="27222" y1="56667" x2="40000" y2="68611"/>
                        <a14:foregroundMark x1="40000" y1="68611" x2="63889" y2="67222"/>
                        <a14:foregroundMark x1="37222" y1="53056" x2="46111" y2="68056"/>
                        <a14:foregroundMark x1="46111" y1="68056" x2="86667" y2="64722"/>
                        <a14:foregroundMark x1="86667" y1="64722" x2="87222" y2="63611"/>
                        <a14:foregroundMark x1="60833" y1="20000" x2="76111" y2="32222"/>
                        <a14:foregroundMark x1="76111" y1="32222" x2="80833" y2="46944"/>
                        <a14:foregroundMark x1="59444" y1="29167" x2="50833" y2="47222"/>
                        <a14:foregroundMark x1="50833" y1="47222" x2="50556" y2="52500"/>
                        <a14:foregroundMark x1="56111" y1="33056" x2="34167" y2="47778"/>
                        <a14:foregroundMark x1="58611" y1="45556" x2="55000" y2="68056"/>
                        <a14:foregroundMark x1="64167" y1="68056" x2="29167" y2="79722"/>
                        <a14:foregroundMark x1="43889" y1="73889" x2="75556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935" y="2119804"/>
            <a:ext cx="1854808" cy="185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이패드 앱, 프로크리에이트는 일러스트레이터 형식으로 출력할 수 있는가!?">
            <a:extLst>
              <a:ext uri="{FF2B5EF4-FFF2-40B4-BE49-F238E27FC236}">
                <a16:creationId xmlns:a16="http://schemas.microsoft.com/office/drawing/2014/main" id="{B47C2C08-2FE8-BF6B-587A-38D1E089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39" y="2335395"/>
            <a:ext cx="1431814" cy="14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0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iry tale - Free education icons">
            <a:extLst>
              <a:ext uri="{FF2B5EF4-FFF2-40B4-BE49-F238E27FC236}">
                <a16:creationId xmlns:a16="http://schemas.microsoft.com/office/drawing/2014/main" id="{96AD826C-990C-86B3-FE16-A607A73D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1" y="1856364"/>
            <a:ext cx="1337736" cy="13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F608A-86F4-5B0E-AA74-E3EADFE8B4C1}"/>
              </a:ext>
            </a:extLst>
          </p:cNvPr>
          <p:cNvSpPr txBox="1"/>
          <p:nvPr/>
        </p:nvSpPr>
        <p:spPr>
          <a:xfrm>
            <a:off x="2619934" y="3476847"/>
            <a:ext cx="6952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600" b="1" kern="0" dirty="0">
                <a:ln w="12700">
                  <a:noFill/>
                </a:ln>
                <a:solidFill>
                  <a:srgbClr val="44546A"/>
                </a:solidFill>
                <a:latin typeface="+mj-ea"/>
                <a:ea typeface="+mj-ea"/>
              </a:rPr>
              <a:t>감사합니다</a:t>
            </a:r>
            <a:endParaRPr lang="en-US" altLang="ko-KR" sz="6600" b="1" kern="0" dirty="0">
              <a:ln w="12700">
                <a:noFill/>
              </a:ln>
              <a:solidFill>
                <a:srgbClr val="44546A"/>
              </a:solidFill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44546A"/>
                </a:solidFill>
                <a:latin typeface="+mj-ea"/>
                <a:ea typeface="+mj-ea"/>
              </a:rPr>
              <a:t>Team </a:t>
            </a:r>
            <a:r>
              <a:rPr lang="ko-KR" altLang="en-US" b="1" kern="0" dirty="0">
                <a:solidFill>
                  <a:srgbClr val="44546A"/>
                </a:solidFill>
                <a:latin typeface="+mj-ea"/>
                <a:ea typeface="+mj-ea"/>
              </a:rPr>
              <a:t>십오야</a:t>
            </a:r>
            <a:endParaRPr lang="en-US" altLang="ko-KR" b="1" kern="0" dirty="0">
              <a:solidFill>
                <a:srgbClr val="4454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430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C86C17-3D9E-4D21-1879-60829A2D6561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dirty="0">
                <a:solidFill>
                  <a:srgbClr val="44546A"/>
                </a:solidFill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B19E3-A9F7-C4C6-F637-9619BAD2EC3A}"/>
              </a:ext>
            </a:extLst>
          </p:cNvPr>
          <p:cNvGrpSpPr/>
          <p:nvPr/>
        </p:nvGrpSpPr>
        <p:grpSpPr>
          <a:xfrm>
            <a:off x="11372169" y="185874"/>
            <a:ext cx="429876" cy="429876"/>
            <a:chOff x="215317" y="343634"/>
            <a:chExt cx="684000" cy="6840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B569CC4-33DE-6BE1-DF30-9645AE025887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8407A1-4447-B3B8-B104-14B7D9B97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30D97C-302E-33F6-45D8-70A978AC26E1}"/>
              </a:ext>
            </a:extLst>
          </p:cNvPr>
          <p:cNvGrpSpPr/>
          <p:nvPr/>
        </p:nvGrpSpPr>
        <p:grpSpPr>
          <a:xfrm>
            <a:off x="9255963" y="320145"/>
            <a:ext cx="1550689" cy="169277"/>
            <a:chOff x="9512757" y="369386"/>
            <a:chExt cx="2051714" cy="223970"/>
          </a:xfrm>
          <a:solidFill>
            <a:schemeClr val="tx2"/>
          </a:solidFill>
        </p:grpSpPr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CCA68436-FC6B-347D-1EC0-1134B799CB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B2082A5D-38FE-E81E-0FC0-622894CB0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50C1FC1-3DDB-1A6D-0476-ADC3D900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8A61235-94C0-07DC-7FB7-D30B7E1FA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8D1EF975-B870-F391-7053-B76837277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grpSp>
          <p:nvGrpSpPr>
            <p:cNvPr id="27" name="Group 19">
              <a:extLst>
                <a:ext uri="{FF2B5EF4-FFF2-40B4-BE49-F238E27FC236}">
                  <a16:creationId xmlns:a16="http://schemas.microsoft.com/office/drawing/2014/main" id="{5143339D-B780-A62D-9EFA-591178663E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F56C0E5F-2D48-08FD-F1D3-2F612DE400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DD5C68B0-7DB6-E433-9331-F9C1DD15C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DE3F4394-DC59-994A-AB45-E5190EBA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A256AD87-1A21-E24C-47F2-E6C8E05A47F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8AB044-0C13-FA85-9950-9A8FA445459F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100%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3D984E2-7D09-36EA-1055-19519B9D7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srgbClr val="44546A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99C492-2FBE-FEE0-1D72-AA2995D521C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srgbClr val="44546A"/>
                  </a:solidFill>
                </a:rPr>
                <a:t>PPTBIZCAM</a:t>
              </a:r>
              <a:endParaRPr lang="ko-KR" altLang="en-US" sz="1200" dirty="0">
                <a:solidFill>
                  <a:srgbClr val="44546A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30073F90-9CBE-CD6B-67F7-986ABD7E77C7}"/>
              </a:ext>
            </a:extLst>
          </p:cNvPr>
          <p:cNvSpPr/>
          <p:nvPr/>
        </p:nvSpPr>
        <p:spPr>
          <a:xfrm>
            <a:off x="11682271" y="133570"/>
            <a:ext cx="176990" cy="17699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52BFC3-1C46-750B-5685-2BD532FC3C1D}"/>
              </a:ext>
            </a:extLst>
          </p:cNvPr>
          <p:cNvGrpSpPr/>
          <p:nvPr/>
        </p:nvGrpSpPr>
        <p:grpSpPr>
          <a:xfrm>
            <a:off x="260149" y="193034"/>
            <a:ext cx="343364" cy="344856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E473E7-B1FC-7EB2-A57B-BA4AC47842F0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198928-BD38-C604-0881-E3F89C52C951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425197D-B88B-8491-B447-D62547944EF1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BE30C6A-05A2-D5E2-EE85-8E5BD3734059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10472E-2A3E-DB14-5777-100E9754FF47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2B0F2D4-AC9C-C3CE-E695-D9A78B0128D6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3C5732-EE66-6B59-25F6-39DFDD65DBFD}"/>
              </a:ext>
            </a:extLst>
          </p:cNvPr>
          <p:cNvSpPr/>
          <p:nvPr/>
        </p:nvSpPr>
        <p:spPr>
          <a:xfrm>
            <a:off x="434079" y="1258022"/>
            <a:ext cx="3570404" cy="478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WHY?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개발의도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46" y="1753097"/>
            <a:ext cx="1899530" cy="189953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D7EBFE-A6FC-CF81-7DEF-80A8314F82C7}"/>
              </a:ext>
            </a:extLst>
          </p:cNvPr>
          <p:cNvSpPr/>
          <p:nvPr/>
        </p:nvSpPr>
        <p:spPr>
          <a:xfrm>
            <a:off x="8187517" y="1258022"/>
            <a:ext cx="3570404" cy="33383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marL="182563" algn="ctr" latinLnBrk="0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E82F82-D6A3-B828-F331-6716202252D8}"/>
              </a:ext>
            </a:extLst>
          </p:cNvPr>
          <p:cNvSpPr/>
          <p:nvPr/>
        </p:nvSpPr>
        <p:spPr>
          <a:xfrm>
            <a:off x="4310798" y="1258022"/>
            <a:ext cx="3570404" cy="478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WHAT?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9" y="1705628"/>
            <a:ext cx="1899530" cy="18995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3F5866-6DF4-E302-B01F-B65498A135EB}"/>
              </a:ext>
            </a:extLst>
          </p:cNvPr>
          <p:cNvSpPr/>
          <p:nvPr/>
        </p:nvSpPr>
        <p:spPr>
          <a:xfrm>
            <a:off x="8187517" y="1258022"/>
            <a:ext cx="3570404" cy="4789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HOW?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개발과정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04" y="1682038"/>
            <a:ext cx="1899530" cy="18995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020CDA-4AB9-7D06-6E99-0027CC64CD8F}"/>
              </a:ext>
            </a:extLst>
          </p:cNvPr>
          <p:cNvSpPr/>
          <p:nvPr/>
        </p:nvSpPr>
        <p:spPr>
          <a:xfrm>
            <a:off x="2142068" y="6180667"/>
            <a:ext cx="7904872" cy="5437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4546A"/>
                </a:solidFill>
              </a:rPr>
              <a:t>- </a:t>
            </a:r>
            <a:r>
              <a:rPr lang="ko-KR" altLang="en-US" b="1" dirty="0">
                <a:solidFill>
                  <a:srgbClr val="44546A"/>
                </a:solidFill>
              </a:rPr>
              <a:t>그 외 프로그램 개선점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사용된 프로그램 순서대로 발표 예정</a:t>
            </a:r>
          </a:p>
        </p:txBody>
      </p:sp>
    </p:spTree>
    <p:extLst>
      <p:ext uri="{BB962C8B-B14F-4D97-AF65-F5344CB8AC3E}">
        <p14:creationId xmlns:p14="http://schemas.microsoft.com/office/powerpoint/2010/main" val="31442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F10C2-53AC-3324-97EB-0874D4E9B1FA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-WHY?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 개발의도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158CC-2416-1B47-BC01-F08D44E1FDE9}"/>
              </a:ext>
            </a:extLst>
          </p:cNvPr>
          <p:cNvSpPr/>
          <p:nvPr/>
        </p:nvSpPr>
        <p:spPr>
          <a:xfrm>
            <a:off x="471237" y="1419726"/>
            <a:ext cx="11249526" cy="2009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44546A"/>
                </a:solidFill>
              </a:rPr>
              <a:t>-</a:t>
            </a:r>
            <a:r>
              <a:rPr lang="ko-KR" altLang="en-US" sz="2800" b="1" dirty="0">
                <a:solidFill>
                  <a:srgbClr val="44546A"/>
                </a:solidFill>
              </a:rPr>
              <a:t>왜 만들었는가</a:t>
            </a:r>
            <a:r>
              <a:rPr lang="en-US" altLang="ko-KR" sz="2800" b="1" dirty="0">
                <a:solidFill>
                  <a:srgbClr val="44546A"/>
                </a:solidFill>
              </a:rPr>
              <a:t>?</a:t>
            </a:r>
          </a:p>
          <a:p>
            <a:pPr algn="ctr"/>
            <a:endParaRPr lang="en-US" altLang="ko-KR" sz="1000" b="1" dirty="0">
              <a:solidFill>
                <a:srgbClr val="44546A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rgbClr val="44546A"/>
                </a:solidFill>
              </a:rPr>
              <a:t>1</a:t>
            </a:r>
            <a:r>
              <a:rPr lang="ko-KR" altLang="en-US" b="1" dirty="0">
                <a:solidFill>
                  <a:srgbClr val="44546A"/>
                </a:solidFill>
              </a:rPr>
              <a:t>학년 전공수업 중 하나였던 </a:t>
            </a:r>
            <a:r>
              <a:rPr lang="en-US" altLang="ko-KR" b="1" dirty="0">
                <a:solidFill>
                  <a:srgbClr val="44546A"/>
                </a:solidFill>
              </a:rPr>
              <a:t>‘</a:t>
            </a:r>
            <a:r>
              <a:rPr lang="ko-KR" altLang="en-US" b="1" dirty="0">
                <a:solidFill>
                  <a:srgbClr val="44546A"/>
                </a:solidFill>
              </a:rPr>
              <a:t>웹프로그래밍 기초</a:t>
            </a:r>
            <a:r>
              <a:rPr lang="en-US" altLang="ko-KR" b="1" dirty="0">
                <a:solidFill>
                  <a:srgbClr val="44546A"/>
                </a:solidFill>
              </a:rPr>
              <a:t>‘ </a:t>
            </a:r>
            <a:r>
              <a:rPr lang="ko-KR" altLang="en-US" b="1" dirty="0">
                <a:solidFill>
                  <a:srgbClr val="44546A"/>
                </a:solidFill>
              </a:rPr>
              <a:t>를 들으며 </a:t>
            </a:r>
            <a:r>
              <a:rPr lang="en-US" altLang="ko-KR" b="1" dirty="0">
                <a:solidFill>
                  <a:srgbClr val="44546A"/>
                </a:solidFill>
              </a:rPr>
              <a:t>HTML</a:t>
            </a:r>
            <a:r>
              <a:rPr lang="ko-KR" altLang="en-US" b="1" dirty="0">
                <a:solidFill>
                  <a:srgbClr val="44546A"/>
                </a:solidFill>
              </a:rPr>
              <a:t>를 배웠는데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</a:p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그 중 어려웠던 </a:t>
            </a:r>
            <a:r>
              <a:rPr lang="en-US" altLang="ko-KR" b="1" dirty="0">
                <a:solidFill>
                  <a:srgbClr val="44546A"/>
                </a:solidFill>
              </a:rPr>
              <a:t>CSS</a:t>
            </a:r>
            <a:r>
              <a:rPr lang="ko-KR" altLang="en-US" b="1" dirty="0">
                <a:solidFill>
                  <a:srgbClr val="44546A"/>
                </a:solidFill>
              </a:rPr>
              <a:t>부분을 사람들에게 쉽게 알려주고자 하였다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ko-KR" altLang="en-US" b="1" dirty="0">
                <a:solidFill>
                  <a:srgbClr val="44546A"/>
                </a:solidFill>
              </a:rPr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26CF8-5366-0DC0-6B67-681BFFD93F83}"/>
              </a:ext>
            </a:extLst>
          </p:cNvPr>
          <p:cNvSpPr/>
          <p:nvPr/>
        </p:nvSpPr>
        <p:spPr>
          <a:xfrm>
            <a:off x="471237" y="3765885"/>
            <a:ext cx="11249526" cy="2394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44546A"/>
                </a:solidFill>
              </a:rPr>
              <a:t>-</a:t>
            </a:r>
            <a:r>
              <a:rPr lang="ko-KR" altLang="en-US" sz="2800" b="1" dirty="0">
                <a:solidFill>
                  <a:srgbClr val="44546A"/>
                </a:solidFill>
              </a:rPr>
              <a:t>왜 필요한가</a:t>
            </a:r>
            <a:r>
              <a:rPr lang="en-US" altLang="ko-KR" sz="2800" b="1" dirty="0">
                <a:solidFill>
                  <a:srgbClr val="44546A"/>
                </a:solidFill>
              </a:rPr>
              <a:t>?</a:t>
            </a:r>
          </a:p>
          <a:p>
            <a:pPr algn="ctr"/>
            <a:endParaRPr lang="en-US" altLang="ko-KR" sz="10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rgbClr val="44546A"/>
                </a:solidFill>
              </a:rPr>
              <a:t>CSS</a:t>
            </a:r>
            <a:r>
              <a:rPr lang="ko-KR" altLang="en-US" b="1" dirty="0">
                <a:solidFill>
                  <a:srgbClr val="44546A"/>
                </a:solidFill>
              </a:rPr>
              <a:t>를 잘 모르는 학생들에게 교육용 웹사이트 제공 </a:t>
            </a:r>
            <a:r>
              <a:rPr lang="en-US" altLang="ko-KR" b="1" dirty="0">
                <a:solidFill>
                  <a:srgbClr val="44546A"/>
                </a:solidFill>
              </a:rPr>
              <a:t>→ </a:t>
            </a:r>
            <a:r>
              <a:rPr lang="ko-KR" altLang="en-US" sz="2000" b="1" dirty="0">
                <a:solidFill>
                  <a:srgbClr val="44546A"/>
                </a:solidFill>
                <a:highlight>
                  <a:srgbClr val="FFFF00"/>
                </a:highlight>
              </a:rPr>
              <a:t>웹프로그래밍에 대한 접근성 증가</a:t>
            </a:r>
            <a:endParaRPr lang="en-US" altLang="ko-KR" sz="2000" b="1" dirty="0">
              <a:solidFill>
                <a:srgbClr val="44546A"/>
              </a:solidFill>
              <a:highlight>
                <a:srgbClr val="FFFF00"/>
              </a:highlight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프로그래밍의 필요성이 높기 때문에 이에 대한 </a:t>
            </a:r>
            <a:r>
              <a:rPr lang="ko-KR" altLang="en-US" b="1" dirty="0">
                <a:solidFill>
                  <a:srgbClr val="44546A"/>
                </a:solidFill>
                <a:highlight>
                  <a:srgbClr val="FFFF00"/>
                </a:highlight>
              </a:rPr>
              <a:t>교육용 웹사이트를 필요로 하는 사람이 증가함</a:t>
            </a:r>
            <a:endParaRPr lang="ko-KR" altLang="en-US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636AB-B794-E66B-6CCE-463004329555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651DF-49B0-5BDB-EC00-FA5489EA01FF}"/>
              </a:ext>
            </a:extLst>
          </p:cNvPr>
          <p:cNvSpPr/>
          <p:nvPr/>
        </p:nvSpPr>
        <p:spPr>
          <a:xfrm>
            <a:off x="421105" y="1118937"/>
            <a:ext cx="11345779" cy="5438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44546A"/>
                </a:solidFill>
              </a:rPr>
              <a:t>Flexy Tale</a:t>
            </a:r>
          </a:p>
          <a:p>
            <a:pPr algn="ctr"/>
            <a:r>
              <a:rPr lang="en-US" altLang="ko-KR" sz="2000" b="1" dirty="0">
                <a:solidFill>
                  <a:srgbClr val="44546A"/>
                </a:solidFill>
              </a:rPr>
              <a:t>Flexy Tale</a:t>
            </a:r>
            <a:r>
              <a:rPr lang="ko-KR" altLang="en-US" sz="2000" b="1" dirty="0">
                <a:solidFill>
                  <a:srgbClr val="44546A"/>
                </a:solidFill>
              </a:rPr>
              <a:t> </a:t>
            </a:r>
            <a:r>
              <a:rPr lang="en-US" altLang="ko-KR" sz="2000" b="1" dirty="0">
                <a:solidFill>
                  <a:srgbClr val="44546A"/>
                </a:solidFill>
              </a:rPr>
              <a:t>=</a:t>
            </a:r>
            <a:r>
              <a:rPr lang="ko-KR" altLang="en-US" sz="2000" b="1" dirty="0">
                <a:solidFill>
                  <a:srgbClr val="44546A"/>
                </a:solidFill>
              </a:rPr>
              <a:t> </a:t>
            </a:r>
            <a:r>
              <a:rPr lang="en-US" altLang="ko-KR" sz="2000" b="1" dirty="0">
                <a:solidFill>
                  <a:srgbClr val="44546A"/>
                </a:solidFill>
              </a:rPr>
              <a:t>CSS</a:t>
            </a:r>
            <a:r>
              <a:rPr lang="ko-KR" altLang="en-US" sz="2000" b="1" dirty="0">
                <a:solidFill>
                  <a:srgbClr val="44546A"/>
                </a:solidFill>
              </a:rPr>
              <a:t>의 정렬 속성 중 하나인 </a:t>
            </a:r>
            <a:r>
              <a:rPr lang="en-US" altLang="ko-KR" sz="2000" b="1" dirty="0">
                <a:solidFill>
                  <a:srgbClr val="44546A"/>
                </a:solidFill>
              </a:rPr>
              <a:t>Flexbox</a:t>
            </a:r>
            <a:r>
              <a:rPr lang="ko-KR" altLang="en-US" sz="2000" b="1" dirty="0">
                <a:solidFill>
                  <a:srgbClr val="44546A"/>
                </a:solidFill>
              </a:rPr>
              <a:t> </a:t>
            </a:r>
            <a:r>
              <a:rPr lang="en-US" altLang="ko-KR" sz="2000" b="1" dirty="0">
                <a:solidFill>
                  <a:srgbClr val="44546A"/>
                </a:solidFill>
              </a:rPr>
              <a:t>+</a:t>
            </a:r>
            <a:r>
              <a:rPr lang="ko-KR" altLang="en-US" sz="2000" b="1" dirty="0">
                <a:solidFill>
                  <a:srgbClr val="44546A"/>
                </a:solidFill>
              </a:rPr>
              <a:t> 동화라는 뜻의 </a:t>
            </a:r>
            <a:r>
              <a:rPr lang="en-US" altLang="ko-KR" sz="2000" b="1" dirty="0">
                <a:solidFill>
                  <a:srgbClr val="44546A"/>
                </a:solidFill>
              </a:rPr>
              <a:t>fairy tale</a:t>
            </a:r>
            <a:r>
              <a:rPr lang="ko-KR" altLang="en-US" sz="2000" b="1" dirty="0">
                <a:solidFill>
                  <a:srgbClr val="44546A"/>
                </a:solidFill>
              </a:rPr>
              <a:t>의 합성어</a:t>
            </a:r>
            <a:r>
              <a:rPr lang="en-US" altLang="ko-KR" sz="2000" b="1" dirty="0">
                <a:solidFill>
                  <a:srgbClr val="44546A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rgbClr val="44546A"/>
                </a:solidFill>
              </a:rPr>
              <a:t>HTML</a:t>
            </a:r>
            <a:r>
              <a:rPr lang="ko-KR" altLang="en-US" b="1" dirty="0">
                <a:solidFill>
                  <a:srgbClr val="44546A"/>
                </a:solidFill>
              </a:rPr>
              <a:t>의 요소들을 정리해주는 대표적인 </a:t>
            </a:r>
            <a:r>
              <a:rPr lang="en-US" altLang="ko-KR" b="1" dirty="0">
                <a:solidFill>
                  <a:srgbClr val="44546A"/>
                </a:solidFill>
              </a:rPr>
              <a:t>CSS</a:t>
            </a:r>
            <a:r>
              <a:rPr lang="ko-KR" altLang="en-US" b="1" dirty="0">
                <a:solidFill>
                  <a:srgbClr val="44546A"/>
                </a:solidFill>
              </a:rPr>
              <a:t>의 속성인 </a:t>
            </a:r>
            <a:r>
              <a:rPr lang="en-US" altLang="ko-KR" b="1" dirty="0">
                <a:solidFill>
                  <a:srgbClr val="44546A"/>
                </a:solidFill>
              </a:rPr>
              <a:t>Flexbox</a:t>
            </a:r>
            <a:r>
              <a:rPr lang="ko-KR" altLang="en-US" b="1" dirty="0">
                <a:solidFill>
                  <a:srgbClr val="44546A"/>
                </a:solidFill>
              </a:rPr>
              <a:t>를 보다 쉽게 이해하기 위해</a:t>
            </a:r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백설공주 동화의 내용 전개를 도와주며 공부할 수 있는 교육용 웹사이트 </a:t>
            </a:r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endParaRPr lang="ko-KR" altLang="en-US" b="1" dirty="0">
              <a:solidFill>
                <a:srgbClr val="44546A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FF516-52CC-AB22-4CAF-F8367C14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07" y="3209993"/>
            <a:ext cx="7104485" cy="2529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1A4DE-6C29-3AAF-1895-D15256A91F88}"/>
              </a:ext>
            </a:extLst>
          </p:cNvPr>
          <p:cNvSpPr txBox="1"/>
          <p:nvPr/>
        </p:nvSpPr>
        <p:spPr>
          <a:xfrm>
            <a:off x="2514600" y="5739063"/>
            <a:ext cx="698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4546A"/>
                </a:solidFill>
                <a:latin typeface="+mj-ea"/>
                <a:ea typeface="+mj-ea"/>
              </a:rPr>
              <a:t>Flex </a:t>
            </a:r>
            <a:r>
              <a:rPr lang="ko-KR" altLang="en-US" b="1" dirty="0">
                <a:solidFill>
                  <a:srgbClr val="44546A"/>
                </a:solidFill>
                <a:latin typeface="+mj-ea"/>
                <a:ea typeface="+mj-ea"/>
              </a:rPr>
              <a:t>속성을 통해 난쟁이를 왼쪽으로 옮겨주세요</a:t>
            </a:r>
            <a:r>
              <a:rPr lang="en-US" altLang="ko-KR" b="1" dirty="0">
                <a:solidFill>
                  <a:srgbClr val="44546A"/>
                </a:solidFill>
                <a:latin typeface="+mj-ea"/>
                <a:ea typeface="+mj-ea"/>
              </a:rPr>
              <a:t>!</a:t>
            </a:r>
            <a:endParaRPr lang="ko-KR" altLang="en-US" b="1" dirty="0">
              <a:solidFill>
                <a:srgbClr val="44546A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A2A49-EED4-8A65-39A3-AC3D4C3CCC76}"/>
              </a:ext>
            </a:extLst>
          </p:cNvPr>
          <p:cNvSpPr txBox="1"/>
          <p:nvPr/>
        </p:nvSpPr>
        <p:spPr>
          <a:xfrm>
            <a:off x="-1363579" y="2948383"/>
            <a:ext cx="698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4546A"/>
                </a:solidFill>
                <a:latin typeface="+mj-ea"/>
                <a:ea typeface="+mj-ea"/>
              </a:rPr>
              <a:t>Ex)</a:t>
            </a:r>
            <a:endParaRPr lang="ko-KR" altLang="en-US" sz="2800" b="1" dirty="0">
              <a:solidFill>
                <a:srgbClr val="4454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73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33660-BE61-BDFC-BAA6-DABFFE81EE48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633A32-4F5E-A351-4D81-66AB09352575}"/>
              </a:ext>
            </a:extLst>
          </p:cNvPr>
          <p:cNvGrpSpPr/>
          <p:nvPr/>
        </p:nvGrpSpPr>
        <p:grpSpPr>
          <a:xfrm>
            <a:off x="184989" y="1282260"/>
            <a:ext cx="8562681" cy="4978982"/>
            <a:chOff x="882174" y="1466603"/>
            <a:chExt cx="8562681" cy="497898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7B86C0B-16D0-BE79-7799-8CBAD7E04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58" y="1525069"/>
              <a:ext cx="2636975" cy="239378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FEE8518-37AD-3026-47FC-FAA6CA5E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7610" y="1525069"/>
              <a:ext cx="2646694" cy="239378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8F31B0D-B98F-6994-B9F3-23835F03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581" y="1522892"/>
              <a:ext cx="2672274" cy="239378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90CCD4D-CF66-DA77-5450-DFBB5C1D0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358" y="4050557"/>
              <a:ext cx="2650265" cy="239378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3D4A80-BABD-5404-2FA7-2B0FAFFC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7610" y="4050555"/>
              <a:ext cx="2641830" cy="239378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7157EA3-0024-C8D4-8CE7-63B0D2DE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2581" y="4046202"/>
              <a:ext cx="2641830" cy="239938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8CB20-BB03-BB6E-7A61-1F3AFC048A9F}"/>
                </a:ext>
              </a:extLst>
            </p:cNvPr>
            <p:cNvSpPr txBox="1"/>
            <p:nvPr/>
          </p:nvSpPr>
          <p:spPr>
            <a:xfrm>
              <a:off x="938151" y="146660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699E29-90DE-A6D2-64FD-82C558B6A4FA}"/>
                </a:ext>
              </a:extLst>
            </p:cNvPr>
            <p:cNvSpPr txBox="1"/>
            <p:nvPr/>
          </p:nvSpPr>
          <p:spPr>
            <a:xfrm>
              <a:off x="3749073" y="146660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5E48C2-6E7A-97FB-5D2D-242082E50F0E}"/>
                </a:ext>
              </a:extLst>
            </p:cNvPr>
            <p:cNvSpPr txBox="1"/>
            <p:nvPr/>
          </p:nvSpPr>
          <p:spPr>
            <a:xfrm>
              <a:off x="6750443" y="146660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4E86C9-6DA4-F4D6-1FE3-2A686556B15F}"/>
                </a:ext>
              </a:extLst>
            </p:cNvPr>
            <p:cNvSpPr txBox="1"/>
            <p:nvPr/>
          </p:nvSpPr>
          <p:spPr>
            <a:xfrm>
              <a:off x="882174" y="400167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D7289D-868F-784C-EBE4-BF1628E38616}"/>
                </a:ext>
              </a:extLst>
            </p:cNvPr>
            <p:cNvSpPr txBox="1"/>
            <p:nvPr/>
          </p:nvSpPr>
          <p:spPr>
            <a:xfrm>
              <a:off x="3792807" y="400167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9623BE-BE9C-C822-EE2F-B67E10BCDF7B}"/>
                </a:ext>
              </a:extLst>
            </p:cNvPr>
            <p:cNvSpPr txBox="1"/>
            <p:nvPr/>
          </p:nvSpPr>
          <p:spPr>
            <a:xfrm>
              <a:off x="6624243" y="4001673"/>
              <a:ext cx="320633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6A2DAE-6341-B9E5-D89B-90CC78D5DDE4}"/>
              </a:ext>
            </a:extLst>
          </p:cNvPr>
          <p:cNvSpPr/>
          <p:nvPr/>
        </p:nvSpPr>
        <p:spPr>
          <a:xfrm>
            <a:off x="8964173" y="1338549"/>
            <a:ext cx="2986861" cy="4921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44546A"/>
                </a:solidFill>
              </a:rPr>
              <a:t>총 </a:t>
            </a:r>
            <a:r>
              <a:rPr lang="en-US" altLang="ko-KR" sz="1600" b="1" dirty="0">
                <a:solidFill>
                  <a:srgbClr val="44546A"/>
                </a:solidFill>
              </a:rPr>
              <a:t>6</a:t>
            </a:r>
            <a:r>
              <a:rPr lang="ko-KR" altLang="en-US" sz="1600" b="1" dirty="0">
                <a:solidFill>
                  <a:srgbClr val="44546A"/>
                </a:solidFill>
              </a:rPr>
              <a:t>개의 페이지로 구성</a:t>
            </a:r>
            <a:endParaRPr lang="en-US" altLang="ko-KR" sz="1600" b="1" dirty="0">
              <a:solidFill>
                <a:srgbClr val="44546A"/>
              </a:solidFill>
            </a:endParaRPr>
          </a:p>
          <a:p>
            <a:pPr algn="ctr"/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플레이어가 코드를 입력하여 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백설공주의 이야기가 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진행될 수 있도록 도와주는 것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레벨이 높아질 수록 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사용해야하는 속성이 추가되며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rgbClr val="44546A"/>
                </a:solidFill>
              </a:rPr>
              <a:t>이를 통해 학습자가 </a:t>
            </a:r>
            <a:r>
              <a:rPr lang="en-US" altLang="ko-KR" sz="1400" b="1" dirty="0">
                <a:solidFill>
                  <a:srgbClr val="44546A"/>
                </a:solidFill>
              </a:rPr>
              <a:t>Flexbox </a:t>
            </a:r>
            <a:r>
              <a:rPr lang="ko-KR" altLang="en-US" sz="1400" b="1" dirty="0">
                <a:solidFill>
                  <a:srgbClr val="44546A"/>
                </a:solidFill>
              </a:rPr>
              <a:t>속성을 이해하는데 도움을 줌</a:t>
            </a:r>
            <a:r>
              <a:rPr lang="en-US" altLang="ko-KR" sz="1400" b="1" dirty="0">
                <a:solidFill>
                  <a:srgbClr val="44546A"/>
                </a:solidFill>
              </a:rPr>
              <a:t>.</a:t>
            </a:r>
          </a:p>
          <a:p>
            <a:pPr algn="ctr"/>
            <a:endParaRPr lang="ko-KR" altLang="en-US" sz="1600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AA09E56-C0CD-5584-BA55-1CBF869E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2" y="1003462"/>
            <a:ext cx="11026155" cy="5473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479E93-E346-F554-2970-6BC773DD8F27}"/>
              </a:ext>
            </a:extLst>
          </p:cNvPr>
          <p:cNvSpPr txBox="1"/>
          <p:nvPr/>
        </p:nvSpPr>
        <p:spPr>
          <a:xfrm>
            <a:off x="257175" y="818796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/>
                </a:solidFill>
                <a:highlight>
                  <a:srgbClr val="FFFF00"/>
                </a:highlight>
                <a:latin typeface="+mj-ea"/>
                <a:ea typeface="+mj-ea"/>
              </a:rPr>
              <a:t>전체적인 페이지 모습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75C836-96AD-82A5-26E2-7B0C10D562BF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65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CC419C-F1F6-8788-38AE-62C12375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" t="5780" r="50937" b="61721"/>
          <a:stretch/>
        </p:blipFill>
        <p:spPr>
          <a:xfrm>
            <a:off x="452389" y="1076324"/>
            <a:ext cx="10038236" cy="3495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A78D51-3EAF-302A-C6A8-B703E4C3FBF8}"/>
              </a:ext>
            </a:extLst>
          </p:cNvPr>
          <p:cNvSpPr/>
          <p:nvPr/>
        </p:nvSpPr>
        <p:spPr>
          <a:xfrm>
            <a:off x="5604090" y="4219575"/>
            <a:ext cx="6254535" cy="2333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b="1" dirty="0">
                <a:solidFill>
                  <a:srgbClr val="44546A"/>
                </a:solidFill>
              </a:rPr>
              <a:t>동화내용 설명</a:t>
            </a:r>
            <a:endParaRPr lang="en-US" altLang="ko-KR" sz="20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0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2000" b="1" dirty="0">
                <a:solidFill>
                  <a:srgbClr val="44546A"/>
                </a:solidFill>
              </a:rPr>
              <a:t>Flexbox </a:t>
            </a:r>
            <a:r>
              <a:rPr lang="ko-KR" altLang="en-US" sz="2000" b="1" dirty="0">
                <a:solidFill>
                  <a:srgbClr val="44546A"/>
                </a:solidFill>
              </a:rPr>
              <a:t>속성 설명</a:t>
            </a:r>
            <a:endParaRPr lang="en-US" altLang="ko-KR" sz="20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0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b="1" dirty="0">
                <a:solidFill>
                  <a:srgbClr val="44546A"/>
                </a:solidFill>
              </a:rPr>
              <a:t>속성에 대한 자세한 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D8862-A1F6-D221-8521-1FE849F13F76}"/>
              </a:ext>
            </a:extLst>
          </p:cNvPr>
          <p:cNvSpPr txBox="1"/>
          <p:nvPr/>
        </p:nvSpPr>
        <p:spPr>
          <a:xfrm>
            <a:off x="545766" y="1663260"/>
            <a:ext cx="320633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E87F9-D3D9-B0CD-3F89-0635C1B24E3B}"/>
              </a:ext>
            </a:extLst>
          </p:cNvPr>
          <p:cNvSpPr txBox="1"/>
          <p:nvPr/>
        </p:nvSpPr>
        <p:spPr>
          <a:xfrm>
            <a:off x="592653" y="2564296"/>
            <a:ext cx="320633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5538-840C-C2B2-5883-56E458CD6FC1}"/>
              </a:ext>
            </a:extLst>
          </p:cNvPr>
          <p:cNvSpPr txBox="1"/>
          <p:nvPr/>
        </p:nvSpPr>
        <p:spPr>
          <a:xfrm>
            <a:off x="580287" y="3129832"/>
            <a:ext cx="320633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F5700-FC34-E664-F966-0637799D6EF7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8694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780A-9E41-54FC-D6DC-6058796F0C38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4019B-8343-68E9-DC75-7D02AFF7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64" y="1060118"/>
            <a:ext cx="7409862" cy="4737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9ECB8-E465-D7C7-582A-F529EA00E9CD}"/>
              </a:ext>
            </a:extLst>
          </p:cNvPr>
          <p:cNvSpPr txBox="1"/>
          <p:nvPr/>
        </p:nvSpPr>
        <p:spPr>
          <a:xfrm>
            <a:off x="410164" y="1253685"/>
            <a:ext cx="302862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96BE8-CB4D-84E0-333E-C61AED5DDC75}"/>
              </a:ext>
            </a:extLst>
          </p:cNvPr>
          <p:cNvSpPr txBox="1"/>
          <p:nvPr/>
        </p:nvSpPr>
        <p:spPr>
          <a:xfrm>
            <a:off x="5931822" y="1253685"/>
            <a:ext cx="302862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51A18-609A-1821-7C8B-6E60742787EB}"/>
              </a:ext>
            </a:extLst>
          </p:cNvPr>
          <p:cNvSpPr/>
          <p:nvPr/>
        </p:nvSpPr>
        <p:spPr>
          <a:xfrm>
            <a:off x="7239000" y="4914660"/>
            <a:ext cx="4771056" cy="1780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직접 코드를 입력하는 창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100" b="1" dirty="0">
              <a:solidFill>
                <a:srgbClr val="44546A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누르면 버튼에 </a:t>
            </a:r>
            <a:r>
              <a:rPr lang="ko-KR" altLang="en-US" b="1" dirty="0" err="1">
                <a:solidFill>
                  <a:srgbClr val="44546A"/>
                </a:solidFill>
              </a:rPr>
              <a:t>적혀있는</a:t>
            </a:r>
            <a:r>
              <a:rPr lang="ko-KR" altLang="en-US" b="1" dirty="0">
                <a:solidFill>
                  <a:srgbClr val="44546A"/>
                </a:solidFill>
              </a:rPr>
              <a:t> 속성대로 </a:t>
            </a:r>
            <a:endParaRPr lang="en-US" altLang="ko-KR" b="1" dirty="0">
              <a:solidFill>
                <a:srgbClr val="44546A"/>
              </a:solidFill>
            </a:endParaRPr>
          </a:p>
          <a:p>
            <a:pPr algn="ctr"/>
            <a:r>
              <a:rPr lang="ko-KR" altLang="en-US" b="1" dirty="0">
                <a:solidFill>
                  <a:srgbClr val="44546A"/>
                </a:solidFill>
              </a:rPr>
              <a:t>요소들이 정렬되는 버튼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6BAF-186E-4F66-B089-980D3EB5DFA9}"/>
              </a:ext>
            </a:extLst>
          </p:cNvPr>
          <p:cNvSpPr txBox="1"/>
          <p:nvPr/>
        </p:nvSpPr>
        <p:spPr>
          <a:xfrm>
            <a:off x="4835743" y="4914660"/>
            <a:ext cx="298966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0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3813D-3216-8B36-46D8-A68F73839B09}"/>
              </a:ext>
            </a:extLst>
          </p:cNvPr>
          <p:cNvSpPr txBox="1"/>
          <p:nvPr/>
        </p:nvSpPr>
        <p:spPr>
          <a:xfrm>
            <a:off x="3378200" y="1651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/>
                </a:solidFill>
              </a:rPr>
              <a:t>-WHAT? : </a:t>
            </a:r>
            <a:r>
              <a:rPr lang="ko-KR" altLang="en-US" sz="2400" b="1" dirty="0">
                <a:solidFill>
                  <a:srgbClr val="44546A"/>
                </a:solidFill>
              </a:rPr>
              <a:t>프로그램</a:t>
            </a:r>
            <a:r>
              <a:rPr lang="en-US" altLang="ko-KR" sz="2400" b="1" dirty="0">
                <a:solidFill>
                  <a:srgbClr val="44546A"/>
                </a:solidFill>
              </a:rPr>
              <a:t> </a:t>
            </a:r>
            <a:r>
              <a:rPr lang="ko-KR" altLang="en-US" sz="2400" b="1" dirty="0">
                <a:solidFill>
                  <a:srgbClr val="44546A"/>
                </a:solidFill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92326-C3F4-D5BA-F3BD-8B6606C76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3" t="7204" r="3520" b="9382"/>
          <a:stretch/>
        </p:blipFill>
        <p:spPr>
          <a:xfrm>
            <a:off x="968320" y="1236665"/>
            <a:ext cx="4057651" cy="366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6739C0-5ABF-981C-6E73-F627DA2AD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58" t="10381" r="6393" b="15333"/>
          <a:stretch/>
        </p:blipFill>
        <p:spPr>
          <a:xfrm>
            <a:off x="7048554" y="1182685"/>
            <a:ext cx="4057651" cy="3714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DB60DC-811F-49D1-75F9-9C6256F2B101}"/>
              </a:ext>
            </a:extLst>
          </p:cNvPr>
          <p:cNvSpPr/>
          <p:nvPr/>
        </p:nvSpPr>
        <p:spPr>
          <a:xfrm>
            <a:off x="1520770" y="5181600"/>
            <a:ext cx="9150460" cy="14021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44546A"/>
                </a:solidFill>
              </a:rPr>
              <a:t>주어진 속성들을 이용하여</a:t>
            </a:r>
            <a:endParaRPr lang="en-US" altLang="ko-KR" sz="2000" b="1" dirty="0">
              <a:solidFill>
                <a:srgbClr val="44546A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44546A"/>
                </a:solidFill>
              </a:rPr>
              <a:t>오브젝트들을 알맞게 맞춰주면 다음페이지로 </a:t>
            </a:r>
            <a:r>
              <a:rPr lang="ko-KR" altLang="en-US" sz="2000" b="1" dirty="0" err="1">
                <a:solidFill>
                  <a:srgbClr val="44546A"/>
                </a:solidFill>
              </a:rPr>
              <a:t>넘어가짐</a:t>
            </a:r>
            <a:endParaRPr lang="ko-KR" altLang="en-US" sz="2000" b="1" dirty="0">
              <a:solidFill>
                <a:srgbClr val="44546A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D4F0FB-C979-F34E-F679-671CC5E35D66}"/>
              </a:ext>
            </a:extLst>
          </p:cNvPr>
          <p:cNvCxnSpPr>
            <a:cxnSpLocks/>
          </p:cNvCxnSpPr>
          <p:nvPr/>
        </p:nvCxnSpPr>
        <p:spPr>
          <a:xfrm>
            <a:off x="5219700" y="3067050"/>
            <a:ext cx="1657350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DE95C-85E6-409B-9A4A-10A394283F88}"/>
              </a:ext>
            </a:extLst>
          </p:cNvPr>
          <p:cNvSpPr txBox="1"/>
          <p:nvPr/>
        </p:nvSpPr>
        <p:spPr>
          <a:xfrm>
            <a:off x="6863169" y="2534850"/>
            <a:ext cx="302862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28F5-2885-4E00-8692-94A9CF5A7F28}"/>
              </a:ext>
            </a:extLst>
          </p:cNvPr>
          <p:cNvSpPr txBox="1"/>
          <p:nvPr/>
        </p:nvSpPr>
        <p:spPr>
          <a:xfrm>
            <a:off x="724197" y="1051999"/>
            <a:ext cx="302862" cy="369332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6628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>
            <a:solidFill>
              <a:srgbClr val="44546A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1" dirty="0" smtClean="0">
            <a:solidFill>
              <a:srgbClr val="44546A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592</Words>
  <Application>Microsoft Office PowerPoint</Application>
  <PresentationFormat>와이드스크린</PresentationFormat>
  <Paragraphs>185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Tmon몬소리 Black</vt:lpstr>
      <vt:lpstr>맑은 고딕</vt:lpstr>
      <vt:lpstr>야놀자 야체 R</vt:lpstr>
      <vt:lpstr>Arial</vt:lpstr>
      <vt:lpstr>1_Office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oculo</cp:lastModifiedBy>
  <cp:revision>29</cp:revision>
  <dcterms:created xsi:type="dcterms:W3CDTF">2022-08-10T02:55:19Z</dcterms:created>
  <dcterms:modified xsi:type="dcterms:W3CDTF">2022-08-17T17:09:53Z</dcterms:modified>
</cp:coreProperties>
</file>