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sldIdLst>
    <p:sldId id="256" r:id="rId5"/>
    <p:sldId id="258" r:id="rId6"/>
    <p:sldId id="259" r:id="rId7"/>
    <p:sldId id="260" r:id="rId8"/>
    <p:sldId id="263" r:id="rId9"/>
    <p:sldId id="262"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4FF36"/>
    <a:srgbClr val="5C40E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E427F-9139-8863-C032-184AAC31AD8B}" v="3628" dt="2025-09-23T12:31:10.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7" d="100"/>
          <a:sy n="147" d="100"/>
        </p:scale>
        <p:origin x="696"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ssette Costen" userId="S::c025180n@student.staffs.ac.uk::a3205240-ae76-4b42-b361-c9235c16181e" providerId="AD" clId="Web-{3D3E427F-9139-8863-C032-184AAC31AD8B}"/>
    <pc:docChg chg="addSld modSld">
      <pc:chgData name="Cassette Costen" userId="S::c025180n@student.staffs.ac.uk::a3205240-ae76-4b42-b361-c9235c16181e" providerId="AD" clId="Web-{3D3E427F-9139-8863-C032-184AAC31AD8B}" dt="2025-09-23T12:31:10.717" v="3497" actId="1076"/>
      <pc:docMkLst>
        <pc:docMk/>
      </pc:docMkLst>
      <pc:sldChg chg="modSp">
        <pc:chgData name="Cassette Costen" userId="S::c025180n@student.staffs.ac.uk::a3205240-ae76-4b42-b361-c9235c16181e" providerId="AD" clId="Web-{3D3E427F-9139-8863-C032-184AAC31AD8B}" dt="2025-09-23T10:47:06.590" v="7" actId="20577"/>
        <pc:sldMkLst>
          <pc:docMk/>
          <pc:sldMk cId="0" sldId="256"/>
        </pc:sldMkLst>
        <pc:spChg chg="mod">
          <ac:chgData name="Cassette Costen" userId="S::c025180n@student.staffs.ac.uk::a3205240-ae76-4b42-b361-c9235c16181e" providerId="AD" clId="Web-{3D3E427F-9139-8863-C032-184AAC31AD8B}" dt="2025-09-23T10:47:00.434" v="1" actId="20577"/>
          <ac:spMkLst>
            <pc:docMk/>
            <pc:sldMk cId="0" sldId="256"/>
            <ac:spMk id="2" creationId="{00000000-0000-0000-0000-000000000000}"/>
          </ac:spMkLst>
        </pc:spChg>
        <pc:spChg chg="mod">
          <ac:chgData name="Cassette Costen" userId="S::c025180n@student.staffs.ac.uk::a3205240-ae76-4b42-b361-c9235c16181e" providerId="AD" clId="Web-{3D3E427F-9139-8863-C032-184AAC31AD8B}" dt="2025-09-23T10:47:06.590" v="7" actId="20577"/>
          <ac:spMkLst>
            <pc:docMk/>
            <pc:sldMk cId="0" sldId="256"/>
            <ac:spMk id="3" creationId="{00000000-0000-0000-0000-000000000000}"/>
          </ac:spMkLst>
        </pc:spChg>
      </pc:sldChg>
      <pc:sldChg chg="addSp delSp modSp">
        <pc:chgData name="Cassette Costen" userId="S::c025180n@student.staffs.ac.uk::a3205240-ae76-4b42-b361-c9235c16181e" providerId="AD" clId="Web-{3D3E427F-9139-8863-C032-184AAC31AD8B}" dt="2025-09-23T11:09:55.476" v="664" actId="20577"/>
        <pc:sldMkLst>
          <pc:docMk/>
          <pc:sldMk cId="0" sldId="258"/>
        </pc:sldMkLst>
        <pc:spChg chg="mod">
          <ac:chgData name="Cassette Costen" userId="S::c025180n@student.staffs.ac.uk::a3205240-ae76-4b42-b361-c9235c16181e" providerId="AD" clId="Web-{3D3E427F-9139-8863-C032-184AAC31AD8B}" dt="2025-09-23T11:07:05.880" v="615" actId="20577"/>
          <ac:spMkLst>
            <pc:docMk/>
            <pc:sldMk cId="0" sldId="258"/>
            <ac:spMk id="3" creationId="{00000000-0000-0000-0000-000000000000}"/>
          </ac:spMkLst>
        </pc:spChg>
        <pc:spChg chg="del">
          <ac:chgData name="Cassette Costen" userId="S::c025180n@student.staffs.ac.uk::a3205240-ae76-4b42-b361-c9235c16181e" providerId="AD" clId="Web-{3D3E427F-9139-8863-C032-184AAC31AD8B}" dt="2025-09-23T10:47:11.262" v="8"/>
          <ac:spMkLst>
            <pc:docMk/>
            <pc:sldMk cId="0" sldId="258"/>
            <ac:spMk id="5" creationId="{F56078D9-A6B0-4731-FB5A-A7725954A51D}"/>
          </ac:spMkLst>
        </pc:spChg>
        <pc:spChg chg="add mod">
          <ac:chgData name="Cassette Costen" userId="S::c025180n@student.staffs.ac.uk::a3205240-ae76-4b42-b361-c9235c16181e" providerId="AD" clId="Web-{3D3E427F-9139-8863-C032-184AAC31AD8B}" dt="2025-09-23T11:09:05.976" v="621"/>
          <ac:spMkLst>
            <pc:docMk/>
            <pc:sldMk cId="0" sldId="258"/>
            <ac:spMk id="6" creationId="{42F729C4-E689-A229-4C54-AA4E935F806D}"/>
          </ac:spMkLst>
        </pc:spChg>
        <pc:spChg chg="add mod">
          <ac:chgData name="Cassette Costen" userId="S::c025180n@student.staffs.ac.uk::a3205240-ae76-4b42-b361-c9235c16181e" providerId="AD" clId="Web-{3D3E427F-9139-8863-C032-184AAC31AD8B}" dt="2025-09-23T11:09:55.476" v="664" actId="20577"/>
          <ac:spMkLst>
            <pc:docMk/>
            <pc:sldMk cId="0" sldId="258"/>
            <ac:spMk id="10" creationId="{9EFE557B-966D-6F84-6D5C-364D992CAB54}"/>
          </ac:spMkLst>
        </pc:spChg>
        <pc:picChg chg="add mod">
          <ac:chgData name="Cassette Costen" userId="S::c025180n@student.staffs.ac.uk::a3205240-ae76-4b42-b361-c9235c16181e" providerId="AD" clId="Web-{3D3E427F-9139-8863-C032-184AAC31AD8B}" dt="2025-09-23T11:02:27.796" v="480" actId="1076"/>
          <ac:picMkLst>
            <pc:docMk/>
            <pc:sldMk cId="0" sldId="258"/>
            <ac:picMk id="4" creationId="{46F071BC-0637-753D-3E81-69FEDB1B5C45}"/>
          </ac:picMkLst>
        </pc:picChg>
        <pc:picChg chg="add mod">
          <ac:chgData name="Cassette Costen" userId="S::c025180n@student.staffs.ac.uk::a3205240-ae76-4b42-b361-c9235c16181e" providerId="AD" clId="Web-{3D3E427F-9139-8863-C032-184AAC31AD8B}" dt="2025-09-23T11:09:21.351" v="625" actId="1076"/>
          <ac:picMkLst>
            <pc:docMk/>
            <pc:sldMk cId="0" sldId="258"/>
            <ac:picMk id="8" creationId="{83E334C7-E226-2693-06B3-7734BCE7A722}"/>
          </ac:picMkLst>
        </pc:picChg>
        <pc:picChg chg="add del mod">
          <ac:chgData name="Cassette Costen" userId="S::c025180n@student.staffs.ac.uk::a3205240-ae76-4b42-b361-c9235c16181e" providerId="AD" clId="Web-{3D3E427F-9139-8863-C032-184AAC31AD8B}" dt="2025-09-23T11:09:15.007" v="624"/>
          <ac:picMkLst>
            <pc:docMk/>
            <pc:sldMk cId="0" sldId="258"/>
            <ac:picMk id="9" creationId="{E62FD182-A076-2FD3-8244-4136B5396466}"/>
          </ac:picMkLst>
        </pc:picChg>
      </pc:sldChg>
      <pc:sldChg chg="addSp delSp modSp">
        <pc:chgData name="Cassette Costen" userId="S::c025180n@student.staffs.ac.uk::a3205240-ae76-4b42-b361-c9235c16181e" providerId="AD" clId="Web-{3D3E427F-9139-8863-C032-184AAC31AD8B}" dt="2025-09-23T11:19:54.661" v="1148" actId="20577"/>
        <pc:sldMkLst>
          <pc:docMk/>
          <pc:sldMk cId="0" sldId="259"/>
        </pc:sldMkLst>
        <pc:spChg chg="mod">
          <ac:chgData name="Cassette Costen" userId="S::c025180n@student.staffs.ac.uk::a3205240-ae76-4b42-b361-c9235c16181e" providerId="AD" clId="Web-{3D3E427F-9139-8863-C032-184AAC31AD8B}" dt="2025-09-23T11:16:24.652" v="1011" actId="20577"/>
          <ac:spMkLst>
            <pc:docMk/>
            <pc:sldMk cId="0" sldId="259"/>
            <ac:spMk id="3" creationId="{00000000-0000-0000-0000-000000000000}"/>
          </ac:spMkLst>
        </pc:spChg>
        <pc:spChg chg="add mod">
          <ac:chgData name="Cassette Costen" userId="S::c025180n@student.staffs.ac.uk::a3205240-ae76-4b42-b361-c9235c16181e" providerId="AD" clId="Web-{3D3E427F-9139-8863-C032-184AAC31AD8B}" dt="2025-09-23T11:19:54.661" v="1148" actId="20577"/>
          <ac:spMkLst>
            <pc:docMk/>
            <pc:sldMk cId="0" sldId="259"/>
            <ac:spMk id="7" creationId="{FDFCB75E-82C1-EEBB-E54D-878E6A50C08C}"/>
          </ac:spMkLst>
        </pc:spChg>
        <pc:picChg chg="add mod">
          <ac:chgData name="Cassette Costen" userId="S::c025180n@student.staffs.ac.uk::a3205240-ae76-4b42-b361-c9235c16181e" providerId="AD" clId="Web-{3D3E427F-9139-8863-C032-184AAC31AD8B}" dt="2025-09-23T11:06:06.614" v="593" actId="14100"/>
          <ac:picMkLst>
            <pc:docMk/>
            <pc:sldMk cId="0" sldId="259"/>
            <ac:picMk id="4" creationId="{65762E13-FE8C-63CC-32D3-4372B5F1EAE6}"/>
          </ac:picMkLst>
        </pc:picChg>
        <pc:picChg chg="add mod">
          <ac:chgData name="Cassette Costen" userId="S::c025180n@student.staffs.ac.uk::a3205240-ae76-4b42-b361-c9235c16181e" providerId="AD" clId="Web-{3D3E427F-9139-8863-C032-184AAC31AD8B}" dt="2025-09-23T11:18:25.830" v="1015" actId="1076"/>
          <ac:picMkLst>
            <pc:docMk/>
            <pc:sldMk cId="0" sldId="259"/>
            <ac:picMk id="5" creationId="{EF038132-2D8B-F838-2972-1466E6FB4225}"/>
          </ac:picMkLst>
        </pc:picChg>
        <pc:picChg chg="del">
          <ac:chgData name="Cassette Costen" userId="S::c025180n@student.staffs.ac.uk::a3205240-ae76-4b42-b361-c9235c16181e" providerId="AD" clId="Web-{3D3E427F-9139-8863-C032-184AAC31AD8B}" dt="2025-09-23T11:18:19.470" v="1012"/>
          <ac:picMkLst>
            <pc:docMk/>
            <pc:sldMk cId="0" sldId="259"/>
            <ac:picMk id="6" creationId="{261D2BD5-252C-CFB2-7F37-7F20365FCAE8}"/>
          </ac:picMkLst>
        </pc:picChg>
      </pc:sldChg>
      <pc:sldChg chg="delSp modSp">
        <pc:chgData name="Cassette Costen" userId="S::c025180n@student.staffs.ac.uk::a3205240-ae76-4b42-b361-c9235c16181e" providerId="AD" clId="Web-{3D3E427F-9139-8863-C032-184AAC31AD8B}" dt="2025-09-23T11:38:39.622" v="1813" actId="20577"/>
        <pc:sldMkLst>
          <pc:docMk/>
          <pc:sldMk cId="0" sldId="260"/>
        </pc:sldMkLst>
        <pc:spChg chg="mod">
          <ac:chgData name="Cassette Costen" userId="S::c025180n@student.staffs.ac.uk::a3205240-ae76-4b42-b361-c9235c16181e" providerId="AD" clId="Web-{3D3E427F-9139-8863-C032-184AAC31AD8B}" dt="2025-09-23T11:38:39.622" v="1813" actId="20577"/>
          <ac:spMkLst>
            <pc:docMk/>
            <pc:sldMk cId="0" sldId="260"/>
            <ac:spMk id="3" creationId="{00000000-0000-0000-0000-000000000000}"/>
          </ac:spMkLst>
        </pc:spChg>
        <pc:spChg chg="del">
          <ac:chgData name="Cassette Costen" userId="S::c025180n@student.staffs.ac.uk::a3205240-ae76-4b42-b361-c9235c16181e" providerId="AD" clId="Web-{3D3E427F-9139-8863-C032-184AAC31AD8B}" dt="2025-09-23T11:20:12.771" v="1149"/>
          <ac:spMkLst>
            <pc:docMk/>
            <pc:sldMk cId="0" sldId="260"/>
            <ac:spMk id="5" creationId="{619F679A-354C-3DAA-9B1E-880829B41160}"/>
          </ac:spMkLst>
        </pc:spChg>
      </pc:sldChg>
      <pc:sldChg chg="addSp modSp">
        <pc:chgData name="Cassette Costen" userId="S::c025180n@student.staffs.ac.uk::a3205240-ae76-4b42-b361-c9235c16181e" providerId="AD" clId="Web-{3D3E427F-9139-8863-C032-184AAC31AD8B}" dt="2025-09-23T11:54:53.548" v="2654" actId="20577"/>
        <pc:sldMkLst>
          <pc:docMk/>
          <pc:sldMk cId="3487624889" sldId="262"/>
        </pc:sldMkLst>
        <pc:spChg chg="mod">
          <ac:chgData name="Cassette Costen" userId="S::c025180n@student.staffs.ac.uk::a3205240-ae76-4b42-b361-c9235c16181e" providerId="AD" clId="Web-{3D3E427F-9139-8863-C032-184AAC31AD8B}" dt="2025-09-23T11:54:53.548" v="2654" actId="20577"/>
          <ac:spMkLst>
            <pc:docMk/>
            <pc:sldMk cId="3487624889" sldId="262"/>
            <ac:spMk id="3" creationId="{00000000-0000-0000-0000-000000000000}"/>
          </ac:spMkLst>
        </pc:spChg>
        <pc:picChg chg="add mod">
          <ac:chgData name="Cassette Costen" userId="S::c025180n@student.staffs.ac.uk::a3205240-ae76-4b42-b361-c9235c16181e" providerId="AD" clId="Web-{3D3E427F-9139-8863-C032-184AAC31AD8B}" dt="2025-09-23T11:49:35.972" v="2428" actId="1076"/>
          <ac:picMkLst>
            <pc:docMk/>
            <pc:sldMk cId="3487624889" sldId="262"/>
            <ac:picMk id="5" creationId="{708E0671-0286-9B24-E121-A8CB04D694CD}"/>
          </ac:picMkLst>
        </pc:picChg>
      </pc:sldChg>
      <pc:sldChg chg="modSp">
        <pc:chgData name="Cassette Costen" userId="S::c025180n@student.staffs.ac.uk::a3205240-ae76-4b42-b361-c9235c16181e" providerId="AD" clId="Web-{3D3E427F-9139-8863-C032-184AAC31AD8B}" dt="2025-09-23T11:42:06.470" v="2357" actId="20577"/>
        <pc:sldMkLst>
          <pc:docMk/>
          <pc:sldMk cId="2895793120" sldId="263"/>
        </pc:sldMkLst>
        <pc:spChg chg="mod">
          <ac:chgData name="Cassette Costen" userId="S::c025180n@student.staffs.ac.uk::a3205240-ae76-4b42-b361-c9235c16181e" providerId="AD" clId="Web-{3D3E427F-9139-8863-C032-184AAC31AD8B}" dt="2025-09-23T11:42:06.470" v="2357" actId="20577"/>
          <ac:spMkLst>
            <pc:docMk/>
            <pc:sldMk cId="2895793120" sldId="263"/>
            <ac:spMk id="3" creationId="{00000000-0000-0000-0000-000000000000}"/>
          </ac:spMkLst>
        </pc:spChg>
      </pc:sldChg>
      <pc:sldChg chg="delSp modSp">
        <pc:chgData name="Cassette Costen" userId="S::c025180n@student.staffs.ac.uk::a3205240-ae76-4b42-b361-c9235c16181e" providerId="AD" clId="Web-{3D3E427F-9139-8863-C032-184AAC31AD8B}" dt="2025-09-23T12:28:27.291" v="3490" actId="20577"/>
        <pc:sldMkLst>
          <pc:docMk/>
          <pc:sldMk cId="4174539045" sldId="264"/>
        </pc:sldMkLst>
        <pc:spChg chg="mod">
          <ac:chgData name="Cassette Costen" userId="S::c025180n@student.staffs.ac.uk::a3205240-ae76-4b42-b361-c9235c16181e" providerId="AD" clId="Web-{3D3E427F-9139-8863-C032-184AAC31AD8B}" dt="2025-09-23T12:28:27.291" v="3490" actId="20577"/>
          <ac:spMkLst>
            <pc:docMk/>
            <pc:sldMk cId="4174539045" sldId="264"/>
            <ac:spMk id="3" creationId="{00000000-0000-0000-0000-000000000000}"/>
          </ac:spMkLst>
        </pc:spChg>
        <pc:spChg chg="del">
          <ac:chgData name="Cassette Costen" userId="S::c025180n@student.staffs.ac.uk::a3205240-ae76-4b42-b361-c9235c16181e" providerId="AD" clId="Web-{3D3E427F-9139-8863-C032-184AAC31AD8B}" dt="2025-09-23T11:57:12.082" v="2861"/>
          <ac:spMkLst>
            <pc:docMk/>
            <pc:sldMk cId="4174539045" sldId="264"/>
            <ac:spMk id="6" creationId="{97EFF88B-4B85-C08B-E9CD-538E56EABD69}"/>
          </ac:spMkLst>
        </pc:spChg>
        <pc:spChg chg="del">
          <ac:chgData name="Cassette Costen" userId="S::c025180n@student.staffs.ac.uk::a3205240-ae76-4b42-b361-c9235c16181e" providerId="AD" clId="Web-{3D3E427F-9139-8863-C032-184AAC31AD8B}" dt="2025-09-23T12:16:37.449" v="3468"/>
          <ac:spMkLst>
            <pc:docMk/>
            <pc:sldMk cId="4174539045" sldId="264"/>
            <ac:spMk id="7" creationId="{179425CB-6587-BB17-42D3-12A9C990C6B9}"/>
          </ac:spMkLst>
        </pc:spChg>
      </pc:sldChg>
      <pc:sldChg chg="addSp delSp modSp new">
        <pc:chgData name="Cassette Costen" userId="S::c025180n@student.staffs.ac.uk::a3205240-ae76-4b42-b361-c9235c16181e" providerId="AD" clId="Web-{3D3E427F-9139-8863-C032-184AAC31AD8B}" dt="2025-09-23T12:31:10.717" v="3497" actId="1076"/>
        <pc:sldMkLst>
          <pc:docMk/>
          <pc:sldMk cId="400542432" sldId="265"/>
        </pc:sldMkLst>
        <pc:spChg chg="del">
          <ac:chgData name="Cassette Costen" userId="S::c025180n@student.staffs.ac.uk::a3205240-ae76-4b42-b361-c9235c16181e" providerId="AD" clId="Web-{3D3E427F-9139-8863-C032-184AAC31AD8B}" dt="2025-09-23T12:30:51.420" v="3493"/>
          <ac:spMkLst>
            <pc:docMk/>
            <pc:sldMk cId="400542432" sldId="265"/>
            <ac:spMk id="2" creationId="{929D7292-F9FE-03E7-0ACD-47B96D132DA0}"/>
          </ac:spMkLst>
        </pc:spChg>
        <pc:spChg chg="del">
          <ac:chgData name="Cassette Costen" userId="S::c025180n@student.staffs.ac.uk::a3205240-ae76-4b42-b361-c9235c16181e" providerId="AD" clId="Web-{3D3E427F-9139-8863-C032-184AAC31AD8B}" dt="2025-09-23T12:30:44.498" v="3492"/>
          <ac:spMkLst>
            <pc:docMk/>
            <pc:sldMk cId="400542432" sldId="265"/>
            <ac:spMk id="3" creationId="{070B1370-9E8A-4FDF-18A7-B413EF546262}"/>
          </ac:spMkLst>
        </pc:spChg>
        <pc:spChg chg="del mod">
          <ac:chgData name="Cassette Costen" userId="S::c025180n@student.staffs.ac.uk::a3205240-ae76-4b42-b361-c9235c16181e" providerId="AD" clId="Web-{3D3E427F-9139-8863-C032-184AAC31AD8B}" dt="2025-09-23T12:30:57.951" v="3495"/>
          <ac:spMkLst>
            <pc:docMk/>
            <pc:sldMk cId="400542432" sldId="265"/>
            <ac:spMk id="6" creationId="{75684946-DFD6-6063-500C-982172F033FE}"/>
          </ac:spMkLst>
        </pc:spChg>
        <pc:picChg chg="add mod ord">
          <ac:chgData name="Cassette Costen" userId="S::c025180n@student.staffs.ac.uk::a3205240-ae76-4b42-b361-c9235c16181e" providerId="AD" clId="Web-{3D3E427F-9139-8863-C032-184AAC31AD8B}" dt="2025-09-23T12:31:10.717" v="3497" actId="1076"/>
          <ac:picMkLst>
            <pc:docMk/>
            <pc:sldMk cId="400542432" sldId="265"/>
            <ac:picMk id="7" creationId="{CE671047-E884-24C0-3ED7-204D196D55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FigureOut">
              <a:rPr lang="en-US" dirty="0"/>
              <a:t>9/23/2025</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44999534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FigureOut">
              <a:rPr lang="en-US" dirty="0"/>
              <a:t>9/23/2025</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3834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FigureOut">
              <a:rPr lang="en-US" dirty="0"/>
              <a:t>9/23/2025</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70116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FigureOut">
              <a:rPr lang="en-US" dirty="0"/>
              <a:t>9/23/2025</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5898470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FigureOut">
              <a:rPr lang="en-US" dirty="0"/>
              <a:t>9/23/2025</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94591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FigureOut">
              <a:rPr lang="en-US" dirty="0"/>
              <a:t>9/23/2025</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86150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FigureOut">
              <a:rPr lang="en-US" dirty="0"/>
              <a:t>9/23/2025</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9709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FigureOut">
              <a:rPr lang="en-US" dirty="0"/>
              <a:t>9/23/2025</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460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FigureOut">
              <a:rPr lang="en-US" dirty="0"/>
              <a:t>9/23/2025</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372830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FigureOut">
              <a:rPr lang="en-US" dirty="0"/>
              <a:t>9/23/2025</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228737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78CDE2-0C1B-D3BE-F399-98D983EF4534}"/>
              </a:ext>
            </a:extLst>
          </p:cNvPr>
          <p:cNvSpPr>
            <a:spLocks noGrp="1" noChangeAspect="1"/>
          </p:cNvSpPr>
          <p:nvPr>
            <p:ph type="pic" idx="1"/>
          </p:nvPr>
        </p:nvSpPr>
        <p:spPr>
          <a:xfrm>
            <a:off x="5105400" y="838200"/>
            <a:ext cx="6249988" cy="51815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FigureOut">
              <a:rPr lang="en-US" dirty="0"/>
              <a:t>9/23/2025</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dirty="0"/>
              <a:t>‹#›</a:t>
            </a:fld>
            <a:endParaRPr lang="en-US"/>
          </a:p>
        </p:txBody>
      </p:sp>
    </p:spTree>
    <p:extLst>
      <p:ext uri="{BB962C8B-B14F-4D97-AF65-F5344CB8AC3E}">
        <p14:creationId xmlns:p14="http://schemas.microsoft.com/office/powerpoint/2010/main" val="4222300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FigureOut">
              <a:rPr lang="en-US" dirty="0"/>
              <a:t>9/23/2025</a:t>
            </a:fld>
            <a:endParaRPr lang="en-US"/>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dirty="0"/>
              <a:t>‹#›</a:t>
            </a:fld>
            <a:endParaRPr lang="en-US"/>
          </a:p>
        </p:txBody>
      </p:sp>
    </p:spTree>
    <p:extLst>
      <p:ext uri="{BB962C8B-B14F-4D97-AF65-F5344CB8AC3E}">
        <p14:creationId xmlns:p14="http://schemas.microsoft.com/office/powerpoint/2010/main" val="102169801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528">
          <p15:clr>
            <a:srgbClr val="F26B43"/>
          </p15:clr>
        </p15:guide>
        <p15:guide id="19" orient="horz" pos="2160">
          <p15:clr>
            <a:srgbClr val="F26B43"/>
          </p15:clr>
        </p15:guide>
        <p15:guide id="20"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inkedin.com/jobs/view/429752761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hyperlink" Target="https://gist.github.com/d3x0r/5633f0548f4d7b283f8bab19e022acad" TargetMode="External"/><Relationship Id="rId7" Type="http://schemas.openxmlformats.org/officeDocument/2006/relationships/image" Target="../media/image7.png"/><Relationship Id="rId2" Type="http://schemas.openxmlformats.org/officeDocument/2006/relationships/hyperlink" Target="https://www.sciencedirect.com/science/article/abs/pii/S009784939900076X" TargetMode="External"/><Relationship Id="rId1" Type="http://schemas.openxmlformats.org/officeDocument/2006/relationships/slideLayout" Target="../slideLayouts/slideLayout2.xml"/><Relationship Id="rId6" Type="http://schemas.openxmlformats.org/officeDocument/2006/relationships/hyperlink" Target="https://gdcvault.com/" TargetMode="External"/><Relationship Id="rId5" Type="http://schemas.openxmlformats.org/officeDocument/2006/relationships/hyperlink" Target="mailto:staffs@gdcvault.com" TargetMode="External"/><Relationship Id="rId4" Type="http://schemas.openxmlformats.org/officeDocument/2006/relationships/hyperlink" Target="https://paulbourke.net/geometry/polygonise/" TargetMode="Externa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14420" y="1105660"/>
            <a:ext cx="10436731" cy="3559859"/>
          </a:xfrm>
        </p:spPr>
        <p:txBody>
          <a:bodyPr/>
          <a:lstStyle/>
          <a:p>
            <a:r>
              <a:rPr dirty="0"/>
              <a:t>Project Pitch:</a:t>
            </a:r>
            <a:r>
              <a:rPr lang="en-US" dirty="0"/>
              <a:t> </a:t>
            </a:r>
            <a:br>
              <a:rPr lang="en-US" dirty="0"/>
            </a:br>
            <a:r>
              <a:rPr lang="en-US" b="0" dirty="0">
                <a:ea typeface="+mj-lt"/>
                <a:cs typeface="+mj-lt"/>
              </a:rPr>
              <a:t>Tetrahedral Voxel Meshing Toolkit</a:t>
            </a:r>
            <a:endParaRPr lang="en-US" dirty="0"/>
          </a:p>
        </p:txBody>
      </p:sp>
      <p:sp>
        <p:nvSpPr>
          <p:cNvPr id="3" name="Subtitle 2"/>
          <p:cNvSpPr>
            <a:spLocks noGrp="1"/>
          </p:cNvSpPr>
          <p:nvPr>
            <p:ph type="subTitle" idx="1"/>
          </p:nvPr>
        </p:nvSpPr>
        <p:spPr/>
        <p:txBody>
          <a:bodyPr/>
          <a:lstStyle/>
          <a:p>
            <a:r>
              <a:rPr sz="2650" dirty="0"/>
              <a:t>Presented by </a:t>
            </a:r>
            <a:r>
              <a:rPr lang="en-GB" sz="2650" dirty="0"/>
              <a:t>Cassette Costen</a:t>
            </a:r>
            <a:endParaRPr sz="2650" dirty="0"/>
          </a:p>
          <a:p>
            <a:r>
              <a:rPr lang="en-US" sz="2650" dirty="0"/>
              <a:t>Games Development Project</a:t>
            </a:r>
          </a:p>
        </p:txBody>
      </p:sp>
      <p:cxnSp>
        <p:nvCxnSpPr>
          <p:cNvPr id="4" name="Straight Arrow Connector 3">
            <a:extLst>
              <a:ext uri="{FF2B5EF4-FFF2-40B4-BE49-F238E27FC236}">
                <a16:creationId xmlns:a16="http://schemas.microsoft.com/office/drawing/2014/main" id="{AC9A3162-3B0B-FFC4-E4BB-5081F9E19E25}"/>
              </a:ext>
            </a:extLst>
          </p:cNvPr>
          <p:cNvCxnSpPr/>
          <p:nvPr/>
        </p:nvCxnSpPr>
        <p:spPr>
          <a:xfrm>
            <a:off x="0" y="3844636"/>
            <a:ext cx="9268690" cy="13855"/>
          </a:xfrm>
          <a:prstGeom prst="straightConnector1">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61167" y="452303"/>
            <a:ext cx="4686320" cy="1684169"/>
          </a:xfrm>
        </p:spPr>
        <p:txBody>
          <a:bodyPr/>
          <a:lstStyle/>
          <a:p>
            <a:r>
              <a:rPr dirty="0"/>
              <a:t>Project </a:t>
            </a:r>
            <a:r>
              <a:rPr lang="en-GB" dirty="0"/>
              <a:t>Problem</a:t>
            </a:r>
            <a:endParaRPr dirty="0"/>
          </a:p>
        </p:txBody>
      </p:sp>
      <p:sp>
        <p:nvSpPr>
          <p:cNvPr id="3" name="Content Placeholder 2"/>
          <p:cNvSpPr>
            <a:spLocks noGrp="1"/>
          </p:cNvSpPr>
          <p:nvPr>
            <p:ph idx="1"/>
          </p:nvPr>
        </p:nvSpPr>
        <p:spPr>
          <a:xfrm>
            <a:off x="1556116" y="2655495"/>
            <a:ext cx="6506346" cy="3870181"/>
          </a:xfrm>
        </p:spPr>
        <p:txBody>
          <a:bodyPr vert="horz" lIns="91440" tIns="45720" rIns="91440" bIns="45720" rtlCol="0" anchor="t">
            <a:normAutofit fontScale="77500" lnSpcReduction="20000"/>
          </a:bodyPr>
          <a:lstStyle/>
          <a:p>
            <a:r>
              <a:rPr lang="en-GB" dirty="0">
                <a:latin typeface="Neue Haas Grotesk Text Pro"/>
                <a:ea typeface="Tahoma"/>
                <a:cs typeface="Tahoma"/>
              </a:rPr>
              <a:t>A simple-to-use toolkit for smooth voxel mesh generation would be extremely useful for terrain generation tasks.</a:t>
            </a:r>
            <a:endParaRPr lang="en-GB" dirty="0">
              <a:latin typeface="Neue Haas Grotesk Text Pro"/>
              <a:ea typeface="Calibri"/>
              <a:cs typeface="Times New Roman"/>
            </a:endParaRPr>
          </a:p>
          <a:p>
            <a:r>
              <a:rPr lang="en-GB" dirty="0">
                <a:ea typeface="Calibri"/>
                <a:cs typeface="Times New Roman"/>
              </a:rPr>
              <a:t>For example, generating procedural 3D asteroids using noise functions</a:t>
            </a:r>
          </a:p>
          <a:p>
            <a:r>
              <a:rPr lang="en-GB" dirty="0">
                <a:latin typeface="Neue Haas Grotesk Text Pro"/>
                <a:ea typeface="Calibri"/>
                <a:cs typeface="Times New Roman"/>
              </a:rPr>
              <a:t>Most remeshing tools use marching cubes, which produces distinctly *ugly* results</a:t>
            </a:r>
          </a:p>
          <a:p>
            <a:r>
              <a:rPr lang="en-GB" dirty="0">
                <a:latin typeface="Neue Haas Grotesk Text Pro"/>
                <a:ea typeface="Calibri"/>
                <a:cs typeface="Times New Roman"/>
              </a:rPr>
              <a:t>This is mostly as a result of having inconsistent triangle area (which is also a problem for rendering efficiency)</a:t>
            </a:r>
          </a:p>
          <a:p>
            <a:r>
              <a:rPr lang="en-GB" dirty="0">
                <a:latin typeface="Neue Haas Grotesk Text Pro"/>
                <a:ea typeface="Calibri"/>
                <a:cs typeface="Times New Roman"/>
              </a:rPr>
              <a:t>The project would need to use a different mesh generation algorithm (such as marching tetrahedra), as well as employing post processing to the mesh to resolve this</a:t>
            </a:r>
          </a:p>
          <a:p>
            <a:r>
              <a:rPr lang="en-GB" dirty="0">
                <a:latin typeface="Neue Haas Grotesk Text Pro"/>
                <a:ea typeface="Calibri"/>
                <a:cs typeface="Times New Roman"/>
              </a:rPr>
              <a:t>For usefulness the project should provide the ability to update a larger surface in individual chunks, and ideally I'd like to implement this as both a CPU algorithm and a GPU compute shader, and be able to handle LODs for lower-res terrain/geometry if needed. And obviously it should be fast</a:t>
            </a:r>
          </a:p>
          <a:p>
            <a:endParaRPr lang="en-US" dirty="0">
              <a:latin typeface="Neue Haas Grotesk Text Pro"/>
              <a:ea typeface="Calibri"/>
              <a:cs typeface="Times New Roman"/>
            </a:endParaRPr>
          </a:p>
        </p:txBody>
      </p:sp>
      <p:sp>
        <p:nvSpPr>
          <p:cNvPr id="7" name="TextBox 6">
            <a:extLst>
              <a:ext uri="{FF2B5EF4-FFF2-40B4-BE49-F238E27FC236}">
                <a16:creationId xmlns:a16="http://schemas.microsoft.com/office/drawing/2014/main" id="{4B006DE1-A59A-29D9-4762-4B8775D550C5}"/>
              </a:ext>
            </a:extLst>
          </p:cNvPr>
          <p:cNvSpPr txBox="1"/>
          <p:nvPr/>
        </p:nvSpPr>
        <p:spPr>
          <a:xfrm>
            <a:off x="8833152" y="468218"/>
            <a:ext cx="30175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lumMod val="85000"/>
                    <a:lumOff val="15000"/>
                  </a:schemeClr>
                </a:solidFill>
              </a:rPr>
              <a:t>This is a template that you can adapt for your own presentation. Use these slides as a guide for what you should include. </a:t>
            </a:r>
          </a:p>
        </p:txBody>
      </p:sp>
      <p:pic>
        <p:nvPicPr>
          <p:cNvPr id="4" name="Picture 3" descr="Marching Cubes — skimage 0.23.2 documentation">
            <a:extLst>
              <a:ext uri="{FF2B5EF4-FFF2-40B4-BE49-F238E27FC236}">
                <a16:creationId xmlns:a16="http://schemas.microsoft.com/office/drawing/2014/main" id="{46F071BC-0637-753D-3E81-69FEDB1B5C45}"/>
              </a:ext>
            </a:extLst>
          </p:cNvPr>
          <p:cNvPicPr>
            <a:picLocks noChangeAspect="1"/>
          </p:cNvPicPr>
          <p:nvPr/>
        </p:nvPicPr>
        <p:blipFill>
          <a:blip r:embed="rId2"/>
          <a:stretch>
            <a:fillRect/>
          </a:stretch>
        </p:blipFill>
        <p:spPr>
          <a:xfrm>
            <a:off x="8193422" y="207818"/>
            <a:ext cx="3786911" cy="3856183"/>
          </a:xfrm>
          <a:prstGeom prst="rect">
            <a:avLst/>
          </a:prstGeom>
        </p:spPr>
      </p:pic>
      <p:sp>
        <p:nvSpPr>
          <p:cNvPr id="6" name="TextBox 5">
            <a:extLst>
              <a:ext uri="{FF2B5EF4-FFF2-40B4-BE49-F238E27FC236}">
                <a16:creationId xmlns:a16="http://schemas.microsoft.com/office/drawing/2014/main" id="{42F729C4-E689-A229-4C54-AA4E935F806D}"/>
              </a:ext>
            </a:extLst>
          </p:cNvPr>
          <p:cNvSpPr txBox="1"/>
          <p:nvPr/>
        </p:nvSpPr>
        <p:spPr>
          <a:xfrm>
            <a:off x="8197192" y="4072955"/>
            <a:ext cx="37900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ea typeface="+mn-lt"/>
                <a:cs typeface="+mn-lt"/>
              </a:rPr>
              <a:t>Ugly </a:t>
            </a:r>
            <a:r>
              <a:rPr lang="en-GB" sz="1400" dirty="0" err="1">
                <a:ea typeface="+mn-lt"/>
                <a:cs typeface="+mn-lt"/>
              </a:rPr>
              <a:t>ugly</a:t>
            </a:r>
            <a:r>
              <a:rPr lang="en-GB" sz="1400" dirty="0">
                <a:ea typeface="+mn-lt"/>
                <a:cs typeface="+mn-lt"/>
              </a:rPr>
              <a:t> tiny triangle marching cubes (</a:t>
            </a:r>
            <a:r>
              <a:rPr lang="en-GB" sz="1400" dirty="0" err="1">
                <a:ea typeface="+mn-lt"/>
                <a:cs typeface="+mn-lt"/>
              </a:rPr>
              <a:t>skimage</a:t>
            </a:r>
            <a:r>
              <a:rPr lang="en-GB" sz="1400" dirty="0">
                <a:ea typeface="+mn-lt"/>
                <a:cs typeface="+mn-lt"/>
              </a:rPr>
              <a:t> 0.23.2 documentation)</a:t>
            </a:r>
            <a:endParaRPr lang="en-US" sz="1400" dirty="0"/>
          </a:p>
        </p:txBody>
      </p:sp>
      <p:pic>
        <p:nvPicPr>
          <p:cNvPr id="8" name="Picture 7" descr="A close-up of a wireframe of a ring&#10;&#10;AI-generated content may be incorrect.">
            <a:extLst>
              <a:ext uri="{FF2B5EF4-FFF2-40B4-BE49-F238E27FC236}">
                <a16:creationId xmlns:a16="http://schemas.microsoft.com/office/drawing/2014/main" id="{83E334C7-E226-2693-06B3-7734BCE7A722}"/>
              </a:ext>
            </a:extLst>
          </p:cNvPr>
          <p:cNvPicPr>
            <a:picLocks noChangeAspect="1"/>
          </p:cNvPicPr>
          <p:nvPr/>
        </p:nvPicPr>
        <p:blipFill>
          <a:blip r:embed="rId3"/>
          <a:stretch>
            <a:fillRect/>
          </a:stretch>
        </p:blipFill>
        <p:spPr>
          <a:xfrm>
            <a:off x="8589144" y="4776786"/>
            <a:ext cx="3003166" cy="1283759"/>
          </a:xfrm>
          <a:prstGeom prst="rect">
            <a:avLst/>
          </a:prstGeom>
        </p:spPr>
      </p:pic>
      <p:sp>
        <p:nvSpPr>
          <p:cNvPr id="10" name="TextBox 9">
            <a:extLst>
              <a:ext uri="{FF2B5EF4-FFF2-40B4-BE49-F238E27FC236}">
                <a16:creationId xmlns:a16="http://schemas.microsoft.com/office/drawing/2014/main" id="{9EFE557B-966D-6F84-6D5C-364D992CAB54}"/>
              </a:ext>
            </a:extLst>
          </p:cNvPr>
          <p:cNvSpPr txBox="1"/>
          <p:nvPr/>
        </p:nvSpPr>
        <p:spPr>
          <a:xfrm>
            <a:off x="8197192" y="6135742"/>
            <a:ext cx="37900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ea typeface="+mn-lt"/>
                <a:cs typeface="+mn-lt"/>
              </a:rPr>
              <a:t>Torus triangulation with marching tetrahedra (</a:t>
            </a:r>
            <a:r>
              <a:rPr lang="en-GB" sz="1400" dirty="0" err="1">
                <a:ea typeface="+mn-lt"/>
                <a:cs typeface="+mn-lt"/>
              </a:rPr>
              <a:t>researchgate</a:t>
            </a:r>
            <a:r>
              <a:rPr lang="en-GB" sz="1400" dirty="0">
                <a:ea typeface="+mn-lt"/>
                <a:cs typeface="+mn-lt"/>
              </a:rPr>
              <a: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6172" y="838528"/>
            <a:ext cx="7467560" cy="1438780"/>
          </a:xfrm>
        </p:spPr>
        <p:txBody>
          <a:bodyPr/>
          <a:lstStyle/>
          <a:p>
            <a:r>
              <a:t>Key Influences</a:t>
            </a:r>
          </a:p>
        </p:txBody>
      </p:sp>
      <p:sp>
        <p:nvSpPr>
          <p:cNvPr id="3" name="Content Placeholder 2"/>
          <p:cNvSpPr>
            <a:spLocks noGrp="1"/>
          </p:cNvSpPr>
          <p:nvPr>
            <p:ph idx="1"/>
          </p:nvPr>
        </p:nvSpPr>
        <p:spPr>
          <a:xfrm>
            <a:off x="1310797" y="2782616"/>
            <a:ext cx="7467560" cy="3870181"/>
          </a:xfrm>
        </p:spPr>
        <p:txBody>
          <a:bodyPr vert="horz" lIns="91440" tIns="45720" rIns="91440" bIns="45720" rtlCol="0" anchor="t">
            <a:normAutofit/>
          </a:bodyPr>
          <a:lstStyle/>
          <a:p>
            <a:r>
              <a:rPr lang="en-US" dirty="0"/>
              <a:t>My key visual inspiration here is ASTRONEER and its beautiful (</a:t>
            </a:r>
            <a:r>
              <a:rPr lang="en-US" dirty="0" err="1"/>
              <a:t>realtime</a:t>
            </a:r>
            <a:r>
              <a:rPr lang="en-US" dirty="0"/>
              <a:t> deformable) low-poly triangle-based terrain</a:t>
            </a:r>
          </a:p>
          <a:p>
            <a:r>
              <a:rPr lang="en-US" dirty="0"/>
              <a:t>I've read several instances of discussion around different voxel meshing methods, and marching tetrahedra (aside from typically producing cleaner triangle geometry) requires slightly less computation per unit, involves fewer geometric combinations, and eliminates certain ambiguity problems present in marching cubes</a:t>
            </a:r>
          </a:p>
          <a:p>
            <a:r>
              <a:rPr lang="en-US" dirty="0"/>
              <a:t>I want this to be a drop-in solution for projects, a simple library/add-on that you can just invoke a static class to generate a mesh from a scalar field (using a user-defined function)</a:t>
            </a:r>
          </a:p>
        </p:txBody>
      </p:sp>
      <p:pic>
        <p:nvPicPr>
          <p:cNvPr id="4" name="Picture 3" descr="Inspired Space: Inside the Development of Astroneer - Unreal Engine">
            <a:extLst>
              <a:ext uri="{FF2B5EF4-FFF2-40B4-BE49-F238E27FC236}">
                <a16:creationId xmlns:a16="http://schemas.microsoft.com/office/drawing/2014/main" id="{65762E13-FE8C-63CC-32D3-4372B5F1EAE6}"/>
              </a:ext>
            </a:extLst>
          </p:cNvPr>
          <p:cNvPicPr>
            <a:picLocks noChangeAspect="1"/>
          </p:cNvPicPr>
          <p:nvPr/>
        </p:nvPicPr>
        <p:blipFill>
          <a:blip r:embed="rId2"/>
          <a:stretch>
            <a:fillRect/>
          </a:stretch>
        </p:blipFill>
        <p:spPr>
          <a:xfrm>
            <a:off x="6404810" y="208548"/>
            <a:ext cx="4759493" cy="2439905"/>
          </a:xfrm>
          <a:prstGeom prst="rect">
            <a:avLst/>
          </a:prstGeom>
        </p:spPr>
      </p:pic>
      <p:pic>
        <p:nvPicPr>
          <p:cNvPr id="5" name="Picture 4" descr="A cube with orange lines&#10;&#10;AI-generated content may be incorrect.">
            <a:extLst>
              <a:ext uri="{FF2B5EF4-FFF2-40B4-BE49-F238E27FC236}">
                <a16:creationId xmlns:a16="http://schemas.microsoft.com/office/drawing/2014/main" id="{EF038132-2D8B-F838-2972-1466E6FB4225}"/>
              </a:ext>
            </a:extLst>
          </p:cNvPr>
          <p:cNvPicPr>
            <a:picLocks noChangeAspect="1"/>
          </p:cNvPicPr>
          <p:nvPr/>
        </p:nvPicPr>
        <p:blipFill>
          <a:blip r:embed="rId3"/>
          <a:stretch>
            <a:fillRect/>
          </a:stretch>
        </p:blipFill>
        <p:spPr>
          <a:xfrm>
            <a:off x="8788387" y="2895599"/>
            <a:ext cx="2812740" cy="2775285"/>
          </a:xfrm>
          <a:prstGeom prst="rect">
            <a:avLst/>
          </a:prstGeom>
        </p:spPr>
      </p:pic>
      <p:sp>
        <p:nvSpPr>
          <p:cNvPr id="7" name="TextBox 6">
            <a:extLst>
              <a:ext uri="{FF2B5EF4-FFF2-40B4-BE49-F238E27FC236}">
                <a16:creationId xmlns:a16="http://schemas.microsoft.com/office/drawing/2014/main" id="{FDFCB75E-82C1-EEBB-E54D-878E6A50C08C}"/>
              </a:ext>
            </a:extLst>
          </p:cNvPr>
          <p:cNvSpPr txBox="1"/>
          <p:nvPr/>
        </p:nvSpPr>
        <p:spPr>
          <a:xfrm>
            <a:off x="8791074" y="5674895"/>
            <a:ext cx="312018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Recreation of the arrangement of tetrahedra in a cube-based marching tetrahedra setup in blender. There is a better (diamond) arrangement that I haven't looked into yet!</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1069697"/>
            <a:ext cx="6046883" cy="1555016"/>
          </a:xfrm>
        </p:spPr>
        <p:txBody>
          <a:bodyPr/>
          <a:lstStyle/>
          <a:p>
            <a:r>
              <a:t>Industry Relevance</a:t>
            </a:r>
          </a:p>
        </p:txBody>
      </p:sp>
      <p:sp>
        <p:nvSpPr>
          <p:cNvPr id="3" name="Content Placeholder 2"/>
          <p:cNvSpPr>
            <a:spLocks noGrp="1"/>
          </p:cNvSpPr>
          <p:nvPr>
            <p:ph idx="1"/>
          </p:nvPr>
        </p:nvSpPr>
        <p:spPr>
          <a:xfrm>
            <a:off x="1053218" y="2820273"/>
            <a:ext cx="7467560" cy="3870181"/>
          </a:xfrm>
        </p:spPr>
        <p:txBody>
          <a:bodyPr vert="horz" lIns="91440" tIns="45720" rIns="91440" bIns="45720" rtlCol="0" anchor="t">
            <a:normAutofit fontScale="85000" lnSpcReduction="10000"/>
          </a:bodyPr>
          <a:lstStyle/>
          <a:p>
            <a:r>
              <a:rPr lang="en-US" dirty="0"/>
              <a:t>In the first 5 pages of </a:t>
            </a:r>
            <a:r>
              <a:rPr lang="en-US" dirty="0" err="1"/>
              <a:t>Linkedin</a:t>
            </a:r>
            <a:r>
              <a:rPr lang="en-US" dirty="0"/>
              <a:t> search, only 2 jobs were actually reasonably relevant (graphics programming) to the subject area, though both of these roles focus on the low engine/driver level development which wouldn’t typically deal with a project like this, being halfway aligned between technical art and graphics programming</a:t>
            </a:r>
          </a:p>
          <a:p>
            <a:r>
              <a:rPr lang="en-US" dirty="0">
                <a:ea typeface="+mn-lt"/>
                <a:cs typeface="+mn-lt"/>
              </a:rPr>
              <a:t>This role probably comes closest to being relevant (</a:t>
            </a:r>
            <a:r>
              <a:rPr lang="en-US" dirty="0">
                <a:ea typeface="+mn-lt"/>
                <a:cs typeface="+mn-lt"/>
                <a:hlinkClick r:id="rId2"/>
              </a:rPr>
              <a:t>https://www.linkedin.com/jobs/view/4297527612/</a:t>
            </a:r>
            <a:r>
              <a:rPr lang="en-US" dirty="0">
                <a:ea typeface="+mn-lt"/>
                <a:cs typeface="+mn-lt"/>
              </a:rPr>
              <a:t>); it's a tech art role which makes specific mention of researching new technologies or techniques to improve the game and ensure it meets its technical goals</a:t>
            </a:r>
          </a:p>
          <a:p>
            <a:r>
              <a:rPr lang="en-US" dirty="0">
                <a:ea typeface="+mn-lt"/>
                <a:cs typeface="+mn-lt"/>
              </a:rPr>
              <a:t>In general this project does require being able to parse mathematical papers relating to graphics and understand techniques for manipulating 3D geometry, which are applicable to both graphics programming and technical art. Specific to the role mentioned above for instance, I would literally be researching and developing a toolkit to generate better-looking geometry via voxel meshing</a:t>
            </a:r>
          </a:p>
        </p:txBody>
      </p:sp>
      <p:sp>
        <p:nvSpPr>
          <p:cNvPr id="6" name="TextBox 5">
            <a:extLst>
              <a:ext uri="{FF2B5EF4-FFF2-40B4-BE49-F238E27FC236}">
                <a16:creationId xmlns:a16="http://schemas.microsoft.com/office/drawing/2014/main" id="{232F4806-E1B7-4EC1-726D-2AC049691F60}"/>
              </a:ext>
            </a:extLst>
          </p:cNvPr>
          <p:cNvSpPr txBox="1"/>
          <p:nvPr/>
        </p:nvSpPr>
        <p:spPr>
          <a:xfrm>
            <a:off x="8872384" y="577318"/>
            <a:ext cx="284597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bg1">
                    <a:lumMod val="85000"/>
                    <a:lumOff val="15000"/>
                  </a:schemeClr>
                </a:solidFill>
              </a:rPr>
              <a:t>Be sure to include where you have found these job listings, try all avenues-LinkedIn and Art Station are great places to start.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778752"/>
            <a:ext cx="6046883" cy="1555016"/>
          </a:xfrm>
        </p:spPr>
        <p:txBody>
          <a:bodyPr/>
          <a:lstStyle/>
          <a:p>
            <a:r>
              <a:rPr lang="en-US"/>
              <a:t>Research Plan</a:t>
            </a:r>
          </a:p>
        </p:txBody>
      </p:sp>
      <p:sp>
        <p:nvSpPr>
          <p:cNvPr id="3" name="Content Placeholder 2"/>
          <p:cNvSpPr>
            <a:spLocks noGrp="1"/>
          </p:cNvSpPr>
          <p:nvPr>
            <p:ph idx="1"/>
          </p:nvPr>
        </p:nvSpPr>
        <p:spPr>
          <a:xfrm>
            <a:off x="1053218" y="2751001"/>
            <a:ext cx="8797595" cy="3496105"/>
          </a:xfrm>
        </p:spPr>
        <p:txBody>
          <a:bodyPr vert="horz" lIns="91440" tIns="45720" rIns="91440" bIns="45720" rtlCol="0" anchor="t">
            <a:normAutofit fontScale="85000" lnSpcReduction="10000"/>
          </a:bodyPr>
          <a:lstStyle/>
          <a:p>
            <a:r>
              <a:rPr lang="en-US" dirty="0">
                <a:ea typeface="+mn-lt"/>
                <a:cs typeface="+mn-lt"/>
              </a:rPr>
              <a:t>I'll probably be reading a bunch of math papers for this project (I already have my basic resources and they're listed on the next slide), as well as resources relating to GPU compute shader programming and sorting algorithms (for mesh post-processing and vertex merging)</a:t>
            </a:r>
            <a:endParaRPr lang="en-US" dirty="0"/>
          </a:p>
          <a:p>
            <a:r>
              <a:rPr lang="en-US" dirty="0">
                <a:cs typeface="Calibri"/>
              </a:rPr>
              <a:t>Google Scholar and similar tools will probably be my main starting point for research</a:t>
            </a:r>
          </a:p>
          <a:p>
            <a:r>
              <a:rPr lang="en-US" dirty="0">
                <a:cs typeface="Calibri"/>
              </a:rPr>
              <a:t>The research will involve experimentation to some extent, to see which techniques are worth implementing and which produce desired results</a:t>
            </a:r>
          </a:p>
          <a:p>
            <a:r>
              <a:rPr lang="en-US" dirty="0">
                <a:cs typeface="Calibri"/>
              </a:rPr>
              <a:t>From looking at existing papers, the main technical obstacle I see will be having the algorithm achieve (ideally) </a:t>
            </a:r>
            <a:r>
              <a:rPr lang="en-US" err="1">
                <a:cs typeface="Calibri"/>
              </a:rPr>
              <a:t>realtime</a:t>
            </a:r>
            <a:r>
              <a:rPr lang="en-US" dirty="0">
                <a:cs typeface="Calibri"/>
              </a:rPr>
              <a:t> performance. The key to this will likely be breaking down mesh computation into individual chunks which can </a:t>
            </a:r>
            <a:r>
              <a:rPr lang="en-US">
                <a:cs typeface="Calibri"/>
              </a:rPr>
              <a:t>be carried out concurrently</a:t>
            </a:r>
            <a:endParaRPr lang="en-US" dirty="0">
              <a:cs typeface="Calibri"/>
            </a:endParaRPr>
          </a:p>
          <a:p>
            <a:endParaRPr lang="en-US">
              <a:ea typeface="+mn-lt"/>
              <a:cs typeface="Calibri"/>
            </a:endParaRPr>
          </a:p>
          <a:p>
            <a:pPr marL="0" indent="0">
              <a:buNone/>
            </a:pPr>
            <a:endParaRPr lang="en-US">
              <a:ea typeface="+mn-lt"/>
              <a:cs typeface="Calibri"/>
            </a:endParaRPr>
          </a:p>
        </p:txBody>
      </p:sp>
      <p:pic>
        <p:nvPicPr>
          <p:cNvPr id="4" name="Graphic 3" descr="Books outline">
            <a:extLst>
              <a:ext uri="{FF2B5EF4-FFF2-40B4-BE49-F238E27FC236}">
                <a16:creationId xmlns:a16="http://schemas.microsoft.com/office/drawing/2014/main" id="{2BC8CF50-1B48-E1EE-B0DE-59ADA16CE49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35491" y="5174673"/>
            <a:ext cx="1343890" cy="1399309"/>
          </a:xfrm>
          <a:prstGeom prst="rect">
            <a:avLst/>
          </a:prstGeom>
        </p:spPr>
      </p:pic>
    </p:spTree>
    <p:extLst>
      <p:ext uri="{BB962C8B-B14F-4D97-AF65-F5344CB8AC3E}">
        <p14:creationId xmlns:p14="http://schemas.microsoft.com/office/powerpoint/2010/main" val="2895793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811392"/>
            <a:ext cx="7364239" cy="1503355"/>
          </a:xfrm>
        </p:spPr>
        <p:txBody>
          <a:bodyPr>
            <a:normAutofit/>
          </a:bodyPr>
          <a:lstStyle/>
          <a:p>
            <a:r>
              <a:rPr lang="en-US"/>
              <a:t>Examples of key literature and research                  </a:t>
            </a:r>
          </a:p>
        </p:txBody>
      </p:sp>
      <p:sp>
        <p:nvSpPr>
          <p:cNvPr id="3" name="Content Placeholder 2"/>
          <p:cNvSpPr>
            <a:spLocks noGrp="1"/>
          </p:cNvSpPr>
          <p:nvPr>
            <p:ph idx="1"/>
          </p:nvPr>
        </p:nvSpPr>
        <p:spPr>
          <a:xfrm>
            <a:off x="1053218" y="2600714"/>
            <a:ext cx="7467560" cy="3870181"/>
          </a:xfrm>
        </p:spPr>
        <p:txBody>
          <a:bodyPr vert="horz" lIns="91440" tIns="45720" rIns="91440" bIns="45720" rtlCol="0" anchor="t">
            <a:normAutofit fontScale="77500" lnSpcReduction="20000"/>
          </a:bodyPr>
          <a:lstStyle/>
          <a:p>
            <a:r>
              <a:rPr lang="en-US" err="1">
                <a:solidFill>
                  <a:srgbClr val="FFFFFF"/>
                </a:solidFill>
                <a:latin typeface="Neue Haas Grotesk Text Pro"/>
                <a:ea typeface="+mn-lt"/>
                <a:cs typeface="Arial"/>
              </a:rPr>
              <a:t>Regularised</a:t>
            </a:r>
            <a:r>
              <a:rPr lang="en-US">
                <a:solidFill>
                  <a:srgbClr val="FFFFFF"/>
                </a:solidFill>
                <a:latin typeface="Neue Haas Grotesk Text Pro"/>
                <a:ea typeface="+mn-lt"/>
                <a:cs typeface="Arial"/>
              </a:rPr>
              <a:t> marching tetrahedra (</a:t>
            </a:r>
            <a:r>
              <a:rPr lang="en-US" dirty="0">
                <a:solidFill>
                  <a:srgbClr val="FFFFFF"/>
                </a:solidFill>
                <a:ea typeface="+mn-lt"/>
                <a:cs typeface="+mn-lt"/>
                <a:hlinkClick r:id="rId2"/>
              </a:rPr>
              <a:t>https://www.sciencedirect.com/science/article/abs/pii/S009784939900076X</a:t>
            </a:r>
            <a:r>
              <a:rPr lang="en-US">
                <a:solidFill>
                  <a:srgbClr val="FFFFFF"/>
                </a:solidFill>
                <a:ea typeface="+mn-lt"/>
                <a:cs typeface="+mn-lt"/>
              </a:rPr>
              <a:t>)</a:t>
            </a:r>
            <a:endParaRPr lang="en-US" b="1" dirty="0">
              <a:solidFill>
                <a:srgbClr val="FFFFFF"/>
              </a:solidFill>
              <a:ea typeface="+mn-lt"/>
              <a:cs typeface="+mn-lt"/>
            </a:endParaRPr>
          </a:p>
          <a:p>
            <a:r>
              <a:rPr lang="en-US">
                <a:ea typeface="+mn-lt"/>
                <a:cs typeface="+mn-lt"/>
              </a:rPr>
              <a:t>Diamond crystal lattice (</a:t>
            </a:r>
            <a:r>
              <a:rPr lang="en-US" dirty="0">
                <a:ea typeface="+mn-lt"/>
                <a:cs typeface="+mn-lt"/>
                <a:hlinkClick r:id="rId3"/>
              </a:rPr>
              <a:t>https://gist.github.com/d3x0r/5633f0548f4d7b283f8bab19e022acad</a:t>
            </a:r>
            <a:r>
              <a:rPr lang="en-US">
                <a:ea typeface="+mn-lt"/>
                <a:cs typeface="+mn-lt"/>
              </a:rPr>
              <a:t>)</a:t>
            </a:r>
            <a:endParaRPr lang="en-US" dirty="0">
              <a:ea typeface="+mn-lt"/>
              <a:cs typeface="+mn-lt"/>
            </a:endParaRPr>
          </a:p>
          <a:p>
            <a:r>
              <a:rPr lang="en-US" dirty="0">
                <a:ea typeface="+mn-lt"/>
                <a:cs typeface="+mn-lt"/>
              </a:rPr>
              <a:t>Marching tetrahedra </a:t>
            </a:r>
            <a:r>
              <a:rPr lang="en-US" err="1">
                <a:ea typeface="+mn-lt"/>
                <a:cs typeface="+mn-lt"/>
              </a:rPr>
              <a:t>visualised</a:t>
            </a:r>
            <a:r>
              <a:rPr lang="en-US">
                <a:ea typeface="+mn-lt"/>
                <a:cs typeface="+mn-lt"/>
              </a:rPr>
              <a:t> (</a:t>
            </a:r>
            <a:r>
              <a:rPr lang="en-US" dirty="0">
                <a:ea typeface="+mn-lt"/>
                <a:cs typeface="+mn-lt"/>
                <a:hlinkClick r:id="rId4"/>
              </a:rPr>
              <a:t>https://paulbourke.net/geometry/polygonise/</a:t>
            </a:r>
            <a:r>
              <a:rPr lang="en-US">
                <a:ea typeface="+mn-lt"/>
                <a:cs typeface="+mn-lt"/>
              </a:rPr>
              <a:t>) </a:t>
            </a:r>
            <a:endParaRPr lang="en-US" dirty="0">
              <a:ea typeface="+mn-lt"/>
              <a:cs typeface="+mn-lt"/>
            </a:endParaRPr>
          </a:p>
          <a:p>
            <a:r>
              <a:rPr lang="en-US" dirty="0">
                <a:ea typeface="+mn-lt"/>
                <a:cs typeface="+mn-lt"/>
              </a:rPr>
              <a:t>In general I will be looking for '</a:t>
            </a:r>
            <a:r>
              <a:rPr lang="en-US" err="1">
                <a:ea typeface="+mn-lt"/>
                <a:cs typeface="+mn-lt"/>
              </a:rPr>
              <a:t>isosurface</a:t>
            </a:r>
            <a:r>
              <a:rPr lang="en-US" dirty="0">
                <a:ea typeface="+mn-lt"/>
                <a:cs typeface="+mn-lt"/>
              </a:rPr>
              <a:t> extraction' since MT (like MC) is an </a:t>
            </a:r>
            <a:r>
              <a:rPr lang="en-US" err="1">
                <a:ea typeface="+mn-lt"/>
                <a:cs typeface="+mn-lt"/>
              </a:rPr>
              <a:t>isosurface</a:t>
            </a:r>
            <a:r>
              <a:rPr lang="en-US" dirty="0">
                <a:ea typeface="+mn-lt"/>
                <a:cs typeface="+mn-lt"/>
              </a:rPr>
              <a:t> extraction technique (i.e. computing a surface for which all points evaluate to the same value in the function defining the surface, iso=same, </a:t>
            </a:r>
            <a:r>
              <a:rPr lang="en-US">
                <a:ea typeface="+mn-lt"/>
                <a:cs typeface="+mn-lt"/>
              </a:rPr>
              <a:t>surface=surface)</a:t>
            </a:r>
            <a:endParaRPr lang="en-US" dirty="0">
              <a:ea typeface="+mn-lt"/>
              <a:cs typeface="+mn-lt"/>
            </a:endParaRPr>
          </a:p>
          <a:p>
            <a:pPr>
              <a:buFont typeface="Arial" panose="020B0604020202020204" pitchFamily="34" charset="0"/>
              <a:buChar char="•"/>
            </a:pPr>
            <a:endParaRPr lang="en-US" dirty="0">
              <a:latin typeface="Neue Haas Grotesk Text Pro"/>
              <a:ea typeface="+mn-lt"/>
              <a:cs typeface="Arial"/>
            </a:endParaRPr>
          </a:p>
          <a:p>
            <a:pPr lvl="1">
              <a:buFont typeface="Arial" panose="020B0504020202020204" pitchFamily="34" charset="0"/>
              <a:buChar char="•"/>
            </a:pPr>
            <a:r>
              <a:rPr lang="en-US" dirty="0">
                <a:latin typeface="Neue Haas Grotesk Text Pro"/>
                <a:ea typeface="+mn-lt"/>
                <a:cs typeface="Arial"/>
              </a:rPr>
              <a:t>Username: </a:t>
            </a:r>
            <a:r>
              <a:rPr lang="en-US" dirty="0">
                <a:solidFill>
                  <a:srgbClr val="FFC000"/>
                </a:solidFill>
                <a:latin typeface="Neue Haas Grotesk Text Pro"/>
                <a:ea typeface="+mn-lt"/>
                <a:cs typeface="Arial"/>
                <a:hlinkClick r:id="rId5">
                  <a:extLst>
                    <a:ext uri="{A12FA001-AC4F-418D-AE19-62706E023703}">
                      <ahyp:hlinkClr xmlns:ahyp="http://schemas.microsoft.com/office/drawing/2018/hyperlinkcolor" val="tx"/>
                    </a:ext>
                  </a:extLst>
                </a:hlinkClick>
              </a:rPr>
              <a:t>staffs@gdcvault.com</a:t>
            </a:r>
            <a:endParaRPr lang="en-US" dirty="0">
              <a:solidFill>
                <a:srgbClr val="FFC000"/>
              </a:solidFill>
              <a:latin typeface="Neue Haas Grotesk Text Pro"/>
              <a:ea typeface="+mn-lt"/>
              <a:cs typeface="Arial"/>
            </a:endParaRPr>
          </a:p>
          <a:p>
            <a:pPr lvl="1">
              <a:buFont typeface="Arial" panose="020B0504020202020204" pitchFamily="34" charset="0"/>
              <a:buChar char="•"/>
            </a:pPr>
            <a:r>
              <a:rPr lang="en-US" dirty="0">
                <a:latin typeface="Neue Haas Grotesk Text Pro"/>
                <a:ea typeface="+mn-lt"/>
                <a:cs typeface="Arial"/>
              </a:rPr>
              <a:t>Password: StaFFs25VA724# (Password is case sensitive)</a:t>
            </a:r>
          </a:p>
          <a:p>
            <a:pPr lvl="1">
              <a:buFont typeface="Arial" panose="020B0504020202020204" pitchFamily="34" charset="0"/>
              <a:buChar char="•"/>
            </a:pPr>
            <a:r>
              <a:rPr lang="en-US" dirty="0">
                <a:latin typeface="Neue Haas Grotesk Text Pro"/>
                <a:ea typeface="+mn-lt"/>
                <a:cs typeface="Arial"/>
              </a:rPr>
              <a:t>Page: </a:t>
            </a:r>
            <a:r>
              <a:rPr lang="en-US" dirty="0">
                <a:solidFill>
                  <a:srgbClr val="FFC000"/>
                </a:solidFill>
                <a:latin typeface="Neue Haas Grotesk Text Pro"/>
                <a:ea typeface="+mn-lt"/>
                <a:cs typeface="Arial"/>
                <a:hlinkClick r:id="rId6">
                  <a:extLst>
                    <a:ext uri="{A12FA001-AC4F-418D-AE19-62706E023703}">
                      <ahyp:hlinkClr xmlns:ahyp="http://schemas.microsoft.com/office/drawing/2018/hyperlinkcolor" val="tx"/>
                    </a:ext>
                  </a:extLst>
                </a:hlinkClick>
              </a:rPr>
              <a:t>https://gdcvault.com</a:t>
            </a:r>
            <a:endParaRPr lang="en-US" dirty="0">
              <a:solidFill>
                <a:srgbClr val="FFC000"/>
              </a:solidFill>
              <a:latin typeface="Neue Haas Grotesk Text Pro"/>
              <a:ea typeface="+mn-lt"/>
              <a:cs typeface="Arial"/>
            </a:endParaRPr>
          </a:p>
          <a:p>
            <a:pPr marL="0" indent="0">
              <a:buNone/>
            </a:pPr>
            <a:endParaRPr lang="en-US" b="1" dirty="0">
              <a:solidFill>
                <a:srgbClr val="FFFFFF"/>
              </a:solidFill>
              <a:latin typeface="Neue Haas Grotesk Text Pro"/>
              <a:cs typeface="Arial"/>
            </a:endParaRPr>
          </a:p>
        </p:txBody>
      </p:sp>
      <p:pic>
        <p:nvPicPr>
          <p:cNvPr id="4" name="Graphic 3" descr="Computer outline">
            <a:extLst>
              <a:ext uri="{FF2B5EF4-FFF2-40B4-BE49-F238E27FC236}">
                <a16:creationId xmlns:a16="http://schemas.microsoft.com/office/drawing/2014/main" id="{53BBEF9A-6B2D-42BC-D859-FD6AC6F8AE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52496" y="4973665"/>
            <a:ext cx="1508501" cy="1495586"/>
          </a:xfrm>
          <a:prstGeom prst="rect">
            <a:avLst/>
          </a:prstGeom>
        </p:spPr>
      </p:pic>
      <p:pic>
        <p:nvPicPr>
          <p:cNvPr id="5" name="Picture 4" descr="A diagram of a pyramid&#10;&#10;AI-generated content may be incorrect.">
            <a:extLst>
              <a:ext uri="{FF2B5EF4-FFF2-40B4-BE49-F238E27FC236}">
                <a16:creationId xmlns:a16="http://schemas.microsoft.com/office/drawing/2014/main" id="{708E0671-0286-9B24-E121-A8CB04D694CD}"/>
              </a:ext>
            </a:extLst>
          </p:cNvPr>
          <p:cNvPicPr>
            <a:picLocks noChangeAspect="1"/>
          </p:cNvPicPr>
          <p:nvPr/>
        </p:nvPicPr>
        <p:blipFill>
          <a:blip r:embed="rId9"/>
          <a:stretch>
            <a:fillRect/>
          </a:stretch>
        </p:blipFill>
        <p:spPr>
          <a:xfrm>
            <a:off x="8420852" y="2961021"/>
            <a:ext cx="2240381" cy="1168568"/>
          </a:xfrm>
          <a:prstGeom prst="rect">
            <a:avLst/>
          </a:prstGeom>
        </p:spPr>
      </p:pic>
    </p:spTree>
    <p:extLst>
      <p:ext uri="{BB962C8B-B14F-4D97-AF65-F5344CB8AC3E}">
        <p14:creationId xmlns:p14="http://schemas.microsoft.com/office/powerpoint/2010/main" val="348762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8593" y="1513042"/>
            <a:ext cx="7252229" cy="1305635"/>
          </a:xfrm>
        </p:spPr>
        <p:txBody>
          <a:bodyPr/>
          <a:lstStyle/>
          <a:p>
            <a:r>
              <a:rPr lang="en-US"/>
              <a:t>Deliverables and Project Planning </a:t>
            </a:r>
          </a:p>
        </p:txBody>
      </p:sp>
      <p:sp>
        <p:nvSpPr>
          <p:cNvPr id="3" name="Content Placeholder 2"/>
          <p:cNvSpPr>
            <a:spLocks noGrp="1"/>
          </p:cNvSpPr>
          <p:nvPr>
            <p:ph idx="1"/>
          </p:nvPr>
        </p:nvSpPr>
        <p:spPr>
          <a:xfrm>
            <a:off x="1053218" y="2994170"/>
            <a:ext cx="10418575" cy="3865778"/>
          </a:xfrm>
        </p:spPr>
        <p:txBody>
          <a:bodyPr vert="horz" lIns="91440" tIns="45720" rIns="91440" bIns="45720" rtlCol="0" anchor="t">
            <a:normAutofit fontScale="85000" lnSpcReduction="20000"/>
          </a:bodyPr>
          <a:lstStyle/>
          <a:p>
            <a:pPr marL="285750" indent="-285750"/>
            <a:r>
              <a:rPr lang="en-US" dirty="0">
                <a:latin typeface="Neue Haas Grotesk Text Pro"/>
                <a:ea typeface="+mn-lt"/>
                <a:cs typeface="Calibri"/>
              </a:rPr>
              <a:t>Deliverables - a C# toolkit (probably in the form of a class with a set of static functions for mesh generation and post-processing) that Does The Thing</a:t>
            </a:r>
            <a:endParaRPr lang="en-US" dirty="0">
              <a:latin typeface="Neue Haas Grotesk Text Pro"/>
              <a:cs typeface="Calibri"/>
            </a:endParaRPr>
          </a:p>
          <a:p>
            <a:pPr marL="285750" indent="-285750"/>
            <a:r>
              <a:rPr lang="en-US" dirty="0">
                <a:latin typeface="Neue Haas Grotesk Text Pro"/>
                <a:ea typeface="+mn-lt"/>
                <a:cs typeface="Calibri"/>
              </a:rPr>
              <a:t>I'll use a kanban board, which I'm very familiar with at this point, to manage the tasks/scope of the project and estimate the time each task takes</a:t>
            </a:r>
          </a:p>
          <a:p>
            <a:pPr marL="285750" indent="-285750"/>
            <a:r>
              <a:rPr lang="en-US" dirty="0">
                <a:ea typeface="+mn-lt"/>
                <a:cs typeface="Calibri"/>
              </a:rPr>
              <a:t>Key milestones - achieve basic mesh generation; implement vertex normal generation; implement post-processing techniques; implement efficiency measures (e.g. pre-caching scalar field); perfect library interface for use in any project (including </a:t>
            </a:r>
            <a:r>
              <a:rPr lang="en-US" dirty="0" err="1">
                <a:ea typeface="+mn-lt"/>
                <a:cs typeface="Calibri"/>
              </a:rPr>
              <a:t>customisation</a:t>
            </a:r>
            <a:r>
              <a:rPr lang="en-US" dirty="0">
                <a:ea typeface="+mn-lt"/>
                <a:cs typeface="Calibri"/>
              </a:rPr>
              <a:t> of generation options). Hard to know what the milestones will be before having done the project!</a:t>
            </a:r>
          </a:p>
          <a:p>
            <a:pPr marL="285750" indent="-285750"/>
            <a:r>
              <a:rPr lang="en-US" dirty="0">
                <a:ea typeface="+mn-lt"/>
                <a:cs typeface="Calibri"/>
              </a:rPr>
              <a:t>Time allocation - research 3-5 weeks (aiming to be mostly done with foundational research early on, but research will likely continue as appropriate), development 15 weeks (I assume we are expected to work nonstop through the holidays as usual, so this will give extra leeway), hopefully leaving a few weeks to </a:t>
            </a:r>
            <a:r>
              <a:rPr lang="en-US" dirty="0" err="1">
                <a:ea typeface="+mn-lt"/>
                <a:cs typeface="Calibri"/>
              </a:rPr>
              <a:t>finalise</a:t>
            </a:r>
            <a:r>
              <a:rPr lang="en-US" dirty="0">
                <a:ea typeface="+mn-lt"/>
                <a:cs typeface="Calibri"/>
              </a:rPr>
              <a:t> the writeup, which I will be adding to continuously during the project</a:t>
            </a:r>
          </a:p>
          <a:p>
            <a:pPr marL="285750" indent="-285750"/>
            <a:r>
              <a:rPr lang="en-US" dirty="0">
                <a:cs typeface="Calibri"/>
              </a:rPr>
              <a:t>Gantt chart on following slide</a:t>
            </a:r>
          </a:p>
          <a:p>
            <a:pPr marL="0" indent="0">
              <a:buNone/>
            </a:pPr>
            <a:endParaRPr lang="en-US">
              <a:latin typeface="Neue Haas Grotesk Text Pro"/>
              <a:cs typeface="Calibri"/>
            </a:endParaRPr>
          </a:p>
          <a:p>
            <a:pPr marL="0" indent="0">
              <a:buNone/>
            </a:pPr>
            <a:endParaRPr lang="en-US">
              <a:latin typeface="Neue Haas Grotesk Text Pro"/>
              <a:cs typeface="Calibri"/>
            </a:endParaRPr>
          </a:p>
        </p:txBody>
      </p:sp>
    </p:spTree>
    <p:extLst>
      <p:ext uri="{BB962C8B-B14F-4D97-AF65-F5344CB8AC3E}">
        <p14:creationId xmlns:p14="http://schemas.microsoft.com/office/powerpoint/2010/main" val="41745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graph with numbers and a bar chart&#10;&#10;AI-generated content may be incorrect.">
            <a:extLst>
              <a:ext uri="{FF2B5EF4-FFF2-40B4-BE49-F238E27FC236}">
                <a16:creationId xmlns:a16="http://schemas.microsoft.com/office/drawing/2014/main" id="{CE671047-E884-24C0-3ED7-204D196D5506}"/>
              </a:ext>
            </a:extLst>
          </p:cNvPr>
          <p:cNvPicPr>
            <a:picLocks noGrp="1" noChangeAspect="1"/>
          </p:cNvPicPr>
          <p:nvPr>
            <p:ph idx="1"/>
          </p:nvPr>
        </p:nvPicPr>
        <p:blipFill>
          <a:blip r:embed="rId2"/>
          <a:stretch>
            <a:fillRect/>
          </a:stretch>
        </p:blipFill>
        <p:spPr>
          <a:xfrm>
            <a:off x="336428" y="1160221"/>
            <a:ext cx="11521553" cy="5002498"/>
          </a:xfrm>
          <a:prstGeom prst="rect">
            <a:avLst/>
          </a:prstGeom>
        </p:spPr>
      </p:pic>
      <p:sp>
        <p:nvSpPr>
          <p:cNvPr id="4" name="Date Placeholder 3">
            <a:extLst>
              <a:ext uri="{FF2B5EF4-FFF2-40B4-BE49-F238E27FC236}">
                <a16:creationId xmlns:a16="http://schemas.microsoft.com/office/drawing/2014/main" id="{56A8F757-3130-E181-9B09-18ADB63B468F}"/>
              </a:ext>
            </a:extLst>
          </p:cNvPr>
          <p:cNvSpPr>
            <a:spLocks noGrp="1"/>
          </p:cNvSpPr>
          <p:nvPr>
            <p:ph type="dt" sz="half" idx="10"/>
          </p:nvPr>
        </p:nvSpPr>
        <p:spPr/>
        <p:txBody>
          <a:bodyPr/>
          <a:lstStyle/>
          <a:p>
            <a:fld id="{8D6DDBD5-8F05-4D33-85F7-F4E6BF304093}" type="datetime1">
              <a:t>9/23/2025</a:t>
            </a:fld>
            <a:endParaRPr lang="en-US"/>
          </a:p>
        </p:txBody>
      </p:sp>
      <p:sp>
        <p:nvSpPr>
          <p:cNvPr id="5" name="Footer Placeholder 4">
            <a:extLst>
              <a:ext uri="{FF2B5EF4-FFF2-40B4-BE49-F238E27FC236}">
                <a16:creationId xmlns:a16="http://schemas.microsoft.com/office/drawing/2014/main" id="{7650BF3D-9CA2-4EC9-EDC2-F57993EA80B2}"/>
              </a:ext>
            </a:extLst>
          </p:cNvPr>
          <p:cNvSpPr>
            <a:spLocks noGrp="1"/>
          </p:cNvSpPr>
          <p:nvPr>
            <p:ph type="ftr" sz="quarter" idx="11"/>
          </p:nvPr>
        </p:nvSpPr>
        <p:spPr/>
        <p:txBody>
          <a:bodyPr/>
          <a:lstStyle/>
          <a:p>
            <a:r>
              <a:rPr lang="en-US"/>
              <a:t>
              </a:t>
            </a:r>
          </a:p>
        </p:txBody>
      </p:sp>
    </p:spTree>
    <p:extLst>
      <p:ext uri="{BB962C8B-B14F-4D97-AF65-F5344CB8AC3E}">
        <p14:creationId xmlns:p14="http://schemas.microsoft.com/office/powerpoint/2010/main" val="400542432"/>
      </p:ext>
    </p:extLst>
  </p:cSld>
  <p:clrMapOvr>
    <a:masterClrMapping/>
  </p:clrMapOvr>
</p:sld>
</file>

<file path=ppt/theme/theme1.xml><?xml version="1.0" encoding="utf-8"?>
<a:theme xmlns:a="http://schemas.openxmlformats.org/drawingml/2006/main" name="DylanVTI">
  <a:themeElements>
    <a:clrScheme name="DylanVTI">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DylanVTI">
      <a:majorFont>
        <a:latin typeface="Neue Haas Grotesk Text Pro"/>
        <a:ea typeface=""/>
        <a:cs typeface=""/>
      </a:majorFont>
      <a:minorFont>
        <a:latin typeface="Neue Haas Grotesk Text Pro"/>
        <a:ea typeface=""/>
        <a:cs typeface=""/>
      </a:minorFont>
    </a:fontScheme>
    <a:fmtScheme name="Dylan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CD0E21EA-FD0B-4FCD-9D95-B274E3CB7535}" vid="{F2F2D961-94DA-46D9-ABD7-77D6D5FB2C2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opics xmlns="45c0638f-8904-45ab-b124-b1f7ff451179" xsi:nil="true"/>
    <TaxCatchAll xmlns="ac1d6235-51e3-4a29-8ef4-963eeebbd849" xsi:nil="true"/>
    <lcf76f155ced4ddcb4097134ff3c332f xmlns="45c0638f-8904-45ab-b124-b1f7ff451179">
      <Terms xmlns="http://schemas.microsoft.com/office/infopath/2007/PartnerControls"/>
    </lcf76f155ced4ddcb4097134ff3c332f>
    <SharedWithUsers xmlns="ac1d6235-51e3-4a29-8ef4-963eeebbd849">
      <UserInfo>
        <DisplayName/>
        <AccountId xsi:nil="true"/>
        <AccountType/>
      </UserInfo>
    </SharedWithUsers>
    <Details xmlns="45c0638f-8904-45ab-b124-b1f7ff45117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3BF76585360BE4BB8D976A1E44FFC30" ma:contentTypeVersion="18" ma:contentTypeDescription="Create a new document." ma:contentTypeScope="" ma:versionID="aaefe3884e1e0d48e653b9e3a7e928b2">
  <xsd:schema xmlns:xsd="http://www.w3.org/2001/XMLSchema" xmlns:xs="http://www.w3.org/2001/XMLSchema" xmlns:p="http://schemas.microsoft.com/office/2006/metadata/properties" xmlns:ns2="45c0638f-8904-45ab-b124-b1f7ff451179" xmlns:ns3="ac1d6235-51e3-4a29-8ef4-963eeebbd849" targetNamespace="http://schemas.microsoft.com/office/2006/metadata/properties" ma:root="true" ma:fieldsID="8be55a6742ed12366c104c809b5fa50f" ns2:_="" ns3:_="">
    <xsd:import namespace="45c0638f-8904-45ab-b124-b1f7ff451179"/>
    <xsd:import namespace="ac1d6235-51e3-4a29-8ef4-963eeebbd84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Topics" minOccurs="0"/>
                <xsd:element ref="ns2:MediaServiceLocation" minOccurs="0"/>
                <xsd:element ref="ns2:MediaServiceSearchProperties" minOccurs="0"/>
                <xsd:element ref="ns2:MediaServiceBillingMetadata" minOccurs="0"/>
                <xsd:element ref="ns2: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c0638f-8904-45ab-b124-b1f7ff4511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9151cd1a-81c0-4f7e-8bca-7c9d41dcf3fb"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Topics" ma:index="21" nillable="true" ma:displayName="Topics" ma:format="Dropdown" ma:internalName="Topics">
      <xsd:simpleType>
        <xsd:restriction base="dms:Text">
          <xsd:maxLength value="255"/>
        </xsd:restriction>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BillingMetadata" ma:index="24" nillable="true" ma:displayName="MediaServiceBillingMetadata" ma:hidden="true" ma:internalName="MediaServiceBillingMetadata" ma:readOnly="true">
      <xsd:simpleType>
        <xsd:restriction base="dms:Note"/>
      </xsd:simpleType>
    </xsd:element>
    <xsd:element name="Details" ma:index="25" nillable="true" ma:displayName="Details" ma:format="Dropdown" ma:internalName="Detail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c1d6235-51e3-4a29-8ef4-963eeebbd849"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3edadf58-48e6-41c9-9b5a-4b8859450888}" ma:internalName="TaxCatchAll" ma:showField="CatchAllData" ma:web="ac1d6235-51e3-4a29-8ef4-963eeebbd849">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5CC142F-F120-4F30-AC4C-0B7512E2EB19}">
  <ds:schemaRefs>
    <ds:schemaRef ds:uri="45c0638f-8904-45ab-b124-b1f7ff451179"/>
    <ds:schemaRef ds:uri="ac1d6235-51e3-4a29-8ef4-963eeebbd849"/>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75A8469-11B7-49DA-B3FC-F2755995F5B4}">
  <ds:schemaRefs>
    <ds:schemaRef ds:uri="http://schemas.microsoft.com/sharepoint/v3/contenttype/forms"/>
  </ds:schemaRefs>
</ds:datastoreItem>
</file>

<file path=customXml/itemProps3.xml><?xml version="1.0" encoding="utf-8"?>
<ds:datastoreItem xmlns:ds="http://schemas.openxmlformats.org/officeDocument/2006/customXml" ds:itemID="{FD8B7298-6565-4648-9ADC-683D2D426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5c0638f-8904-45ab-b124-b1f7ff451179"/>
    <ds:schemaRef ds:uri="ac1d6235-51e3-4a29-8ef4-963eeebbd8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534</Words>
  <Application>Microsoft Office PowerPoint</Application>
  <PresentationFormat>Widescreen</PresentationFormat>
  <Paragraphs>51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DylanVTI</vt:lpstr>
      <vt:lpstr>Project Pitch:  Tetrahedral Voxel Meshing Toolkit</vt:lpstr>
      <vt:lpstr>Project Problem</vt:lpstr>
      <vt:lpstr>Key Influences</vt:lpstr>
      <vt:lpstr>Industry Relevance</vt:lpstr>
      <vt:lpstr>Research Plan</vt:lpstr>
      <vt:lpstr>Examples of key literature and research                  </vt:lpstr>
      <vt:lpstr>Deliverables and Project Planning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Pitch: [Project Title]</dc:title>
  <dc:subject/>
  <dc:creator/>
  <cp:keywords/>
  <dc:description>generated using python-pptx</dc:description>
  <cp:lastModifiedBy>David Edwards</cp:lastModifiedBy>
  <cp:revision>339</cp:revision>
  <dcterms:created xsi:type="dcterms:W3CDTF">2013-01-27T09:14:16Z</dcterms:created>
  <dcterms:modified xsi:type="dcterms:W3CDTF">2025-09-23T12:31:11Z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0x010100F3BF76585360BE4BB8D976A1E44FFC30</vt:lpwstr>
  </property>
  <property fmtid="{D5CDD505-2E9C-101B-9397-08002B2CF9AE}" pid="3" name="Order">
    <vt:r8>17200</vt:r8>
  </property>
  <property fmtid="{D5CDD505-2E9C-101B-9397-08002B2CF9AE}" pid="4" name="ComplianceAssetId">
    <vt:lpwstr/>
  </property>
  <property fmtid="{D5CDD505-2E9C-101B-9397-08002B2CF9AE}" pid="5" name="_ExtendedDescription">
    <vt:lpwstr/>
  </property>
  <property fmtid="{D5CDD505-2E9C-101B-9397-08002B2CF9AE}" pid="6" name="TriggerFlowInfo">
    <vt:lpwstr/>
  </property>
  <property fmtid="{D5CDD505-2E9C-101B-9397-08002B2CF9AE}" pid="7" name="MediaServiceImageTags">
    <vt:lpwstr/>
  </property>
</Properties>
</file>