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DD2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snapToGrid="0">
      <p:cViewPr varScale="1">
        <p:scale>
          <a:sx n="81" d="100"/>
          <a:sy n="81" d="100"/>
        </p:scale>
        <p:origin x="54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00E7BB-84BD-4BD1-AF01-256E15EC8D70}" type="datetimeFigureOut">
              <a:rPr lang="en-US" smtClean="0"/>
              <a:t>10/17/2024</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FA5C25-7651-4876-887A-8B73E0BFF353}" type="slidenum">
              <a:rPr lang="en-US" smtClean="0"/>
              <a:t>‹N°›</a:t>
            </a:fld>
            <a:endParaRPr lang="en-US"/>
          </a:p>
        </p:txBody>
      </p:sp>
    </p:spTree>
    <p:extLst>
      <p:ext uri="{BB962C8B-B14F-4D97-AF65-F5344CB8AC3E}">
        <p14:creationId xmlns:p14="http://schemas.microsoft.com/office/powerpoint/2010/main" val="3576873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28FA5C25-7651-4876-887A-8B73E0BFF353}" type="slidenum">
              <a:rPr lang="en-US" smtClean="0"/>
              <a:t>1</a:t>
            </a:fld>
            <a:endParaRPr lang="en-US"/>
          </a:p>
        </p:txBody>
      </p:sp>
    </p:spTree>
    <p:extLst>
      <p:ext uri="{BB962C8B-B14F-4D97-AF65-F5344CB8AC3E}">
        <p14:creationId xmlns:p14="http://schemas.microsoft.com/office/powerpoint/2010/main" val="1298740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en-US"/>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en-US"/>
          </a:p>
        </p:txBody>
      </p:sp>
      <p:sp>
        <p:nvSpPr>
          <p:cNvPr id="4" name="Espace réservé de la date 3"/>
          <p:cNvSpPr>
            <a:spLocks noGrp="1"/>
          </p:cNvSpPr>
          <p:nvPr>
            <p:ph type="dt" sz="half" idx="10"/>
          </p:nvPr>
        </p:nvSpPr>
        <p:spPr/>
        <p:txBody>
          <a:bodyPr/>
          <a:lstStyle/>
          <a:p>
            <a:fld id="{C69C6884-988C-4BB7-ACB9-800278D48C3B}" type="datetimeFigureOut">
              <a:rPr lang="en-US" smtClean="0"/>
              <a:t>10/17/2024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3C419C12-E9C3-450D-8593-49D249BC6564}" type="slidenum">
              <a:rPr lang="en-US" smtClean="0"/>
              <a:t>‹N°›</a:t>
            </a:fld>
            <a:endParaRPr lang="en-US"/>
          </a:p>
        </p:txBody>
      </p:sp>
    </p:spTree>
    <p:extLst>
      <p:ext uri="{BB962C8B-B14F-4D97-AF65-F5344CB8AC3E}">
        <p14:creationId xmlns:p14="http://schemas.microsoft.com/office/powerpoint/2010/main" val="2855885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C69C6884-988C-4BB7-ACB9-800278D48C3B}" type="datetimeFigureOut">
              <a:rPr lang="en-US" smtClean="0"/>
              <a:t>10/17/2024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3C419C12-E9C3-450D-8593-49D249BC6564}" type="slidenum">
              <a:rPr lang="en-US" smtClean="0"/>
              <a:t>‹N°›</a:t>
            </a:fld>
            <a:endParaRPr lang="en-US"/>
          </a:p>
        </p:txBody>
      </p:sp>
    </p:spTree>
    <p:extLst>
      <p:ext uri="{BB962C8B-B14F-4D97-AF65-F5344CB8AC3E}">
        <p14:creationId xmlns:p14="http://schemas.microsoft.com/office/powerpoint/2010/main" val="3316286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en-US"/>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C69C6884-988C-4BB7-ACB9-800278D48C3B}" type="datetimeFigureOut">
              <a:rPr lang="en-US" smtClean="0"/>
              <a:t>10/17/2024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3C419C12-E9C3-450D-8593-49D249BC6564}" type="slidenum">
              <a:rPr lang="en-US" smtClean="0"/>
              <a:t>‹N°›</a:t>
            </a:fld>
            <a:endParaRPr lang="en-US"/>
          </a:p>
        </p:txBody>
      </p:sp>
    </p:spTree>
    <p:extLst>
      <p:ext uri="{BB962C8B-B14F-4D97-AF65-F5344CB8AC3E}">
        <p14:creationId xmlns:p14="http://schemas.microsoft.com/office/powerpoint/2010/main" val="3505375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C69C6884-988C-4BB7-ACB9-800278D48C3B}" type="datetimeFigureOut">
              <a:rPr lang="en-US" smtClean="0"/>
              <a:t>10/17/2024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3C419C12-E9C3-450D-8593-49D249BC6564}" type="slidenum">
              <a:rPr lang="en-US" smtClean="0"/>
              <a:t>‹N°›</a:t>
            </a:fld>
            <a:endParaRPr lang="en-US"/>
          </a:p>
        </p:txBody>
      </p:sp>
    </p:spTree>
    <p:extLst>
      <p:ext uri="{BB962C8B-B14F-4D97-AF65-F5344CB8AC3E}">
        <p14:creationId xmlns:p14="http://schemas.microsoft.com/office/powerpoint/2010/main" val="2928959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en-US"/>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C69C6884-988C-4BB7-ACB9-800278D48C3B}" type="datetimeFigureOut">
              <a:rPr lang="en-US" smtClean="0"/>
              <a:t>10/17/2024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3C419C12-E9C3-450D-8593-49D249BC6564}" type="slidenum">
              <a:rPr lang="en-US" smtClean="0"/>
              <a:t>‹N°›</a:t>
            </a:fld>
            <a:endParaRPr lang="en-US"/>
          </a:p>
        </p:txBody>
      </p:sp>
    </p:spTree>
    <p:extLst>
      <p:ext uri="{BB962C8B-B14F-4D97-AF65-F5344CB8AC3E}">
        <p14:creationId xmlns:p14="http://schemas.microsoft.com/office/powerpoint/2010/main" val="1508252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e la date 4"/>
          <p:cNvSpPr>
            <a:spLocks noGrp="1"/>
          </p:cNvSpPr>
          <p:nvPr>
            <p:ph type="dt" sz="half" idx="10"/>
          </p:nvPr>
        </p:nvSpPr>
        <p:spPr/>
        <p:txBody>
          <a:bodyPr/>
          <a:lstStyle/>
          <a:p>
            <a:fld id="{C69C6884-988C-4BB7-ACB9-800278D48C3B}" type="datetimeFigureOut">
              <a:rPr lang="en-US" smtClean="0"/>
              <a:t>10/17/2024</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3C419C12-E9C3-450D-8593-49D249BC6564}" type="slidenum">
              <a:rPr lang="en-US" smtClean="0"/>
              <a:t>‹N°›</a:t>
            </a:fld>
            <a:endParaRPr lang="en-US"/>
          </a:p>
        </p:txBody>
      </p:sp>
    </p:spTree>
    <p:extLst>
      <p:ext uri="{BB962C8B-B14F-4D97-AF65-F5344CB8AC3E}">
        <p14:creationId xmlns:p14="http://schemas.microsoft.com/office/powerpoint/2010/main" val="4121729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en-US"/>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Espace réservé de la date 6"/>
          <p:cNvSpPr>
            <a:spLocks noGrp="1"/>
          </p:cNvSpPr>
          <p:nvPr>
            <p:ph type="dt" sz="half" idx="10"/>
          </p:nvPr>
        </p:nvSpPr>
        <p:spPr/>
        <p:txBody>
          <a:bodyPr/>
          <a:lstStyle/>
          <a:p>
            <a:fld id="{C69C6884-988C-4BB7-ACB9-800278D48C3B}" type="datetimeFigureOut">
              <a:rPr lang="en-US" smtClean="0"/>
              <a:t>10/17/2024</a:t>
            </a:fld>
            <a:endParaRPr lang="en-US"/>
          </a:p>
        </p:txBody>
      </p:sp>
      <p:sp>
        <p:nvSpPr>
          <p:cNvPr id="8" name="Espace réservé du pied de page 7"/>
          <p:cNvSpPr>
            <a:spLocks noGrp="1"/>
          </p:cNvSpPr>
          <p:nvPr>
            <p:ph type="ftr" sz="quarter" idx="11"/>
          </p:nvPr>
        </p:nvSpPr>
        <p:spPr/>
        <p:txBody>
          <a:bodyPr/>
          <a:lstStyle/>
          <a:p>
            <a:endParaRPr lang="en-US"/>
          </a:p>
        </p:txBody>
      </p:sp>
      <p:sp>
        <p:nvSpPr>
          <p:cNvPr id="9" name="Espace réservé du numéro de diapositive 8"/>
          <p:cNvSpPr>
            <a:spLocks noGrp="1"/>
          </p:cNvSpPr>
          <p:nvPr>
            <p:ph type="sldNum" sz="quarter" idx="12"/>
          </p:nvPr>
        </p:nvSpPr>
        <p:spPr/>
        <p:txBody>
          <a:bodyPr/>
          <a:lstStyle/>
          <a:p>
            <a:fld id="{3C419C12-E9C3-450D-8593-49D249BC6564}" type="slidenum">
              <a:rPr lang="en-US" smtClean="0"/>
              <a:t>‹N°›</a:t>
            </a:fld>
            <a:endParaRPr lang="en-US"/>
          </a:p>
        </p:txBody>
      </p:sp>
    </p:spTree>
    <p:extLst>
      <p:ext uri="{BB962C8B-B14F-4D97-AF65-F5344CB8AC3E}">
        <p14:creationId xmlns:p14="http://schemas.microsoft.com/office/powerpoint/2010/main" val="4258270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e la date 2"/>
          <p:cNvSpPr>
            <a:spLocks noGrp="1"/>
          </p:cNvSpPr>
          <p:nvPr>
            <p:ph type="dt" sz="half" idx="10"/>
          </p:nvPr>
        </p:nvSpPr>
        <p:spPr/>
        <p:txBody>
          <a:bodyPr/>
          <a:lstStyle/>
          <a:p>
            <a:fld id="{C69C6884-988C-4BB7-ACB9-800278D48C3B}" type="datetimeFigureOut">
              <a:rPr lang="en-US" smtClean="0"/>
              <a:t>10/17/2024</a:t>
            </a:fld>
            <a:endParaRPr lang="en-US"/>
          </a:p>
        </p:txBody>
      </p:sp>
      <p:sp>
        <p:nvSpPr>
          <p:cNvPr id="4" name="Espace réservé du pied de page 3"/>
          <p:cNvSpPr>
            <a:spLocks noGrp="1"/>
          </p:cNvSpPr>
          <p:nvPr>
            <p:ph type="ftr" sz="quarter" idx="11"/>
          </p:nvPr>
        </p:nvSpPr>
        <p:spPr/>
        <p:txBody>
          <a:bodyPr/>
          <a:lstStyle/>
          <a:p>
            <a:endParaRPr lang="en-US"/>
          </a:p>
        </p:txBody>
      </p:sp>
      <p:sp>
        <p:nvSpPr>
          <p:cNvPr id="5" name="Espace réservé du numéro de diapositive 4"/>
          <p:cNvSpPr>
            <a:spLocks noGrp="1"/>
          </p:cNvSpPr>
          <p:nvPr>
            <p:ph type="sldNum" sz="quarter" idx="12"/>
          </p:nvPr>
        </p:nvSpPr>
        <p:spPr/>
        <p:txBody>
          <a:bodyPr/>
          <a:lstStyle/>
          <a:p>
            <a:fld id="{3C419C12-E9C3-450D-8593-49D249BC6564}" type="slidenum">
              <a:rPr lang="en-US" smtClean="0"/>
              <a:t>‹N°›</a:t>
            </a:fld>
            <a:endParaRPr lang="en-US"/>
          </a:p>
        </p:txBody>
      </p:sp>
    </p:spTree>
    <p:extLst>
      <p:ext uri="{BB962C8B-B14F-4D97-AF65-F5344CB8AC3E}">
        <p14:creationId xmlns:p14="http://schemas.microsoft.com/office/powerpoint/2010/main" val="3869562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C69C6884-988C-4BB7-ACB9-800278D48C3B}" type="datetimeFigureOut">
              <a:rPr lang="en-US" smtClean="0"/>
              <a:t>10/17/2024</a:t>
            </a:fld>
            <a:endParaRPr lang="en-US"/>
          </a:p>
        </p:txBody>
      </p:sp>
      <p:sp>
        <p:nvSpPr>
          <p:cNvPr id="3" name="Espace réservé du pied de page 2"/>
          <p:cNvSpPr>
            <a:spLocks noGrp="1"/>
          </p:cNvSpPr>
          <p:nvPr>
            <p:ph type="ftr" sz="quarter" idx="11"/>
          </p:nvPr>
        </p:nvSpPr>
        <p:spPr/>
        <p:txBody>
          <a:bodyPr/>
          <a:lstStyle/>
          <a:p>
            <a:endParaRPr lang="en-US"/>
          </a:p>
        </p:txBody>
      </p:sp>
      <p:sp>
        <p:nvSpPr>
          <p:cNvPr id="4" name="Espace réservé du numéro de diapositive 3"/>
          <p:cNvSpPr>
            <a:spLocks noGrp="1"/>
          </p:cNvSpPr>
          <p:nvPr>
            <p:ph type="sldNum" sz="quarter" idx="12"/>
          </p:nvPr>
        </p:nvSpPr>
        <p:spPr/>
        <p:txBody>
          <a:bodyPr/>
          <a:lstStyle/>
          <a:p>
            <a:fld id="{3C419C12-E9C3-450D-8593-49D249BC6564}" type="slidenum">
              <a:rPr lang="en-US" smtClean="0"/>
              <a:t>‹N°›</a:t>
            </a:fld>
            <a:endParaRPr lang="en-US"/>
          </a:p>
        </p:txBody>
      </p:sp>
    </p:spTree>
    <p:extLst>
      <p:ext uri="{BB962C8B-B14F-4D97-AF65-F5344CB8AC3E}">
        <p14:creationId xmlns:p14="http://schemas.microsoft.com/office/powerpoint/2010/main" val="1161612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en-US"/>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C69C6884-988C-4BB7-ACB9-800278D48C3B}" type="datetimeFigureOut">
              <a:rPr lang="en-US" smtClean="0"/>
              <a:t>10/17/2024</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3C419C12-E9C3-450D-8593-49D249BC6564}" type="slidenum">
              <a:rPr lang="en-US" smtClean="0"/>
              <a:t>‹N°›</a:t>
            </a:fld>
            <a:endParaRPr lang="en-US"/>
          </a:p>
        </p:txBody>
      </p:sp>
    </p:spTree>
    <p:extLst>
      <p:ext uri="{BB962C8B-B14F-4D97-AF65-F5344CB8AC3E}">
        <p14:creationId xmlns:p14="http://schemas.microsoft.com/office/powerpoint/2010/main" val="3094321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en-US"/>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C69C6884-988C-4BB7-ACB9-800278D48C3B}" type="datetimeFigureOut">
              <a:rPr lang="en-US" smtClean="0"/>
              <a:t>10/17/2024</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3C419C12-E9C3-450D-8593-49D249BC6564}" type="slidenum">
              <a:rPr lang="en-US" smtClean="0"/>
              <a:t>‹N°›</a:t>
            </a:fld>
            <a:endParaRPr lang="en-US"/>
          </a:p>
        </p:txBody>
      </p:sp>
    </p:spTree>
    <p:extLst>
      <p:ext uri="{BB962C8B-B14F-4D97-AF65-F5344CB8AC3E}">
        <p14:creationId xmlns:p14="http://schemas.microsoft.com/office/powerpoint/2010/main" val="2989627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en-US"/>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9C6884-988C-4BB7-ACB9-800278D48C3B}" type="datetimeFigureOut">
              <a:rPr lang="en-US" smtClean="0"/>
              <a:t>10/17/2024</a:t>
            </a:fld>
            <a:endParaRPr lang="en-US"/>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419C12-E9C3-450D-8593-49D249BC6564}" type="slidenum">
              <a:rPr lang="en-US" smtClean="0"/>
              <a:t>‹N°›</a:t>
            </a:fld>
            <a:endParaRPr lang="en-US"/>
          </a:p>
        </p:txBody>
      </p:sp>
    </p:spTree>
    <p:extLst>
      <p:ext uri="{BB962C8B-B14F-4D97-AF65-F5344CB8AC3E}">
        <p14:creationId xmlns:p14="http://schemas.microsoft.com/office/powerpoint/2010/main" val="29556986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375815" y="2133751"/>
            <a:ext cx="7044408" cy="452985"/>
          </a:xfrm>
        </p:spPr>
        <p:txBody>
          <a:bodyPr>
            <a:normAutofit/>
          </a:bodyPr>
          <a:lstStyle/>
          <a:p>
            <a:r>
              <a:rPr lang="fr-FR" sz="2000" i="1" dirty="0" smtClean="0">
                <a:latin typeface="Times New Roman" panose="02020603050405020304" pitchFamily="18" charset="0"/>
                <a:cs typeface="Times New Roman" panose="02020603050405020304" pitchFamily="18" charset="0"/>
              </a:rPr>
              <a:t>Présentation de mémoire de licence professionnelle</a:t>
            </a:r>
            <a:endParaRPr lang="en-US" sz="2000" i="1" dirty="0">
              <a:latin typeface="Times New Roman" panose="02020603050405020304" pitchFamily="18" charset="0"/>
              <a:cs typeface="Times New Roman" panose="02020603050405020304" pitchFamily="18" charset="0"/>
            </a:endParaRPr>
          </a:p>
        </p:txBody>
      </p:sp>
      <p:sp>
        <p:nvSpPr>
          <p:cNvPr id="3" name="Sous-titre 2"/>
          <p:cNvSpPr>
            <a:spLocks noGrp="1"/>
          </p:cNvSpPr>
          <p:nvPr>
            <p:ph type="subTitle" idx="1"/>
          </p:nvPr>
        </p:nvSpPr>
        <p:spPr>
          <a:xfrm>
            <a:off x="7239096" y="5881926"/>
            <a:ext cx="4952904" cy="483577"/>
          </a:xfrm>
        </p:spPr>
        <p:txBody>
          <a:bodyPr>
            <a:normAutofit/>
          </a:bodyPr>
          <a:lstStyle/>
          <a:p>
            <a:r>
              <a:rPr lang="fr-FR" sz="1400" i="1" dirty="0">
                <a:latin typeface="Times New Roman" panose="02020603050405020304" pitchFamily="18" charset="0"/>
                <a:cs typeface="Times New Roman" panose="02020603050405020304" pitchFamily="18" charset="0"/>
              </a:rPr>
              <a:t>p</a:t>
            </a:r>
            <a:r>
              <a:rPr lang="fr-FR" sz="1400" i="1" dirty="0" smtClean="0">
                <a:latin typeface="Times New Roman" panose="02020603050405020304" pitchFamily="18" charset="0"/>
                <a:cs typeface="Times New Roman" panose="02020603050405020304" pitchFamily="18" charset="0"/>
              </a:rPr>
              <a:t>résenté par RAZAFINDRAVELO Tantelison Odilon</a:t>
            </a:r>
            <a:endParaRPr lang="en-US" sz="1400" i="1" dirty="0">
              <a:latin typeface="Times New Roman" panose="02020603050405020304" pitchFamily="18" charset="0"/>
              <a:cs typeface="Times New Roman" panose="02020603050405020304" pitchFamily="18" charset="0"/>
            </a:endParaRPr>
          </a:p>
        </p:txBody>
      </p:sp>
      <p:sp>
        <p:nvSpPr>
          <p:cNvPr id="5" name="Rectangle 4"/>
          <p:cNvSpPr/>
          <p:nvPr/>
        </p:nvSpPr>
        <p:spPr>
          <a:xfrm>
            <a:off x="-1" y="6192456"/>
            <a:ext cx="12192000" cy="70247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45173" y="5881926"/>
            <a:ext cx="1901654" cy="621060"/>
          </a:xfrm>
          <a:prstGeom prst="rect">
            <a:avLst/>
          </a:prstGeom>
        </p:spPr>
      </p:pic>
      <p:sp>
        <p:nvSpPr>
          <p:cNvPr id="9" name="Rectangle 8"/>
          <p:cNvSpPr/>
          <p:nvPr/>
        </p:nvSpPr>
        <p:spPr>
          <a:xfrm>
            <a:off x="0" y="6331945"/>
            <a:ext cx="1332689" cy="4234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atin typeface="+mj-lt"/>
                <a:ea typeface="Verdana" panose="020B0604030504040204" pitchFamily="34" charset="0"/>
              </a:rPr>
              <a:t>UF/ENI</a:t>
            </a:r>
            <a:endParaRPr lang="en-US" dirty="0">
              <a:latin typeface="+mj-lt"/>
              <a:ea typeface="Verdana" panose="020B0604030504040204" pitchFamily="34" charset="0"/>
            </a:endParaRPr>
          </a:p>
        </p:txBody>
      </p:sp>
      <p:sp>
        <p:nvSpPr>
          <p:cNvPr id="12" name="Rectangle 11"/>
          <p:cNvSpPr/>
          <p:nvPr/>
        </p:nvSpPr>
        <p:spPr>
          <a:xfrm>
            <a:off x="10859311" y="6331946"/>
            <a:ext cx="1332689" cy="4234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atin typeface="+mj-lt"/>
              </a:rPr>
              <a:t>2024</a:t>
            </a:r>
            <a:endParaRPr lang="en-US" dirty="0">
              <a:latin typeface="+mj-lt"/>
            </a:endParaRPr>
          </a:p>
        </p:txBody>
      </p:sp>
      <p:sp>
        <p:nvSpPr>
          <p:cNvPr id="14" name="Rectangle 13"/>
          <p:cNvSpPr/>
          <p:nvPr/>
        </p:nvSpPr>
        <p:spPr>
          <a:xfrm>
            <a:off x="4843135" y="6464286"/>
            <a:ext cx="2395961" cy="4234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smtClean="0">
                <a:latin typeface="Bahnschrift" panose="020B0502040204020203" pitchFamily="34" charset="0"/>
                <a:ea typeface="Verdana" panose="020B0604030504040204" pitchFamily="34" charset="0"/>
              </a:rPr>
              <a:t>WE OPEN THE WAY</a:t>
            </a:r>
            <a:endParaRPr lang="en-US" sz="1200" dirty="0">
              <a:latin typeface="Bahnschrift" panose="020B0502040204020203" pitchFamily="34" charset="0"/>
              <a:ea typeface="Verdana" panose="020B0604030504040204" pitchFamily="34" charset="0"/>
            </a:endParaRPr>
          </a:p>
        </p:txBody>
      </p:sp>
      <p:pic>
        <p:nvPicPr>
          <p:cNvPr id="15" name="Imag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48631" y="660503"/>
            <a:ext cx="1098198" cy="1098198"/>
          </a:xfrm>
          <a:prstGeom prst="rect">
            <a:avLst/>
          </a:prstGeom>
        </p:spPr>
      </p:pic>
      <p:pic>
        <p:nvPicPr>
          <p:cNvPr id="16" name="Imag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4733" y="579265"/>
            <a:ext cx="1023898" cy="1260675"/>
          </a:xfrm>
          <a:prstGeom prst="rect">
            <a:avLst/>
          </a:prstGeom>
        </p:spPr>
      </p:pic>
      <p:sp>
        <p:nvSpPr>
          <p:cNvPr id="19" name="Parchemin horizontal 18"/>
          <p:cNvSpPr/>
          <p:nvPr/>
        </p:nvSpPr>
        <p:spPr>
          <a:xfrm>
            <a:off x="1968072" y="2742001"/>
            <a:ext cx="6705893" cy="1647294"/>
          </a:xfrm>
          <a:prstGeom prst="horizontalScroll">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200" dirty="0" smtClean="0">
                <a:solidFill>
                  <a:schemeClr val="tx1"/>
                </a:solidFill>
                <a:latin typeface="+mj-lt"/>
              </a:rPr>
              <a:t>Supervision des matériels d’un réseau informatique et gestion des tickets</a:t>
            </a:r>
            <a:endParaRPr lang="en-US" sz="3200" dirty="0">
              <a:solidFill>
                <a:schemeClr val="tx1"/>
              </a:solidFill>
              <a:latin typeface="+mj-lt"/>
            </a:endParaRPr>
          </a:p>
        </p:txBody>
      </p:sp>
      <p:sp>
        <p:nvSpPr>
          <p:cNvPr id="20" name="Sous-titre 2"/>
          <p:cNvSpPr txBox="1">
            <a:spLocks/>
          </p:cNvSpPr>
          <p:nvPr/>
        </p:nvSpPr>
        <p:spPr>
          <a:xfrm>
            <a:off x="368115" y="4295179"/>
            <a:ext cx="4952904" cy="134540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fr-FR" sz="1400" dirty="0" smtClean="0">
                <a:latin typeface="Times New Roman" panose="02020603050405020304" pitchFamily="18" charset="0"/>
                <a:cs typeface="Times New Roman" panose="02020603050405020304" pitchFamily="18" charset="0"/>
              </a:rPr>
              <a:t>Membres du Jury :</a:t>
            </a:r>
          </a:p>
          <a:p>
            <a:pPr marL="285750" indent="-285750" algn="l">
              <a:buFontTx/>
              <a:buChar char="-"/>
            </a:pPr>
            <a:r>
              <a:rPr lang="fr-FR" sz="1400" dirty="0" smtClean="0">
                <a:latin typeface="Times New Roman" panose="02020603050405020304" pitchFamily="18" charset="0"/>
                <a:cs typeface="Times New Roman" panose="02020603050405020304" pitchFamily="18" charset="0"/>
              </a:rPr>
              <a:t>Président :</a:t>
            </a:r>
          </a:p>
          <a:p>
            <a:pPr marL="285750" indent="-285750" algn="l">
              <a:buFontTx/>
              <a:buChar char="-"/>
            </a:pPr>
            <a:r>
              <a:rPr lang="fr-FR" sz="1400" dirty="0" smtClean="0">
                <a:latin typeface="Times New Roman" panose="02020603050405020304" pitchFamily="18" charset="0"/>
                <a:cs typeface="Times New Roman" panose="02020603050405020304" pitchFamily="18" charset="0"/>
              </a:rPr>
              <a:t>Examinateur :</a:t>
            </a:r>
          </a:p>
          <a:p>
            <a:pPr marL="285750" indent="-285750" algn="l">
              <a:buFontTx/>
              <a:buChar char="-"/>
            </a:pPr>
            <a:r>
              <a:rPr lang="fr-FR" sz="1400" dirty="0" smtClean="0">
                <a:latin typeface="Times New Roman" panose="02020603050405020304" pitchFamily="18" charset="0"/>
                <a:cs typeface="Times New Roman" panose="02020603050405020304" pitchFamily="18" charset="0"/>
              </a:rPr>
              <a:t>Rapporteur :</a:t>
            </a:r>
          </a:p>
          <a:p>
            <a:endParaRPr lang="en-US" sz="1400" dirty="0">
              <a:latin typeface="Times New Roman" panose="02020603050405020304" pitchFamily="18" charset="0"/>
              <a:cs typeface="Times New Roman" panose="02020603050405020304" pitchFamily="18" charset="0"/>
            </a:endParaRPr>
          </a:p>
        </p:txBody>
      </p:sp>
      <p:pic>
        <p:nvPicPr>
          <p:cNvPr id="13" name="Image 12" descr="Une image contenant capture d’écran, ligne, jaune, Caractère coloré&#10;&#10;Description générée automatiquement">
            <a:extLst>
              <a:ext uri="{FF2B5EF4-FFF2-40B4-BE49-F238E27FC236}">
                <a16:creationId xmlns:a16="http://schemas.microsoft.com/office/drawing/2014/main" id="{DA215AA2-231B-FE10-35CA-861D53D4BC35}"/>
              </a:ext>
            </a:extLst>
          </p:cNvPr>
          <p:cNvPicPr>
            <a:picLocks noChangeAspect="1"/>
          </p:cNvPicPr>
          <p:nvPr/>
        </p:nvPicPr>
        <p:blipFill rotWithShape="1">
          <a:blip r:embed="rId6"/>
          <a:srcRect l="7263" r="39767" b="57478"/>
          <a:stretch/>
        </p:blipFill>
        <p:spPr>
          <a:xfrm>
            <a:off x="2250831" y="2607465"/>
            <a:ext cx="9941169" cy="2482988"/>
          </a:xfrm>
          <a:prstGeom prst="rect">
            <a:avLst/>
          </a:prstGeom>
        </p:spPr>
      </p:pic>
      <p:sp>
        <p:nvSpPr>
          <p:cNvPr id="17" name="Parchemin horizontal 16"/>
          <p:cNvSpPr/>
          <p:nvPr/>
        </p:nvSpPr>
        <p:spPr>
          <a:xfrm>
            <a:off x="5695346" y="1372736"/>
            <a:ext cx="8491894" cy="172900"/>
          </a:xfrm>
          <a:prstGeom prst="horizontalScroll">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solidFill>
                  <a:schemeClr val="tx1"/>
                </a:solidFill>
                <a:latin typeface="+mj-lt"/>
              </a:rPr>
              <a:t>Parcours : Administration des Systèmes et Réseaux</a:t>
            </a:r>
            <a:endParaRPr lang="en-US" sz="1600" dirty="0">
              <a:solidFill>
                <a:schemeClr val="tx1"/>
              </a:solidFill>
              <a:latin typeface="+mj-lt"/>
            </a:endParaRPr>
          </a:p>
        </p:txBody>
      </p:sp>
      <p:sp>
        <p:nvSpPr>
          <p:cNvPr id="18" name="Parchemin horizontal 17"/>
          <p:cNvSpPr/>
          <p:nvPr/>
        </p:nvSpPr>
        <p:spPr>
          <a:xfrm>
            <a:off x="4593254" y="1106630"/>
            <a:ext cx="8491894" cy="172900"/>
          </a:xfrm>
          <a:prstGeom prst="horizontalScroll">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solidFill>
                  <a:schemeClr val="tx1"/>
                </a:solidFill>
                <a:latin typeface="+mj-lt"/>
              </a:rPr>
              <a:t>Mention : Informatique</a:t>
            </a:r>
            <a:endParaRPr lang="en-US" sz="1600" dirty="0">
              <a:solidFill>
                <a:schemeClr val="tx1"/>
              </a:solidFill>
              <a:latin typeface="+mj-lt"/>
            </a:endParaRPr>
          </a:p>
        </p:txBody>
      </p:sp>
    </p:spTree>
    <p:extLst>
      <p:ext uri="{BB962C8B-B14F-4D97-AF65-F5344CB8AC3E}">
        <p14:creationId xmlns:p14="http://schemas.microsoft.com/office/powerpoint/2010/main" val="373306933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6192456"/>
            <a:ext cx="12192000" cy="70247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378735" y="1441811"/>
            <a:ext cx="9541311" cy="37984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solidFill>
                <a:schemeClr val="tx1"/>
              </a:solidFill>
              <a:latin typeface="+mj-lt"/>
              <a:ea typeface="Verdana" panose="020B0604030504040204" pitchFamily="34" charset="0"/>
            </a:endParaRPr>
          </a:p>
        </p:txBody>
      </p:sp>
      <p:sp>
        <p:nvSpPr>
          <p:cNvPr id="16" name="Rectangle 15"/>
          <p:cNvSpPr/>
          <p:nvPr/>
        </p:nvSpPr>
        <p:spPr>
          <a:xfrm>
            <a:off x="112643" y="6331946"/>
            <a:ext cx="2103783" cy="4234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FFFF00"/>
                </a:solidFill>
                <a:latin typeface="+mj-lt"/>
                <a:ea typeface="Verdana" panose="020B0604030504040204" pitchFamily="34" charset="0"/>
              </a:rPr>
              <a:t>Mémoire de licence</a:t>
            </a:r>
            <a:endParaRPr lang="en-US" dirty="0">
              <a:solidFill>
                <a:srgbClr val="FFFF00"/>
              </a:solidFill>
              <a:latin typeface="+mj-lt"/>
              <a:ea typeface="Verdana" panose="020B0604030504040204" pitchFamily="34" charset="0"/>
            </a:endParaRPr>
          </a:p>
        </p:txBody>
      </p:sp>
      <p:sp>
        <p:nvSpPr>
          <p:cNvPr id="17" name="Titre 1"/>
          <p:cNvSpPr>
            <a:spLocks noGrp="1"/>
          </p:cNvSpPr>
          <p:nvPr>
            <p:ph type="title"/>
          </p:nvPr>
        </p:nvSpPr>
        <p:spPr>
          <a:xfrm>
            <a:off x="838199" y="259618"/>
            <a:ext cx="10515600" cy="707537"/>
          </a:xfrm>
        </p:spPr>
        <p:txBody>
          <a:bodyPr/>
          <a:lstStyle/>
          <a:p>
            <a:pPr algn="ctr"/>
            <a:r>
              <a:rPr lang="fr-FR" dirty="0" smtClean="0"/>
              <a:t>Remerciements</a:t>
            </a:r>
            <a:endParaRPr lang="en-US" dirty="0"/>
          </a:p>
        </p:txBody>
      </p:sp>
      <p:sp>
        <p:nvSpPr>
          <p:cNvPr id="10" name="Rectangle 9"/>
          <p:cNvSpPr/>
          <p:nvPr/>
        </p:nvSpPr>
        <p:spPr>
          <a:xfrm>
            <a:off x="10628242" y="6331945"/>
            <a:ext cx="1451113" cy="4234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atin typeface="+mj-lt"/>
                <a:ea typeface="Verdana" panose="020B0604030504040204" pitchFamily="34" charset="0"/>
              </a:rPr>
              <a:t>UF/ENI/2024</a:t>
            </a:r>
            <a:endParaRPr lang="en-US" dirty="0">
              <a:latin typeface="+mj-lt"/>
              <a:ea typeface="Verdana" panose="020B0604030504040204" pitchFamily="34" charset="0"/>
            </a:endParaRPr>
          </a:p>
        </p:txBody>
      </p:sp>
      <p:sp>
        <p:nvSpPr>
          <p:cNvPr id="2" name="Espace réservé du contenu 1"/>
          <p:cNvSpPr>
            <a:spLocks noGrp="1"/>
          </p:cNvSpPr>
          <p:nvPr>
            <p:ph idx="1"/>
          </p:nvPr>
        </p:nvSpPr>
        <p:spPr/>
        <p:txBody>
          <a:bodyPr/>
          <a:lstStyle/>
          <a:p>
            <a:r>
              <a:rPr lang="fr-FR" dirty="0" smtClean="0">
                <a:latin typeface="+mj-lt"/>
              </a:rPr>
              <a:t>Président de l’université</a:t>
            </a:r>
          </a:p>
          <a:p>
            <a:r>
              <a:rPr lang="fr-FR" dirty="0" smtClean="0">
                <a:latin typeface="+mj-lt"/>
              </a:rPr>
              <a:t>Directeur de l’ENI</a:t>
            </a:r>
          </a:p>
          <a:p>
            <a:r>
              <a:rPr lang="fr-FR" dirty="0" smtClean="0">
                <a:latin typeface="+mj-lt"/>
              </a:rPr>
              <a:t>Encadreur professionnel</a:t>
            </a:r>
          </a:p>
          <a:p>
            <a:r>
              <a:rPr lang="fr-FR" dirty="0" smtClean="0">
                <a:latin typeface="+mj-lt"/>
              </a:rPr>
              <a:t>Encadreur pédagogique</a:t>
            </a:r>
          </a:p>
          <a:p>
            <a:r>
              <a:rPr lang="fr-FR" dirty="0" smtClean="0">
                <a:latin typeface="+mj-lt"/>
              </a:rPr>
              <a:t>Familles et amis</a:t>
            </a:r>
          </a:p>
          <a:p>
            <a:pPr marL="0" indent="0">
              <a:buNone/>
            </a:pPr>
            <a:endParaRPr lang="en-US" dirty="0">
              <a:latin typeface="+mj-lt"/>
            </a:endParaRPr>
          </a:p>
        </p:txBody>
      </p:sp>
      <p:sp>
        <p:nvSpPr>
          <p:cNvPr id="8" name="Graphique 3">
            <a:extLst>
              <a:ext uri="{FF2B5EF4-FFF2-40B4-BE49-F238E27FC236}">
                <a16:creationId xmlns:a16="http://schemas.microsoft.com/office/drawing/2014/main" id="{A25960CD-10EE-D449-ABF3-6A1F0B3FE679}"/>
              </a:ext>
            </a:extLst>
          </p:cNvPr>
          <p:cNvSpPr/>
          <p:nvPr/>
        </p:nvSpPr>
        <p:spPr>
          <a:xfrm>
            <a:off x="9553801" y="-449"/>
            <a:ext cx="2654507" cy="6895379"/>
          </a:xfrm>
          <a:custGeom>
            <a:avLst/>
            <a:gdLst>
              <a:gd name="connsiteX0" fmla="*/ 1136333 w 1525904"/>
              <a:gd name="connsiteY0" fmla="*/ 0 h 3874451"/>
              <a:gd name="connsiteX1" fmla="*/ 143828 w 1525904"/>
              <a:gd name="connsiteY1" fmla="*/ 1073540 h 3874451"/>
              <a:gd name="connsiteX2" fmla="*/ 45720 w 1525904"/>
              <a:gd name="connsiteY2" fmla="*/ 1241043 h 3874451"/>
              <a:gd name="connsiteX3" fmla="*/ 4763 w 1525904"/>
              <a:gd name="connsiteY3" fmla="*/ 1427580 h 3874451"/>
              <a:gd name="connsiteX4" fmla="*/ 0 w 1525904"/>
              <a:gd name="connsiteY4" fmla="*/ 3874452 h 3874451"/>
              <a:gd name="connsiteX5" fmla="*/ 285750 w 1525904"/>
              <a:gd name="connsiteY5" fmla="*/ 3874452 h 3874451"/>
              <a:gd name="connsiteX6" fmla="*/ 289560 w 1525904"/>
              <a:gd name="connsiteY6" fmla="*/ 1428532 h 3874451"/>
              <a:gd name="connsiteX7" fmla="*/ 310515 w 1525904"/>
              <a:gd name="connsiteY7" fmla="*/ 1347636 h 3874451"/>
              <a:gd name="connsiteX8" fmla="*/ 312420 w 1525904"/>
              <a:gd name="connsiteY8" fmla="*/ 1343829 h 3874451"/>
              <a:gd name="connsiteX9" fmla="*/ 353378 w 1525904"/>
              <a:gd name="connsiteY9" fmla="*/ 1267691 h 3874451"/>
              <a:gd name="connsiteX10" fmla="*/ 1525905 w 1525904"/>
              <a:gd name="connsiteY10" fmla="*/ 0 h 3874451"/>
              <a:gd name="connsiteX11" fmla="*/ 1136333 w 1525904"/>
              <a:gd name="connsiteY11" fmla="*/ 0 h 3874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25904" h="3874451">
                <a:moveTo>
                  <a:pt x="1136333" y="0"/>
                </a:moveTo>
                <a:lnTo>
                  <a:pt x="143828" y="1073540"/>
                </a:lnTo>
                <a:cubicBezTo>
                  <a:pt x="105728" y="1114464"/>
                  <a:pt x="71438" y="1173471"/>
                  <a:pt x="45720" y="1241043"/>
                </a:cubicBezTo>
                <a:cubicBezTo>
                  <a:pt x="19050" y="1305760"/>
                  <a:pt x="4763" y="1372380"/>
                  <a:pt x="4763" y="1427580"/>
                </a:cubicBezTo>
                <a:lnTo>
                  <a:pt x="0" y="3874452"/>
                </a:lnTo>
                <a:lnTo>
                  <a:pt x="285750" y="3874452"/>
                </a:lnTo>
                <a:lnTo>
                  <a:pt x="289560" y="1428532"/>
                </a:lnTo>
                <a:cubicBezTo>
                  <a:pt x="289560" y="1417111"/>
                  <a:pt x="294323" y="1387608"/>
                  <a:pt x="310515" y="1347636"/>
                </a:cubicBezTo>
                <a:lnTo>
                  <a:pt x="312420" y="1343829"/>
                </a:lnTo>
                <a:cubicBezTo>
                  <a:pt x="328613" y="1301953"/>
                  <a:pt x="345758" y="1276257"/>
                  <a:pt x="353378" y="1267691"/>
                </a:cubicBezTo>
                <a:lnTo>
                  <a:pt x="1525905" y="0"/>
                </a:lnTo>
                <a:lnTo>
                  <a:pt x="1136333" y="0"/>
                </a:lnTo>
                <a:close/>
              </a:path>
            </a:pathLst>
          </a:custGeom>
          <a:solidFill>
            <a:srgbClr val="FFED00"/>
          </a:solidFill>
          <a:ln w="9525" cap="flat">
            <a:noFill/>
            <a:prstDash val="solid"/>
            <a:miter/>
          </a:ln>
        </p:spPr>
        <p:txBody>
          <a:bodyPr rtlCol="0" anchor="ctr"/>
          <a:lstStyle/>
          <a:p>
            <a:endParaRPr lang="fr-FR" sz="2400"/>
          </a:p>
        </p:txBody>
      </p:sp>
    </p:spTree>
    <p:extLst>
      <p:ext uri="{BB962C8B-B14F-4D97-AF65-F5344CB8AC3E}">
        <p14:creationId xmlns:p14="http://schemas.microsoft.com/office/powerpoint/2010/main" val="17541679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raphique 3">
            <a:extLst>
              <a:ext uri="{FF2B5EF4-FFF2-40B4-BE49-F238E27FC236}">
                <a16:creationId xmlns:a16="http://schemas.microsoft.com/office/drawing/2014/main" id="{A25960CD-10EE-D449-ABF3-6A1F0B3FE679}"/>
              </a:ext>
            </a:extLst>
          </p:cNvPr>
          <p:cNvSpPr/>
          <p:nvPr/>
        </p:nvSpPr>
        <p:spPr>
          <a:xfrm>
            <a:off x="9553801" y="-449"/>
            <a:ext cx="2654507" cy="6895379"/>
          </a:xfrm>
          <a:custGeom>
            <a:avLst/>
            <a:gdLst>
              <a:gd name="connsiteX0" fmla="*/ 1136333 w 1525904"/>
              <a:gd name="connsiteY0" fmla="*/ 0 h 3874451"/>
              <a:gd name="connsiteX1" fmla="*/ 143828 w 1525904"/>
              <a:gd name="connsiteY1" fmla="*/ 1073540 h 3874451"/>
              <a:gd name="connsiteX2" fmla="*/ 45720 w 1525904"/>
              <a:gd name="connsiteY2" fmla="*/ 1241043 h 3874451"/>
              <a:gd name="connsiteX3" fmla="*/ 4763 w 1525904"/>
              <a:gd name="connsiteY3" fmla="*/ 1427580 h 3874451"/>
              <a:gd name="connsiteX4" fmla="*/ 0 w 1525904"/>
              <a:gd name="connsiteY4" fmla="*/ 3874452 h 3874451"/>
              <a:gd name="connsiteX5" fmla="*/ 285750 w 1525904"/>
              <a:gd name="connsiteY5" fmla="*/ 3874452 h 3874451"/>
              <a:gd name="connsiteX6" fmla="*/ 289560 w 1525904"/>
              <a:gd name="connsiteY6" fmla="*/ 1428532 h 3874451"/>
              <a:gd name="connsiteX7" fmla="*/ 310515 w 1525904"/>
              <a:gd name="connsiteY7" fmla="*/ 1347636 h 3874451"/>
              <a:gd name="connsiteX8" fmla="*/ 312420 w 1525904"/>
              <a:gd name="connsiteY8" fmla="*/ 1343829 h 3874451"/>
              <a:gd name="connsiteX9" fmla="*/ 353378 w 1525904"/>
              <a:gd name="connsiteY9" fmla="*/ 1267691 h 3874451"/>
              <a:gd name="connsiteX10" fmla="*/ 1525905 w 1525904"/>
              <a:gd name="connsiteY10" fmla="*/ 0 h 3874451"/>
              <a:gd name="connsiteX11" fmla="*/ 1136333 w 1525904"/>
              <a:gd name="connsiteY11" fmla="*/ 0 h 3874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25904" h="3874451">
                <a:moveTo>
                  <a:pt x="1136333" y="0"/>
                </a:moveTo>
                <a:lnTo>
                  <a:pt x="143828" y="1073540"/>
                </a:lnTo>
                <a:cubicBezTo>
                  <a:pt x="105728" y="1114464"/>
                  <a:pt x="71438" y="1173471"/>
                  <a:pt x="45720" y="1241043"/>
                </a:cubicBezTo>
                <a:cubicBezTo>
                  <a:pt x="19050" y="1305760"/>
                  <a:pt x="4763" y="1372380"/>
                  <a:pt x="4763" y="1427580"/>
                </a:cubicBezTo>
                <a:lnTo>
                  <a:pt x="0" y="3874452"/>
                </a:lnTo>
                <a:lnTo>
                  <a:pt x="285750" y="3874452"/>
                </a:lnTo>
                <a:lnTo>
                  <a:pt x="289560" y="1428532"/>
                </a:lnTo>
                <a:cubicBezTo>
                  <a:pt x="289560" y="1417111"/>
                  <a:pt x="294323" y="1387608"/>
                  <a:pt x="310515" y="1347636"/>
                </a:cubicBezTo>
                <a:lnTo>
                  <a:pt x="312420" y="1343829"/>
                </a:lnTo>
                <a:cubicBezTo>
                  <a:pt x="328613" y="1301953"/>
                  <a:pt x="345758" y="1276257"/>
                  <a:pt x="353378" y="1267691"/>
                </a:cubicBezTo>
                <a:lnTo>
                  <a:pt x="1525905" y="0"/>
                </a:lnTo>
                <a:lnTo>
                  <a:pt x="1136333" y="0"/>
                </a:lnTo>
                <a:close/>
              </a:path>
            </a:pathLst>
          </a:custGeom>
          <a:solidFill>
            <a:srgbClr val="FFED00"/>
          </a:solidFill>
          <a:ln w="9525" cap="flat">
            <a:noFill/>
            <a:prstDash val="solid"/>
            <a:miter/>
          </a:ln>
        </p:spPr>
        <p:txBody>
          <a:bodyPr rtlCol="0" anchor="ctr"/>
          <a:lstStyle/>
          <a:p>
            <a:endParaRPr lang="fr-FR" sz="2400"/>
          </a:p>
        </p:txBody>
      </p:sp>
      <p:sp>
        <p:nvSpPr>
          <p:cNvPr id="2" name="Titre 1"/>
          <p:cNvSpPr>
            <a:spLocks noGrp="1"/>
          </p:cNvSpPr>
          <p:nvPr>
            <p:ph type="title"/>
          </p:nvPr>
        </p:nvSpPr>
        <p:spPr/>
        <p:txBody>
          <a:bodyPr/>
          <a:lstStyle/>
          <a:p>
            <a:pPr algn="ctr"/>
            <a:r>
              <a:rPr lang="fr-FR" dirty="0" smtClean="0"/>
              <a:t>Introduction</a:t>
            </a:r>
            <a:endParaRPr lang="en-US" dirty="0"/>
          </a:p>
        </p:txBody>
      </p:sp>
      <p:sp>
        <p:nvSpPr>
          <p:cNvPr id="3" name="Espace réservé du contenu 2"/>
          <p:cNvSpPr>
            <a:spLocks noGrp="1"/>
          </p:cNvSpPr>
          <p:nvPr>
            <p:ph idx="1"/>
          </p:nvPr>
        </p:nvSpPr>
        <p:spPr/>
        <p:txBody>
          <a:bodyPr/>
          <a:lstStyle/>
          <a:p>
            <a:pPr marL="0" indent="0">
              <a:buNone/>
            </a:pPr>
            <a:r>
              <a:rPr lang="fr-FR" b="1" dirty="0" smtClean="0">
                <a:latin typeface="+mj-lt"/>
              </a:rPr>
              <a:t>Contexte : </a:t>
            </a:r>
            <a:r>
              <a:rPr lang="fr-FR" dirty="0" smtClean="0">
                <a:latin typeface="+mj-lt"/>
              </a:rPr>
              <a:t>les appareils connectés sont surveillés séparément par les outils données par les constructeurs, donc la supervision est minimalisée. Pour la résolution rapide des problèmes, la gestion des tickets d’incidents est nécessaire.</a:t>
            </a:r>
          </a:p>
          <a:p>
            <a:pPr marL="0" indent="0">
              <a:buNone/>
            </a:pPr>
            <a:endParaRPr lang="fr-FR" dirty="0" smtClean="0">
              <a:latin typeface="+mj-lt"/>
            </a:endParaRPr>
          </a:p>
          <a:p>
            <a:pPr marL="0" indent="0">
              <a:buNone/>
            </a:pPr>
            <a:r>
              <a:rPr lang="fr-FR" b="1" dirty="0" smtClean="0">
                <a:latin typeface="+mj-lt"/>
              </a:rPr>
              <a:t>Objectif : </a:t>
            </a:r>
            <a:r>
              <a:rPr lang="fr-FR" dirty="0" smtClean="0">
                <a:latin typeface="+mj-lt"/>
              </a:rPr>
              <a:t>Superviser les matériels informatiques dans les chantiers de Colas </a:t>
            </a:r>
            <a:r>
              <a:rPr lang="fr-FR" dirty="0" err="1" smtClean="0">
                <a:latin typeface="+mj-lt"/>
              </a:rPr>
              <a:t>Mada</a:t>
            </a:r>
            <a:r>
              <a:rPr lang="fr-FR" dirty="0">
                <a:latin typeface="+mj-lt"/>
              </a:rPr>
              <a:t> </a:t>
            </a:r>
            <a:r>
              <a:rPr lang="fr-FR" dirty="0" smtClean="0">
                <a:latin typeface="+mj-lt"/>
              </a:rPr>
              <a:t>de manière plus approfondie.</a:t>
            </a:r>
          </a:p>
          <a:p>
            <a:pPr marL="0" indent="0">
              <a:buNone/>
            </a:pPr>
            <a:endParaRPr lang="en-US" dirty="0">
              <a:latin typeface="+mj-lt"/>
            </a:endParaRPr>
          </a:p>
        </p:txBody>
      </p:sp>
      <p:sp>
        <p:nvSpPr>
          <p:cNvPr id="5" name="Rectangle 4"/>
          <p:cNvSpPr/>
          <p:nvPr/>
        </p:nvSpPr>
        <p:spPr>
          <a:xfrm>
            <a:off x="-1" y="6192456"/>
            <a:ext cx="12192000" cy="70247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12643" y="6331946"/>
            <a:ext cx="2103783" cy="4234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FFFF00"/>
                </a:solidFill>
                <a:latin typeface="+mj-lt"/>
                <a:ea typeface="Verdana" panose="020B0604030504040204" pitchFamily="34" charset="0"/>
              </a:rPr>
              <a:t>Mémoire de licence</a:t>
            </a:r>
            <a:endParaRPr lang="en-US" dirty="0">
              <a:solidFill>
                <a:srgbClr val="FFFF00"/>
              </a:solidFill>
              <a:latin typeface="+mj-lt"/>
              <a:ea typeface="Verdana" panose="020B0604030504040204" pitchFamily="34" charset="0"/>
            </a:endParaRPr>
          </a:p>
        </p:txBody>
      </p:sp>
      <p:sp>
        <p:nvSpPr>
          <p:cNvPr id="7" name="Rectangle 6"/>
          <p:cNvSpPr/>
          <p:nvPr/>
        </p:nvSpPr>
        <p:spPr>
          <a:xfrm>
            <a:off x="10628242" y="6331945"/>
            <a:ext cx="1451113" cy="4234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atin typeface="+mj-lt"/>
                <a:ea typeface="Verdana" panose="020B0604030504040204" pitchFamily="34" charset="0"/>
              </a:rPr>
              <a:t>UF/ENI/2024</a:t>
            </a:r>
            <a:endParaRPr lang="en-US" dirty="0">
              <a:latin typeface="+mj-lt"/>
              <a:ea typeface="Verdana" panose="020B0604030504040204" pitchFamily="34" charset="0"/>
            </a:endParaRPr>
          </a:p>
        </p:txBody>
      </p:sp>
    </p:spTree>
    <p:extLst>
      <p:ext uri="{BB962C8B-B14F-4D97-AF65-F5344CB8AC3E}">
        <p14:creationId xmlns:p14="http://schemas.microsoft.com/office/powerpoint/2010/main" val="39342077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79418" y="365125"/>
            <a:ext cx="9774382" cy="1325563"/>
          </a:xfrm>
          <a:ln>
            <a:noFill/>
          </a:ln>
        </p:spPr>
        <p:txBody>
          <a:bodyPr/>
          <a:lstStyle/>
          <a:p>
            <a:pPr algn="ctr"/>
            <a:r>
              <a:rPr lang="fr-FR" dirty="0" smtClean="0"/>
              <a:t>Plan</a:t>
            </a:r>
            <a:endParaRPr lang="en-US" dirty="0"/>
          </a:p>
        </p:txBody>
      </p:sp>
      <p:sp>
        <p:nvSpPr>
          <p:cNvPr id="3" name="Espace réservé du contenu 2"/>
          <p:cNvSpPr>
            <a:spLocks noGrp="1"/>
          </p:cNvSpPr>
          <p:nvPr>
            <p:ph idx="1"/>
          </p:nvPr>
        </p:nvSpPr>
        <p:spPr/>
        <p:txBody>
          <a:bodyPr/>
          <a:lstStyle/>
          <a:p>
            <a:r>
              <a:rPr lang="fr-FR" b="1" dirty="0" smtClean="0">
                <a:latin typeface="+mj-lt"/>
              </a:rPr>
              <a:t>#1. </a:t>
            </a:r>
            <a:r>
              <a:rPr lang="fr-FR" dirty="0" smtClean="0">
                <a:latin typeface="+mj-lt"/>
              </a:rPr>
              <a:t>Présentation de Colas</a:t>
            </a:r>
          </a:p>
          <a:p>
            <a:r>
              <a:rPr lang="fr-FR" b="1" dirty="0" smtClean="0">
                <a:latin typeface="+mj-lt"/>
              </a:rPr>
              <a:t>#2. </a:t>
            </a:r>
            <a:r>
              <a:rPr lang="fr-FR" dirty="0" smtClean="0">
                <a:latin typeface="+mj-lt"/>
              </a:rPr>
              <a:t>Missions réalisées durant le stage</a:t>
            </a:r>
          </a:p>
          <a:p>
            <a:r>
              <a:rPr lang="fr-FR" b="1" dirty="0" smtClean="0">
                <a:latin typeface="+mj-lt"/>
              </a:rPr>
              <a:t>#3. </a:t>
            </a:r>
            <a:r>
              <a:rPr lang="fr-FR" dirty="0" smtClean="0">
                <a:latin typeface="+mj-lt"/>
              </a:rPr>
              <a:t>Outils utilisés</a:t>
            </a:r>
          </a:p>
          <a:p>
            <a:r>
              <a:rPr lang="fr-FR" b="1" dirty="0" smtClean="0">
                <a:latin typeface="+mj-lt"/>
              </a:rPr>
              <a:t>#4. </a:t>
            </a:r>
            <a:r>
              <a:rPr lang="fr-FR" dirty="0" smtClean="0">
                <a:latin typeface="+mj-lt"/>
              </a:rPr>
              <a:t>Simulation et émulation</a:t>
            </a:r>
          </a:p>
          <a:p>
            <a:r>
              <a:rPr lang="fr-FR" b="1" dirty="0" smtClean="0">
                <a:latin typeface="+mj-lt"/>
              </a:rPr>
              <a:t>#5. </a:t>
            </a:r>
            <a:r>
              <a:rPr lang="fr-FR" dirty="0" smtClean="0">
                <a:latin typeface="+mj-lt"/>
              </a:rPr>
              <a:t>Résultats attendus</a:t>
            </a:r>
          </a:p>
          <a:p>
            <a:endParaRPr lang="fr-FR" dirty="0" smtClean="0">
              <a:latin typeface="+mj-lt"/>
            </a:endParaRPr>
          </a:p>
          <a:p>
            <a:endParaRPr lang="en-US" dirty="0">
              <a:latin typeface="+mj-lt"/>
            </a:endParaRPr>
          </a:p>
        </p:txBody>
      </p:sp>
      <p:sp>
        <p:nvSpPr>
          <p:cNvPr id="5" name="Rectangle 4"/>
          <p:cNvSpPr/>
          <p:nvPr/>
        </p:nvSpPr>
        <p:spPr>
          <a:xfrm>
            <a:off x="-1" y="6192456"/>
            <a:ext cx="12192000" cy="70247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12643" y="6331946"/>
            <a:ext cx="2103783" cy="4234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FFFF00"/>
                </a:solidFill>
                <a:latin typeface="+mj-lt"/>
                <a:ea typeface="Verdana" panose="020B0604030504040204" pitchFamily="34" charset="0"/>
              </a:rPr>
              <a:t>Mémoire de licence</a:t>
            </a:r>
            <a:endParaRPr lang="en-US" dirty="0">
              <a:solidFill>
                <a:srgbClr val="FFFF00"/>
              </a:solidFill>
              <a:latin typeface="+mj-lt"/>
              <a:ea typeface="Verdana" panose="020B0604030504040204" pitchFamily="34" charset="0"/>
            </a:endParaRPr>
          </a:p>
        </p:txBody>
      </p:sp>
      <p:sp>
        <p:nvSpPr>
          <p:cNvPr id="7" name="Rectangle 6"/>
          <p:cNvSpPr/>
          <p:nvPr/>
        </p:nvSpPr>
        <p:spPr>
          <a:xfrm>
            <a:off x="10628242" y="6331945"/>
            <a:ext cx="1451113" cy="4234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atin typeface="+mj-lt"/>
                <a:ea typeface="Verdana" panose="020B0604030504040204" pitchFamily="34" charset="0"/>
              </a:rPr>
              <a:t>UF/ENI/2024</a:t>
            </a:r>
            <a:endParaRPr lang="en-US" dirty="0">
              <a:latin typeface="+mj-lt"/>
              <a:ea typeface="Verdana" panose="020B0604030504040204" pitchFamily="34" charset="0"/>
            </a:endParaRPr>
          </a:p>
        </p:txBody>
      </p:sp>
    </p:spTree>
    <p:extLst>
      <p:ext uri="{BB962C8B-B14F-4D97-AF65-F5344CB8AC3E}">
        <p14:creationId xmlns:p14="http://schemas.microsoft.com/office/powerpoint/2010/main" val="3236453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p:cNvPicPr>
            <a:picLocks noChangeAspect="1"/>
          </p:cNvPicPr>
          <p:nvPr/>
        </p:nvPicPr>
        <p:blipFill>
          <a:blip r:embed="rId2"/>
          <a:stretch>
            <a:fillRect/>
          </a:stretch>
        </p:blipFill>
        <p:spPr>
          <a:xfrm>
            <a:off x="1987591" y="2824314"/>
            <a:ext cx="256007" cy="242708"/>
          </a:xfrm>
          <a:prstGeom prst="rect">
            <a:avLst/>
          </a:prstGeom>
        </p:spPr>
      </p:pic>
      <p:pic>
        <p:nvPicPr>
          <p:cNvPr id="8" name="Image 7"/>
          <p:cNvPicPr>
            <a:picLocks noChangeAspect="1"/>
          </p:cNvPicPr>
          <p:nvPr/>
        </p:nvPicPr>
        <p:blipFill>
          <a:blip r:embed="rId3"/>
          <a:stretch>
            <a:fillRect/>
          </a:stretch>
        </p:blipFill>
        <p:spPr>
          <a:xfrm flipH="1">
            <a:off x="1836126" y="2194032"/>
            <a:ext cx="616420" cy="492109"/>
          </a:xfrm>
          <a:prstGeom prst="rect">
            <a:avLst/>
          </a:prstGeom>
        </p:spPr>
      </p:pic>
      <p:sp>
        <p:nvSpPr>
          <p:cNvPr id="2" name="Titre 1"/>
          <p:cNvSpPr>
            <a:spLocks noGrp="1"/>
          </p:cNvSpPr>
          <p:nvPr>
            <p:ph type="title"/>
          </p:nvPr>
        </p:nvSpPr>
        <p:spPr/>
        <p:txBody>
          <a:bodyPr/>
          <a:lstStyle/>
          <a:p>
            <a:pPr algn="ctr"/>
            <a:r>
              <a:rPr lang="fr-FR" dirty="0" smtClean="0"/>
              <a:t>Présentation de Colas</a:t>
            </a:r>
            <a:endParaRPr lang="en-US" dirty="0"/>
          </a:p>
        </p:txBody>
      </p:sp>
      <p:sp>
        <p:nvSpPr>
          <p:cNvPr id="3" name="Espace réservé du contenu 2"/>
          <p:cNvSpPr>
            <a:spLocks noGrp="1"/>
          </p:cNvSpPr>
          <p:nvPr>
            <p:ph idx="1"/>
          </p:nvPr>
        </p:nvSpPr>
        <p:spPr>
          <a:xfrm>
            <a:off x="2297545" y="1701626"/>
            <a:ext cx="10515600" cy="4351338"/>
          </a:xfrm>
        </p:spPr>
        <p:txBody>
          <a:bodyPr/>
          <a:lstStyle/>
          <a:p>
            <a:pPr marL="0" indent="0">
              <a:buNone/>
            </a:pPr>
            <a:r>
              <a:rPr lang="fr-FR" dirty="0">
                <a:latin typeface="+mj-lt"/>
              </a:rPr>
              <a:t> </a:t>
            </a:r>
            <a:r>
              <a:rPr lang="fr-FR" dirty="0" smtClean="0">
                <a:latin typeface="+mj-lt"/>
              </a:rPr>
              <a:t>Etymologie: </a:t>
            </a:r>
            <a:r>
              <a:rPr lang="fr-FR" b="1" dirty="0" smtClean="0">
                <a:latin typeface="+mj-lt"/>
              </a:rPr>
              <a:t>Col</a:t>
            </a:r>
            <a:r>
              <a:rPr lang="fr-FR" dirty="0" smtClean="0">
                <a:latin typeface="+mj-lt"/>
              </a:rPr>
              <a:t>d </a:t>
            </a:r>
            <a:r>
              <a:rPr lang="fr-FR" b="1" dirty="0" err="1" smtClean="0">
                <a:latin typeface="+mj-lt"/>
              </a:rPr>
              <a:t>As</a:t>
            </a:r>
            <a:r>
              <a:rPr lang="fr-FR" dirty="0" err="1" smtClean="0">
                <a:latin typeface="+mj-lt"/>
              </a:rPr>
              <a:t>phalt</a:t>
            </a:r>
            <a:endParaRPr lang="fr-FR" dirty="0" smtClean="0">
              <a:latin typeface="+mj-lt"/>
            </a:endParaRPr>
          </a:p>
          <a:p>
            <a:pPr marL="0" indent="0">
              <a:buNone/>
            </a:pPr>
            <a:r>
              <a:rPr lang="fr-FR" dirty="0" smtClean="0">
                <a:latin typeface="+mj-lt"/>
              </a:rPr>
              <a:t> Adresse: BP 133, </a:t>
            </a:r>
            <a:r>
              <a:rPr lang="fr-FR" dirty="0" err="1" smtClean="0">
                <a:latin typeface="+mj-lt"/>
              </a:rPr>
              <a:t>Anosibe</a:t>
            </a:r>
            <a:r>
              <a:rPr lang="fr-FR" dirty="0" smtClean="0">
                <a:latin typeface="+mj-lt"/>
              </a:rPr>
              <a:t>, 101 Antananarivo, Madagascar</a:t>
            </a:r>
          </a:p>
          <a:p>
            <a:pPr marL="0" indent="0">
              <a:buNone/>
            </a:pPr>
            <a:r>
              <a:rPr lang="fr-FR" dirty="0" smtClean="0">
                <a:latin typeface="+mj-lt"/>
              </a:rPr>
              <a:t> Activité: Bâtiment, Travaux publics (Route, Ferroviaire,…)</a:t>
            </a:r>
          </a:p>
          <a:p>
            <a:pPr marL="0" indent="0">
              <a:buNone/>
            </a:pPr>
            <a:r>
              <a:rPr lang="fr-FR" dirty="0" smtClean="0">
                <a:latin typeface="+mj-lt"/>
              </a:rPr>
              <a:t> Année de Création: 1922</a:t>
            </a:r>
          </a:p>
          <a:p>
            <a:pPr marL="0" indent="0">
              <a:buNone/>
            </a:pPr>
            <a:r>
              <a:rPr lang="fr-FR" dirty="0" smtClean="0">
                <a:latin typeface="+mj-lt"/>
              </a:rPr>
              <a:t> Effectif: 65 000 collaborateurs</a:t>
            </a:r>
          </a:p>
          <a:p>
            <a:pPr marL="0" indent="0">
              <a:buNone/>
            </a:pPr>
            <a:r>
              <a:rPr lang="fr-FR" dirty="0" smtClean="0">
                <a:latin typeface="+mj-lt"/>
              </a:rPr>
              <a:t> Chiffres d’affaires: 16 Milliards d’Euros</a:t>
            </a:r>
          </a:p>
          <a:p>
            <a:pPr marL="0" indent="0">
              <a:buNone/>
            </a:pPr>
            <a:endParaRPr lang="fr-FR" dirty="0" smtClean="0">
              <a:latin typeface="+mj-lt"/>
            </a:endParaRPr>
          </a:p>
          <a:p>
            <a:endParaRPr lang="en-US" dirty="0">
              <a:latin typeface="+mj-lt"/>
            </a:endParaRPr>
          </a:p>
        </p:txBody>
      </p:sp>
      <p:sp>
        <p:nvSpPr>
          <p:cNvPr id="5" name="Rectangle 4"/>
          <p:cNvSpPr/>
          <p:nvPr/>
        </p:nvSpPr>
        <p:spPr>
          <a:xfrm>
            <a:off x="-1" y="6192456"/>
            <a:ext cx="12192000" cy="70247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12643" y="6331946"/>
            <a:ext cx="2103783" cy="4234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FFFF00"/>
                </a:solidFill>
                <a:latin typeface="+mj-lt"/>
                <a:ea typeface="Verdana" panose="020B0604030504040204" pitchFamily="34" charset="0"/>
              </a:rPr>
              <a:t>Mémoire de licence</a:t>
            </a:r>
            <a:endParaRPr lang="en-US" dirty="0">
              <a:solidFill>
                <a:srgbClr val="FFFF00"/>
              </a:solidFill>
              <a:latin typeface="+mj-lt"/>
              <a:ea typeface="Verdana" panose="020B0604030504040204" pitchFamily="34" charset="0"/>
            </a:endParaRPr>
          </a:p>
        </p:txBody>
      </p:sp>
      <p:sp>
        <p:nvSpPr>
          <p:cNvPr id="7" name="Rectangle 6"/>
          <p:cNvSpPr/>
          <p:nvPr/>
        </p:nvSpPr>
        <p:spPr>
          <a:xfrm>
            <a:off x="10628242" y="6331945"/>
            <a:ext cx="1451113" cy="4234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atin typeface="+mj-lt"/>
                <a:ea typeface="Verdana" panose="020B0604030504040204" pitchFamily="34" charset="0"/>
              </a:rPr>
              <a:t>UF/ENI/2024</a:t>
            </a:r>
            <a:endParaRPr lang="en-US" dirty="0">
              <a:latin typeface="+mj-lt"/>
              <a:ea typeface="Verdana" panose="020B0604030504040204" pitchFamily="34" charset="0"/>
            </a:endParaRPr>
          </a:p>
        </p:txBody>
      </p:sp>
      <p:pic>
        <p:nvPicPr>
          <p:cNvPr id="1030" name="Picture 6" descr="Origine logo - Icônes Médias sociaux et logo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87591" y="1777840"/>
            <a:ext cx="296910" cy="296910"/>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10" descr="Icone de localisation images vectorielles, Icone de localisation vecteurs  libres de droits | Depositphoto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Image 9"/>
          <p:cNvPicPr>
            <a:picLocks noChangeAspect="1"/>
          </p:cNvPicPr>
          <p:nvPr/>
        </p:nvPicPr>
        <p:blipFill>
          <a:blip r:embed="rId5"/>
          <a:stretch>
            <a:fillRect/>
          </a:stretch>
        </p:blipFill>
        <p:spPr>
          <a:xfrm>
            <a:off x="1936011" y="3238022"/>
            <a:ext cx="416651" cy="400368"/>
          </a:xfrm>
          <a:prstGeom prst="rect">
            <a:avLst/>
          </a:prstGeom>
        </p:spPr>
      </p:pic>
      <p:pic>
        <p:nvPicPr>
          <p:cNvPr id="11" name="Image 10"/>
          <p:cNvPicPr>
            <a:picLocks noChangeAspect="1"/>
          </p:cNvPicPr>
          <p:nvPr/>
        </p:nvPicPr>
        <p:blipFill>
          <a:blip r:embed="rId6"/>
          <a:stretch>
            <a:fillRect/>
          </a:stretch>
        </p:blipFill>
        <p:spPr>
          <a:xfrm>
            <a:off x="1942427" y="3751175"/>
            <a:ext cx="439958" cy="439958"/>
          </a:xfrm>
          <a:prstGeom prst="rect">
            <a:avLst/>
          </a:prstGeom>
        </p:spPr>
      </p:pic>
      <p:pic>
        <p:nvPicPr>
          <p:cNvPr id="12" name="Image 11"/>
          <p:cNvPicPr>
            <a:picLocks noChangeAspect="1"/>
          </p:cNvPicPr>
          <p:nvPr/>
        </p:nvPicPr>
        <p:blipFill>
          <a:blip r:embed="rId7"/>
          <a:stretch>
            <a:fillRect/>
          </a:stretch>
        </p:blipFill>
        <p:spPr>
          <a:xfrm>
            <a:off x="2014297" y="4290616"/>
            <a:ext cx="338365" cy="338365"/>
          </a:xfrm>
          <a:prstGeom prst="rect">
            <a:avLst/>
          </a:prstGeom>
        </p:spPr>
      </p:pic>
      <p:grpSp>
        <p:nvGrpSpPr>
          <p:cNvPr id="17" name="Groupe 16">
            <a:extLst>
              <a:ext uri="{FF2B5EF4-FFF2-40B4-BE49-F238E27FC236}">
                <a16:creationId xmlns:a16="http://schemas.microsoft.com/office/drawing/2014/main" id="{E87D0427-DB01-CCAD-B9A8-BB51715D8A8E}"/>
              </a:ext>
            </a:extLst>
          </p:cNvPr>
          <p:cNvGrpSpPr/>
          <p:nvPr/>
        </p:nvGrpSpPr>
        <p:grpSpPr>
          <a:xfrm rot="16200000" flipV="1">
            <a:off x="-188025" y="5240792"/>
            <a:ext cx="1784072" cy="88269"/>
            <a:chOff x="2328996" y="4068008"/>
            <a:chExt cx="2501404" cy="120000"/>
          </a:xfrm>
        </p:grpSpPr>
        <p:cxnSp>
          <p:nvCxnSpPr>
            <p:cNvPr id="18" name="Connecteur droit 17">
              <a:extLst>
                <a:ext uri="{FF2B5EF4-FFF2-40B4-BE49-F238E27FC236}">
                  <a16:creationId xmlns:a16="http://schemas.microsoft.com/office/drawing/2014/main" id="{218C90C3-A1AF-76D4-B4AB-F2F626BD5F77}"/>
                </a:ext>
              </a:extLst>
            </p:cNvPr>
            <p:cNvCxnSpPr>
              <a:cxnSpLocks/>
            </p:cNvCxnSpPr>
            <p:nvPr/>
          </p:nvCxnSpPr>
          <p:spPr>
            <a:xfrm rot="5400000" flipV="1">
              <a:off x="3519698" y="2933142"/>
              <a:ext cx="0" cy="238140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Ellipse 18">
              <a:extLst>
                <a:ext uri="{FF2B5EF4-FFF2-40B4-BE49-F238E27FC236}">
                  <a16:creationId xmlns:a16="http://schemas.microsoft.com/office/drawing/2014/main" id="{E5F16619-43BC-992E-90D2-08E7C249E39F}"/>
                </a:ext>
              </a:extLst>
            </p:cNvPr>
            <p:cNvSpPr/>
            <p:nvPr/>
          </p:nvSpPr>
          <p:spPr>
            <a:xfrm rot="16200000">
              <a:off x="4710400" y="4068008"/>
              <a:ext cx="120000" cy="1200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grpSp>
      <p:grpSp>
        <p:nvGrpSpPr>
          <p:cNvPr id="20" name="Groupe 19">
            <a:extLst>
              <a:ext uri="{FF2B5EF4-FFF2-40B4-BE49-F238E27FC236}">
                <a16:creationId xmlns:a16="http://schemas.microsoft.com/office/drawing/2014/main" id="{E87D0427-DB01-CCAD-B9A8-BB51715D8A8E}"/>
              </a:ext>
            </a:extLst>
          </p:cNvPr>
          <p:cNvGrpSpPr/>
          <p:nvPr/>
        </p:nvGrpSpPr>
        <p:grpSpPr>
          <a:xfrm rot="5400000" flipV="1">
            <a:off x="10562845" y="838670"/>
            <a:ext cx="1784072" cy="94268"/>
            <a:chOff x="2328996" y="4068008"/>
            <a:chExt cx="2501404" cy="120000"/>
          </a:xfrm>
        </p:grpSpPr>
        <p:cxnSp>
          <p:nvCxnSpPr>
            <p:cNvPr id="21" name="Connecteur droit 20">
              <a:extLst>
                <a:ext uri="{FF2B5EF4-FFF2-40B4-BE49-F238E27FC236}">
                  <a16:creationId xmlns:a16="http://schemas.microsoft.com/office/drawing/2014/main" id="{218C90C3-A1AF-76D4-B4AB-F2F626BD5F77}"/>
                </a:ext>
              </a:extLst>
            </p:cNvPr>
            <p:cNvCxnSpPr>
              <a:cxnSpLocks/>
            </p:cNvCxnSpPr>
            <p:nvPr/>
          </p:nvCxnSpPr>
          <p:spPr>
            <a:xfrm rot="5400000" flipV="1">
              <a:off x="3519698" y="2933142"/>
              <a:ext cx="0" cy="2381404"/>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Ellipse 21">
              <a:extLst>
                <a:ext uri="{FF2B5EF4-FFF2-40B4-BE49-F238E27FC236}">
                  <a16:creationId xmlns:a16="http://schemas.microsoft.com/office/drawing/2014/main" id="{E5F16619-43BC-992E-90D2-08E7C249E39F}"/>
                </a:ext>
              </a:extLst>
            </p:cNvPr>
            <p:cNvSpPr/>
            <p:nvPr/>
          </p:nvSpPr>
          <p:spPr>
            <a:xfrm rot="16200000">
              <a:off x="4710400" y="4068008"/>
              <a:ext cx="120000" cy="120000"/>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2400"/>
            </a:p>
          </p:txBody>
        </p:sp>
      </p:grpSp>
      <p:sp>
        <p:nvSpPr>
          <p:cNvPr id="13" name="Rectangle 12"/>
          <p:cNvSpPr/>
          <p:nvPr/>
        </p:nvSpPr>
        <p:spPr>
          <a:xfrm>
            <a:off x="193746" y="134398"/>
            <a:ext cx="1742265" cy="15363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0" dirty="0" smtClean="0">
                <a:ln>
                  <a:solidFill>
                    <a:schemeClr val="tx1"/>
                  </a:solidFill>
                </a:ln>
                <a:latin typeface="Arial Black" panose="020B0A04020102020204" pitchFamily="34" charset="0"/>
              </a:rPr>
              <a:t>#1</a:t>
            </a:r>
            <a:endParaRPr lang="en-US" sz="8000" dirty="0">
              <a:ln>
                <a:solidFill>
                  <a:schemeClr val="tx1"/>
                </a:solidFill>
              </a:ln>
              <a:latin typeface="Arial Black" panose="020B0A04020102020204" pitchFamily="34" charset="0"/>
            </a:endParaRPr>
          </a:p>
        </p:txBody>
      </p:sp>
    </p:spTree>
    <p:extLst>
      <p:ext uri="{BB962C8B-B14F-4D97-AF65-F5344CB8AC3E}">
        <p14:creationId xmlns:p14="http://schemas.microsoft.com/office/powerpoint/2010/main" val="11142536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Missions réalisées durant le stage</a:t>
            </a:r>
            <a:endParaRPr lang="en-US" dirty="0"/>
          </a:p>
        </p:txBody>
      </p:sp>
      <p:sp>
        <p:nvSpPr>
          <p:cNvPr id="3" name="Espace réservé du contenu 2"/>
          <p:cNvSpPr>
            <a:spLocks noGrp="1"/>
          </p:cNvSpPr>
          <p:nvPr>
            <p:ph idx="1"/>
          </p:nvPr>
        </p:nvSpPr>
        <p:spPr/>
        <p:txBody>
          <a:bodyPr/>
          <a:lstStyle/>
          <a:p>
            <a:r>
              <a:rPr lang="fr-FR" dirty="0" smtClean="0">
                <a:latin typeface="+mj-lt"/>
              </a:rPr>
              <a:t>Mise en place d’un parc informatique avec la configuration d’un routeur, switch</a:t>
            </a:r>
          </a:p>
          <a:p>
            <a:r>
              <a:rPr lang="fr-FR" dirty="0" smtClean="0">
                <a:latin typeface="+mj-lt"/>
              </a:rPr>
              <a:t>Supervision du parc proprement dit en utilisant </a:t>
            </a:r>
            <a:r>
              <a:rPr lang="fr-FR" dirty="0" err="1" smtClean="0">
                <a:latin typeface="+mj-lt"/>
              </a:rPr>
              <a:t>Zabbix</a:t>
            </a:r>
            <a:r>
              <a:rPr lang="fr-FR" dirty="0" smtClean="0">
                <a:latin typeface="+mj-lt"/>
              </a:rPr>
              <a:t> avec gestion des tickets avec GLPI avec notifications par mail et SMS</a:t>
            </a:r>
          </a:p>
          <a:p>
            <a:endParaRPr lang="fr-FR" dirty="0" smtClean="0">
              <a:latin typeface="+mj-lt"/>
            </a:endParaRPr>
          </a:p>
          <a:p>
            <a:endParaRPr lang="en-US" dirty="0">
              <a:latin typeface="+mj-lt"/>
            </a:endParaRPr>
          </a:p>
        </p:txBody>
      </p:sp>
      <p:sp>
        <p:nvSpPr>
          <p:cNvPr id="5" name="Rectangle 4"/>
          <p:cNvSpPr/>
          <p:nvPr/>
        </p:nvSpPr>
        <p:spPr>
          <a:xfrm>
            <a:off x="-1" y="6192456"/>
            <a:ext cx="12192000" cy="70247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12643" y="6331946"/>
            <a:ext cx="2103783" cy="4234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FFFF00"/>
                </a:solidFill>
                <a:latin typeface="+mj-lt"/>
                <a:ea typeface="Verdana" panose="020B0604030504040204" pitchFamily="34" charset="0"/>
              </a:rPr>
              <a:t>Mémoire de licence</a:t>
            </a:r>
            <a:endParaRPr lang="en-US" dirty="0">
              <a:solidFill>
                <a:srgbClr val="FFFF00"/>
              </a:solidFill>
              <a:latin typeface="+mj-lt"/>
              <a:ea typeface="Verdana" panose="020B0604030504040204" pitchFamily="34" charset="0"/>
            </a:endParaRPr>
          </a:p>
        </p:txBody>
      </p:sp>
      <p:sp>
        <p:nvSpPr>
          <p:cNvPr id="7" name="Rectangle 6"/>
          <p:cNvSpPr/>
          <p:nvPr/>
        </p:nvSpPr>
        <p:spPr>
          <a:xfrm>
            <a:off x="10628242" y="6331945"/>
            <a:ext cx="1451113" cy="4234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atin typeface="+mj-lt"/>
                <a:ea typeface="Verdana" panose="020B0604030504040204" pitchFamily="34" charset="0"/>
              </a:rPr>
              <a:t>UF/ENI/2024</a:t>
            </a:r>
            <a:endParaRPr lang="en-US" dirty="0">
              <a:latin typeface="+mj-lt"/>
              <a:ea typeface="Verdana" panose="020B0604030504040204" pitchFamily="34" charset="0"/>
            </a:endParaRPr>
          </a:p>
        </p:txBody>
      </p:sp>
      <p:sp>
        <p:nvSpPr>
          <p:cNvPr id="8" name="Rectangle 7"/>
          <p:cNvSpPr/>
          <p:nvPr/>
        </p:nvSpPr>
        <p:spPr>
          <a:xfrm>
            <a:off x="193746" y="134398"/>
            <a:ext cx="1742265" cy="15363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0" dirty="0" smtClean="0">
                <a:ln>
                  <a:solidFill>
                    <a:schemeClr val="tx1"/>
                  </a:solidFill>
                </a:ln>
                <a:latin typeface="Arial Black" panose="020B0A04020102020204" pitchFamily="34" charset="0"/>
              </a:rPr>
              <a:t>#2</a:t>
            </a:r>
            <a:endParaRPr lang="en-US" sz="8000" dirty="0">
              <a:ln>
                <a:solidFill>
                  <a:schemeClr val="tx1"/>
                </a:solidFill>
              </a:ln>
              <a:latin typeface="Arial Black" panose="020B0A04020102020204" pitchFamily="34" charset="0"/>
            </a:endParaRPr>
          </a:p>
        </p:txBody>
      </p:sp>
    </p:spTree>
    <p:extLst>
      <p:ext uri="{BB962C8B-B14F-4D97-AF65-F5344CB8AC3E}">
        <p14:creationId xmlns:p14="http://schemas.microsoft.com/office/powerpoint/2010/main" val="36147574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Outils utilisés</a:t>
            </a:r>
            <a:endParaRPr lang="en-US" dirty="0"/>
          </a:p>
        </p:txBody>
      </p:sp>
      <p:sp>
        <p:nvSpPr>
          <p:cNvPr id="3" name="Espace réservé du contenu 2"/>
          <p:cNvSpPr>
            <a:spLocks noGrp="1"/>
          </p:cNvSpPr>
          <p:nvPr>
            <p:ph idx="1"/>
          </p:nvPr>
        </p:nvSpPr>
        <p:spPr/>
        <p:txBody>
          <a:bodyPr/>
          <a:lstStyle/>
          <a:p>
            <a:pPr>
              <a:buFontTx/>
              <a:buChar char="-"/>
            </a:pPr>
            <a:r>
              <a:rPr lang="fr-FR" dirty="0" smtClean="0">
                <a:latin typeface="+mj-lt"/>
              </a:rPr>
              <a:t>Serveur Ubuntu contenant le serveur </a:t>
            </a:r>
            <a:r>
              <a:rPr lang="fr-FR" dirty="0" err="1" smtClean="0">
                <a:latin typeface="+mj-lt"/>
              </a:rPr>
              <a:t>Zabbix</a:t>
            </a:r>
            <a:r>
              <a:rPr lang="fr-FR" dirty="0" smtClean="0">
                <a:latin typeface="+mj-lt"/>
              </a:rPr>
              <a:t> et GLPI</a:t>
            </a:r>
          </a:p>
          <a:p>
            <a:pPr>
              <a:buFontTx/>
              <a:buChar char="-"/>
            </a:pPr>
            <a:r>
              <a:rPr lang="fr-FR" dirty="0" smtClean="0">
                <a:latin typeface="+mj-lt"/>
              </a:rPr>
              <a:t>Routeur </a:t>
            </a:r>
            <a:r>
              <a:rPr lang="fr-FR" dirty="0" err="1" smtClean="0">
                <a:latin typeface="+mj-lt"/>
              </a:rPr>
              <a:t>Mikrotik</a:t>
            </a:r>
            <a:endParaRPr lang="fr-FR" dirty="0" smtClean="0">
              <a:latin typeface="+mj-lt"/>
            </a:endParaRPr>
          </a:p>
          <a:p>
            <a:pPr>
              <a:buFontTx/>
              <a:buChar char="-"/>
            </a:pPr>
            <a:r>
              <a:rPr lang="fr-FR" dirty="0" smtClean="0">
                <a:latin typeface="+mj-lt"/>
              </a:rPr>
              <a:t>Switch HP</a:t>
            </a:r>
          </a:p>
          <a:p>
            <a:pPr>
              <a:buFontTx/>
              <a:buChar char="-"/>
            </a:pPr>
            <a:r>
              <a:rPr lang="fr-FR" dirty="0" smtClean="0">
                <a:latin typeface="+mj-lt"/>
              </a:rPr>
              <a:t>Routeur TP-Link (donnant la connexion internet)</a:t>
            </a:r>
          </a:p>
          <a:p>
            <a:pPr>
              <a:buFontTx/>
              <a:buChar char="-"/>
            </a:pPr>
            <a:r>
              <a:rPr lang="fr-FR" dirty="0" smtClean="0">
                <a:latin typeface="+mj-lt"/>
              </a:rPr>
              <a:t>Câble RJ45</a:t>
            </a:r>
          </a:p>
          <a:p>
            <a:pPr>
              <a:buFontTx/>
              <a:buChar char="-"/>
            </a:pPr>
            <a:r>
              <a:rPr lang="fr-FR" dirty="0" smtClean="0">
                <a:latin typeface="+mj-lt"/>
              </a:rPr>
              <a:t>Windows 10 (PC Client)</a:t>
            </a:r>
          </a:p>
          <a:p>
            <a:pPr>
              <a:buFontTx/>
              <a:buChar char="-"/>
            </a:pPr>
            <a:r>
              <a:rPr lang="fr-FR" dirty="0" smtClean="0">
                <a:latin typeface="+mj-lt"/>
              </a:rPr>
              <a:t>Windows 11 (Admin)</a:t>
            </a:r>
          </a:p>
          <a:p>
            <a:pPr>
              <a:buFontTx/>
              <a:buChar char="-"/>
            </a:pPr>
            <a:r>
              <a:rPr lang="fr-FR" dirty="0" smtClean="0">
                <a:latin typeface="+mj-lt"/>
              </a:rPr>
              <a:t>Imprimante</a:t>
            </a:r>
          </a:p>
          <a:p>
            <a:pPr>
              <a:buFontTx/>
              <a:buChar char="-"/>
            </a:pPr>
            <a:endParaRPr lang="fr-FR" dirty="0" smtClean="0">
              <a:latin typeface="+mj-lt"/>
            </a:endParaRPr>
          </a:p>
          <a:p>
            <a:endParaRPr lang="en-US" dirty="0">
              <a:latin typeface="+mj-lt"/>
            </a:endParaRPr>
          </a:p>
        </p:txBody>
      </p:sp>
      <p:sp>
        <p:nvSpPr>
          <p:cNvPr id="5" name="Rectangle 4"/>
          <p:cNvSpPr/>
          <p:nvPr/>
        </p:nvSpPr>
        <p:spPr>
          <a:xfrm>
            <a:off x="-1" y="6192456"/>
            <a:ext cx="12192000" cy="70247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12643" y="6331946"/>
            <a:ext cx="2103783" cy="4234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FFFF00"/>
                </a:solidFill>
                <a:latin typeface="+mj-lt"/>
                <a:ea typeface="Verdana" panose="020B0604030504040204" pitchFamily="34" charset="0"/>
              </a:rPr>
              <a:t>Mémoire de licence</a:t>
            </a:r>
            <a:endParaRPr lang="en-US" dirty="0">
              <a:solidFill>
                <a:srgbClr val="FFFF00"/>
              </a:solidFill>
              <a:latin typeface="+mj-lt"/>
              <a:ea typeface="Verdana" panose="020B0604030504040204" pitchFamily="34" charset="0"/>
            </a:endParaRPr>
          </a:p>
        </p:txBody>
      </p:sp>
      <p:sp>
        <p:nvSpPr>
          <p:cNvPr id="7" name="Rectangle 6"/>
          <p:cNvSpPr/>
          <p:nvPr/>
        </p:nvSpPr>
        <p:spPr>
          <a:xfrm>
            <a:off x="10628242" y="6331945"/>
            <a:ext cx="1451113" cy="4234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atin typeface="+mj-lt"/>
                <a:ea typeface="Verdana" panose="020B0604030504040204" pitchFamily="34" charset="0"/>
              </a:rPr>
              <a:t>UF/ENI/2024</a:t>
            </a:r>
            <a:endParaRPr lang="en-US" dirty="0">
              <a:latin typeface="+mj-lt"/>
              <a:ea typeface="Verdana" panose="020B0604030504040204" pitchFamily="34" charset="0"/>
            </a:endParaRPr>
          </a:p>
        </p:txBody>
      </p:sp>
      <p:sp>
        <p:nvSpPr>
          <p:cNvPr id="8" name="Rectangle 7"/>
          <p:cNvSpPr/>
          <p:nvPr/>
        </p:nvSpPr>
        <p:spPr>
          <a:xfrm>
            <a:off x="193746" y="134398"/>
            <a:ext cx="1742265" cy="15363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0" dirty="0" smtClean="0">
                <a:ln>
                  <a:solidFill>
                    <a:schemeClr val="tx1"/>
                  </a:solidFill>
                </a:ln>
                <a:latin typeface="Arial Black" panose="020B0A04020102020204" pitchFamily="34" charset="0"/>
              </a:rPr>
              <a:t>#3</a:t>
            </a:r>
            <a:endParaRPr lang="en-US" sz="8000" dirty="0">
              <a:ln>
                <a:solidFill>
                  <a:schemeClr val="tx1"/>
                </a:solidFill>
              </a:ln>
              <a:latin typeface="Arial Black" panose="020B0A04020102020204" pitchFamily="34" charset="0"/>
            </a:endParaRPr>
          </a:p>
        </p:txBody>
      </p:sp>
    </p:spTree>
    <p:extLst>
      <p:ext uri="{BB962C8B-B14F-4D97-AF65-F5344CB8AC3E}">
        <p14:creationId xmlns:p14="http://schemas.microsoft.com/office/powerpoint/2010/main" val="13840655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3251199" y="1460368"/>
            <a:ext cx="6315363" cy="4724341"/>
          </a:xfrm>
          <a:prstGeom prst="rect">
            <a:avLst/>
          </a:prstGeom>
        </p:spPr>
      </p:pic>
      <p:sp>
        <p:nvSpPr>
          <p:cNvPr id="2" name="Titre 1"/>
          <p:cNvSpPr>
            <a:spLocks noGrp="1"/>
          </p:cNvSpPr>
          <p:nvPr>
            <p:ph type="title"/>
          </p:nvPr>
        </p:nvSpPr>
        <p:spPr/>
        <p:txBody>
          <a:bodyPr/>
          <a:lstStyle/>
          <a:p>
            <a:pPr algn="ctr"/>
            <a:r>
              <a:rPr lang="fr-FR" dirty="0" smtClean="0"/>
              <a:t>Simulation et émulation</a:t>
            </a:r>
            <a:endParaRPr lang="en-US" dirty="0"/>
          </a:p>
        </p:txBody>
      </p:sp>
      <p:sp>
        <p:nvSpPr>
          <p:cNvPr id="3" name="Espace réservé du contenu 2"/>
          <p:cNvSpPr>
            <a:spLocks noGrp="1"/>
          </p:cNvSpPr>
          <p:nvPr>
            <p:ph idx="1"/>
          </p:nvPr>
        </p:nvSpPr>
        <p:spPr/>
        <p:txBody>
          <a:bodyPr/>
          <a:lstStyle/>
          <a:p>
            <a:pPr marL="0" indent="0">
              <a:buNone/>
            </a:pPr>
            <a:endParaRPr lang="fr-FR" dirty="0" smtClean="0">
              <a:latin typeface="+mj-lt"/>
            </a:endParaRPr>
          </a:p>
          <a:p>
            <a:pPr>
              <a:buFontTx/>
              <a:buChar char="-"/>
            </a:pPr>
            <a:endParaRPr lang="fr-FR" dirty="0" smtClean="0">
              <a:latin typeface="+mj-lt"/>
            </a:endParaRPr>
          </a:p>
          <a:p>
            <a:endParaRPr lang="en-US" dirty="0">
              <a:latin typeface="+mj-lt"/>
            </a:endParaRPr>
          </a:p>
        </p:txBody>
      </p:sp>
      <p:sp>
        <p:nvSpPr>
          <p:cNvPr id="5" name="Rectangle 4"/>
          <p:cNvSpPr/>
          <p:nvPr/>
        </p:nvSpPr>
        <p:spPr>
          <a:xfrm>
            <a:off x="-1" y="6192456"/>
            <a:ext cx="12192000" cy="70247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12643" y="6331946"/>
            <a:ext cx="2103783" cy="4234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FFFF00"/>
                </a:solidFill>
                <a:latin typeface="+mj-lt"/>
                <a:ea typeface="Verdana" panose="020B0604030504040204" pitchFamily="34" charset="0"/>
              </a:rPr>
              <a:t>Mémoire de licence</a:t>
            </a:r>
            <a:endParaRPr lang="en-US" dirty="0">
              <a:solidFill>
                <a:srgbClr val="FFFF00"/>
              </a:solidFill>
              <a:latin typeface="+mj-lt"/>
              <a:ea typeface="Verdana" panose="020B0604030504040204" pitchFamily="34" charset="0"/>
            </a:endParaRPr>
          </a:p>
        </p:txBody>
      </p:sp>
      <p:sp>
        <p:nvSpPr>
          <p:cNvPr id="7" name="Rectangle 6"/>
          <p:cNvSpPr/>
          <p:nvPr/>
        </p:nvSpPr>
        <p:spPr>
          <a:xfrm>
            <a:off x="10628242" y="6331945"/>
            <a:ext cx="1451113" cy="4234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atin typeface="+mj-lt"/>
                <a:ea typeface="Verdana" panose="020B0604030504040204" pitchFamily="34" charset="0"/>
              </a:rPr>
              <a:t>UF/ENI/2024</a:t>
            </a:r>
            <a:endParaRPr lang="en-US" dirty="0">
              <a:latin typeface="+mj-lt"/>
              <a:ea typeface="Verdana" panose="020B0604030504040204" pitchFamily="34" charset="0"/>
            </a:endParaRPr>
          </a:p>
        </p:txBody>
      </p:sp>
      <p:sp>
        <p:nvSpPr>
          <p:cNvPr id="8" name="Rectangle 7"/>
          <p:cNvSpPr/>
          <p:nvPr/>
        </p:nvSpPr>
        <p:spPr>
          <a:xfrm>
            <a:off x="193746" y="134398"/>
            <a:ext cx="1742265" cy="15363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0" dirty="0" smtClean="0">
                <a:ln>
                  <a:solidFill>
                    <a:schemeClr val="tx1"/>
                  </a:solidFill>
                </a:ln>
                <a:latin typeface="Arial Black" panose="020B0A04020102020204" pitchFamily="34" charset="0"/>
              </a:rPr>
              <a:t>#4</a:t>
            </a:r>
            <a:endParaRPr lang="en-US" sz="8000" dirty="0">
              <a:ln>
                <a:solidFill>
                  <a:schemeClr val="tx1"/>
                </a:solidFill>
              </a:ln>
              <a:latin typeface="Arial Black" panose="020B0A04020102020204" pitchFamily="34" charset="0"/>
            </a:endParaRPr>
          </a:p>
        </p:txBody>
      </p:sp>
    </p:spTree>
    <p:extLst>
      <p:ext uri="{BB962C8B-B14F-4D97-AF65-F5344CB8AC3E}">
        <p14:creationId xmlns:p14="http://schemas.microsoft.com/office/powerpoint/2010/main" val="30798450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Résultats attendus</a:t>
            </a:r>
            <a:endParaRPr lang="en-US" dirty="0"/>
          </a:p>
        </p:txBody>
      </p:sp>
      <p:sp>
        <p:nvSpPr>
          <p:cNvPr id="3" name="Espace réservé du contenu 2"/>
          <p:cNvSpPr>
            <a:spLocks noGrp="1"/>
          </p:cNvSpPr>
          <p:nvPr>
            <p:ph idx="1"/>
          </p:nvPr>
        </p:nvSpPr>
        <p:spPr/>
        <p:txBody>
          <a:bodyPr/>
          <a:lstStyle/>
          <a:p>
            <a:pPr marL="0" indent="0">
              <a:buNone/>
            </a:pPr>
            <a:endParaRPr lang="fr-FR" dirty="0" smtClean="0">
              <a:latin typeface="+mj-lt"/>
            </a:endParaRPr>
          </a:p>
          <a:p>
            <a:pPr>
              <a:buFontTx/>
              <a:buChar char="-"/>
            </a:pPr>
            <a:endParaRPr lang="fr-FR" dirty="0" smtClean="0">
              <a:latin typeface="+mj-lt"/>
            </a:endParaRPr>
          </a:p>
          <a:p>
            <a:endParaRPr lang="en-US" dirty="0">
              <a:latin typeface="+mj-lt"/>
            </a:endParaRPr>
          </a:p>
        </p:txBody>
      </p:sp>
      <p:sp>
        <p:nvSpPr>
          <p:cNvPr id="5" name="Rectangle 4"/>
          <p:cNvSpPr/>
          <p:nvPr/>
        </p:nvSpPr>
        <p:spPr>
          <a:xfrm>
            <a:off x="-1" y="6192456"/>
            <a:ext cx="12192000" cy="70247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12643" y="6331946"/>
            <a:ext cx="2103783" cy="4234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rgbClr val="FFFF00"/>
                </a:solidFill>
                <a:latin typeface="+mj-lt"/>
                <a:ea typeface="Verdana" panose="020B0604030504040204" pitchFamily="34" charset="0"/>
              </a:rPr>
              <a:t>Mémoire de licence</a:t>
            </a:r>
            <a:endParaRPr lang="en-US" dirty="0">
              <a:solidFill>
                <a:srgbClr val="FFFF00"/>
              </a:solidFill>
              <a:latin typeface="+mj-lt"/>
              <a:ea typeface="Verdana" panose="020B0604030504040204" pitchFamily="34" charset="0"/>
            </a:endParaRPr>
          </a:p>
        </p:txBody>
      </p:sp>
      <p:sp>
        <p:nvSpPr>
          <p:cNvPr id="7" name="Rectangle 6"/>
          <p:cNvSpPr/>
          <p:nvPr/>
        </p:nvSpPr>
        <p:spPr>
          <a:xfrm>
            <a:off x="10628242" y="6331945"/>
            <a:ext cx="1451113" cy="4234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latin typeface="+mj-lt"/>
                <a:ea typeface="Verdana" panose="020B0604030504040204" pitchFamily="34" charset="0"/>
              </a:rPr>
              <a:t>UF/ENI/2024</a:t>
            </a:r>
            <a:endParaRPr lang="en-US" dirty="0">
              <a:latin typeface="+mj-lt"/>
              <a:ea typeface="Verdana" panose="020B0604030504040204" pitchFamily="34" charset="0"/>
            </a:endParaRPr>
          </a:p>
        </p:txBody>
      </p:sp>
      <p:sp>
        <p:nvSpPr>
          <p:cNvPr id="8" name="Rectangle 7"/>
          <p:cNvSpPr/>
          <p:nvPr/>
        </p:nvSpPr>
        <p:spPr>
          <a:xfrm>
            <a:off x="193746" y="134398"/>
            <a:ext cx="1742265" cy="15363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0" dirty="0" smtClean="0">
                <a:ln>
                  <a:solidFill>
                    <a:schemeClr val="tx1"/>
                  </a:solidFill>
                </a:ln>
                <a:latin typeface="Arial Black" panose="020B0A04020102020204" pitchFamily="34" charset="0"/>
              </a:rPr>
              <a:t>#5</a:t>
            </a:r>
            <a:endParaRPr lang="en-US" sz="8000" dirty="0">
              <a:ln>
                <a:solidFill>
                  <a:schemeClr val="tx1"/>
                </a:solidFill>
              </a:ln>
              <a:latin typeface="Arial Black" panose="020B0A04020102020204" pitchFamily="34" charset="0"/>
            </a:endParaRPr>
          </a:p>
        </p:txBody>
      </p:sp>
    </p:spTree>
    <p:extLst>
      <p:ext uri="{BB962C8B-B14F-4D97-AF65-F5344CB8AC3E}">
        <p14:creationId xmlns:p14="http://schemas.microsoft.com/office/powerpoint/2010/main" val="20290614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884</TotalTime>
  <Words>320</Words>
  <Application>Microsoft Office PowerPoint</Application>
  <PresentationFormat>Grand écran</PresentationFormat>
  <Paragraphs>73</Paragraphs>
  <Slides>9</Slides>
  <Notes>1</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9</vt:i4>
      </vt:variant>
    </vt:vector>
  </HeadingPairs>
  <TitlesOfParts>
    <vt:vector size="17" baseType="lpstr">
      <vt:lpstr>Arial</vt:lpstr>
      <vt:lpstr>Arial Black</vt:lpstr>
      <vt:lpstr>Bahnschrift</vt:lpstr>
      <vt:lpstr>Calibri</vt:lpstr>
      <vt:lpstr>Calibri Light</vt:lpstr>
      <vt:lpstr>Times New Roman</vt:lpstr>
      <vt:lpstr>Verdana</vt:lpstr>
      <vt:lpstr>Thème Office</vt:lpstr>
      <vt:lpstr>Présentation de mémoire de licence professionnelle</vt:lpstr>
      <vt:lpstr>Remerciements</vt:lpstr>
      <vt:lpstr>Introduction</vt:lpstr>
      <vt:lpstr>Plan</vt:lpstr>
      <vt:lpstr>Présentation de Colas</vt:lpstr>
      <vt:lpstr>Missions réalisées durant le stage</vt:lpstr>
      <vt:lpstr>Outils utilisés</vt:lpstr>
      <vt:lpstr>Simulation et émulation</vt:lpstr>
      <vt:lpstr>Résultats attendus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Supervision des matériels d’un réseau informatique et gestion des tickets</dc:title>
  <dc:creator>Tantelison Odilon</dc:creator>
  <cp:lastModifiedBy>Tantelison Odilon</cp:lastModifiedBy>
  <cp:revision>52</cp:revision>
  <dcterms:created xsi:type="dcterms:W3CDTF">2024-09-30T05:43:37Z</dcterms:created>
  <dcterms:modified xsi:type="dcterms:W3CDTF">2024-10-17T06:26:16Z</dcterms:modified>
</cp:coreProperties>
</file>