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2" r:id="rId8"/>
    <p:sldId id="263" r:id="rId9"/>
    <p:sldId id="269" r:id="rId10"/>
    <p:sldId id="270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12" y="-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008" y="0"/>
            <a:ext cx="8666252" cy="939316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-1" y="939317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9143999" cy="939316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564" y="125940"/>
            <a:ext cx="8673696" cy="786917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64" y="1084845"/>
            <a:ext cx="8673696" cy="5458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008" y="656960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F9D4B60-68C7-FC45-BBAA-EA3CF030046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15720" y="6569608"/>
            <a:ext cx="5788676" cy="288391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6960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C55F82F-CEC9-A449-97CA-5BFD372A3EF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silvio.donato@cern.ch" TargetMode="External"/><Relationship Id="rId4" Type="http://schemas.openxmlformats.org/officeDocument/2006/relationships/hyperlink" Target="mailto:annapaola.de.cosa@cern.ch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anelli@physik.uzh.ch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Logistics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Dr. Florencia Canelli</a:t>
            </a:r>
          </a:p>
          <a:p>
            <a:r>
              <a:rPr lang="en-US" dirty="0" err="1"/>
              <a:t>Universität</a:t>
            </a:r>
            <a:r>
              <a:rPr lang="en-US" dirty="0"/>
              <a:t> </a:t>
            </a:r>
            <a:r>
              <a:rPr lang="en-US" dirty="0" smtClean="0"/>
              <a:t>Zürich</a:t>
            </a:r>
          </a:p>
          <a:p>
            <a:endParaRPr lang="en-US" dirty="0"/>
          </a:p>
          <a:p>
            <a:r>
              <a:rPr lang="en-US" dirty="0" smtClean="0"/>
              <a:t>Elementary particle physics - PHY451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6030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Need Linux account on physics cluster</a:t>
            </a:r>
          </a:p>
          <a:p>
            <a:pPr marL="118872" indent="0">
              <a:buNone/>
            </a:pPr>
            <a:r>
              <a:rPr lang="en-US" b="1" dirty="0" smtClean="0"/>
              <a:t> </a:t>
            </a:r>
          </a:p>
          <a:p>
            <a:r>
              <a:rPr lang="en-US" b="1" dirty="0" smtClean="0"/>
              <a:t>Sep20</a:t>
            </a:r>
            <a:r>
              <a:rPr lang="en-US" dirty="0" smtClean="0"/>
              <a:t>. </a:t>
            </a:r>
            <a:r>
              <a:rPr lang="en-US" dirty="0"/>
              <a:t>Introduction to ROOT </a:t>
            </a:r>
            <a:endParaRPr lang="en-US" dirty="0" smtClean="0"/>
          </a:p>
          <a:p>
            <a:r>
              <a:rPr lang="en-US" b="1" dirty="0" smtClean="0"/>
              <a:t>Sep 27</a:t>
            </a:r>
            <a:r>
              <a:rPr lang="en-US" dirty="0" smtClean="0"/>
              <a:t>. </a:t>
            </a:r>
            <a:r>
              <a:rPr lang="en-US" dirty="0"/>
              <a:t>MC methods </a:t>
            </a:r>
            <a:endParaRPr lang="en-US" dirty="0" smtClean="0"/>
          </a:p>
          <a:p>
            <a:r>
              <a:rPr lang="en-US" b="1" dirty="0" smtClean="0"/>
              <a:t>Oct 4</a:t>
            </a:r>
            <a:r>
              <a:rPr lang="en-US" dirty="0" smtClean="0"/>
              <a:t>. </a:t>
            </a:r>
            <a:r>
              <a:rPr lang="en-US" dirty="0"/>
              <a:t>Simulation of a 3-body decay - Part I </a:t>
            </a:r>
            <a:endParaRPr lang="en-US" dirty="0" smtClean="0"/>
          </a:p>
          <a:p>
            <a:r>
              <a:rPr lang="en-US" b="1" dirty="0" smtClean="0"/>
              <a:t>Oct 11</a:t>
            </a:r>
            <a:r>
              <a:rPr lang="en-US" dirty="0" smtClean="0"/>
              <a:t>. </a:t>
            </a:r>
            <a:r>
              <a:rPr lang="en-US" dirty="0"/>
              <a:t>Simulation of a 3-body decay - Part </a:t>
            </a:r>
            <a:r>
              <a:rPr lang="en-US" dirty="0" smtClean="0"/>
              <a:t>II</a:t>
            </a:r>
          </a:p>
          <a:p>
            <a:r>
              <a:rPr lang="en-US" b="1" dirty="0" smtClean="0"/>
              <a:t>Oct 18</a:t>
            </a:r>
            <a:r>
              <a:rPr lang="en-US" dirty="0" smtClean="0"/>
              <a:t>. </a:t>
            </a:r>
            <a:r>
              <a:rPr lang="en-US" dirty="0"/>
              <a:t>Maximum likelihood fit </a:t>
            </a:r>
            <a:endParaRPr lang="en-US" dirty="0" smtClean="0"/>
          </a:p>
          <a:p>
            <a:r>
              <a:rPr lang="en-US" b="1" dirty="0" smtClean="0"/>
              <a:t>Oct 25</a:t>
            </a:r>
            <a:r>
              <a:rPr lang="en-US" dirty="0" smtClean="0"/>
              <a:t>. </a:t>
            </a:r>
            <a:r>
              <a:rPr lang="en-US" dirty="0"/>
              <a:t>Least square </a:t>
            </a:r>
            <a:r>
              <a:rPr lang="en-US" dirty="0" smtClean="0"/>
              <a:t>method</a:t>
            </a:r>
          </a:p>
          <a:p>
            <a:r>
              <a:rPr lang="en-US" b="1" dirty="0" smtClean="0"/>
              <a:t>Nov 1</a:t>
            </a:r>
            <a:r>
              <a:rPr lang="en-US" dirty="0" smtClean="0"/>
              <a:t>. </a:t>
            </a:r>
            <a:r>
              <a:rPr lang="en-US" dirty="0"/>
              <a:t>Hypothesis </a:t>
            </a:r>
            <a:r>
              <a:rPr lang="en-US" dirty="0" smtClean="0"/>
              <a:t>testing- </a:t>
            </a:r>
            <a:r>
              <a:rPr lang="en-US" dirty="0"/>
              <a:t>Confidence </a:t>
            </a:r>
            <a:r>
              <a:rPr lang="en-US" dirty="0" smtClean="0"/>
              <a:t>level</a:t>
            </a:r>
          </a:p>
          <a:p>
            <a:r>
              <a:rPr lang="en-US" b="1" dirty="0" smtClean="0"/>
              <a:t>Nov 8</a:t>
            </a:r>
            <a:r>
              <a:rPr lang="en-US" dirty="0" smtClean="0"/>
              <a:t>. </a:t>
            </a:r>
            <a:r>
              <a:rPr lang="en-US" dirty="0"/>
              <a:t>Short Exercise </a:t>
            </a:r>
            <a:r>
              <a:rPr lang="en-US" dirty="0" smtClean="0"/>
              <a:t>(</a:t>
            </a:r>
            <a:r>
              <a:rPr lang="en-US" dirty="0" err="1" smtClean="0"/>
              <a:t>Z</a:t>
            </a:r>
            <a:r>
              <a:rPr lang="en-US" sz="2600" dirty="0" err="1" smtClean="0">
                <a:sym typeface="Wingdings"/>
              </a:rPr>
              <a:t></a:t>
            </a:r>
            <a:r>
              <a:rPr lang="en-US" sz="3000" dirty="0" err="1" smtClean="0">
                <a:sym typeface="Wingdings"/>
              </a:rPr>
              <a:t>μμ</a:t>
            </a:r>
            <a:r>
              <a:rPr lang="en-US" sz="3000" dirty="0" smtClean="0">
                <a:sym typeface="Wingdings"/>
              </a:rPr>
              <a:t> cross section</a:t>
            </a:r>
            <a:r>
              <a:rPr lang="en-US" sz="2600" dirty="0" smtClean="0">
                <a:sym typeface="Wingdings"/>
              </a:rPr>
              <a:t>)</a:t>
            </a:r>
            <a:endParaRPr lang="en-US" dirty="0" smtClean="0"/>
          </a:p>
          <a:p>
            <a:r>
              <a:rPr lang="en-US" b="1" dirty="0" smtClean="0"/>
              <a:t>Nov 15</a:t>
            </a:r>
            <a:r>
              <a:rPr lang="en-US" dirty="0" smtClean="0"/>
              <a:t>. </a:t>
            </a:r>
            <a:r>
              <a:rPr lang="en-US" dirty="0"/>
              <a:t>Short </a:t>
            </a:r>
            <a:r>
              <a:rPr lang="en-US" dirty="0" smtClean="0"/>
              <a:t>Exercise (</a:t>
            </a:r>
            <a:r>
              <a:rPr lang="en-US" dirty="0" err="1"/>
              <a:t>Z</a:t>
            </a:r>
            <a:r>
              <a:rPr lang="en-US" sz="2800" dirty="0" err="1">
                <a:sym typeface="Wingdings"/>
              </a:rPr>
              <a:t></a:t>
            </a:r>
            <a:r>
              <a:rPr lang="en-US" dirty="0" err="1">
                <a:sym typeface="Wingdings"/>
              </a:rPr>
              <a:t>μμ</a:t>
            </a:r>
            <a:r>
              <a:rPr lang="en-US" dirty="0">
                <a:sym typeface="Wingdings"/>
              </a:rPr>
              <a:t> cross section</a:t>
            </a:r>
            <a:r>
              <a:rPr lang="en-US" dirty="0" smtClean="0">
                <a:sym typeface="Wingdings"/>
              </a:rPr>
              <a:t>)</a:t>
            </a:r>
            <a:endParaRPr lang="en-US" dirty="0" smtClean="0"/>
          </a:p>
          <a:p>
            <a:r>
              <a:rPr lang="en-US" b="1" dirty="0" smtClean="0"/>
              <a:t>Nov 22</a:t>
            </a:r>
            <a:r>
              <a:rPr lang="en-US" dirty="0" smtClean="0"/>
              <a:t>. </a:t>
            </a:r>
            <a:r>
              <a:rPr lang="en-US" dirty="0"/>
              <a:t>Long </a:t>
            </a:r>
            <a:r>
              <a:rPr lang="en-US" dirty="0" smtClean="0"/>
              <a:t>Exercise (Search of Higgs/exotic particle)</a:t>
            </a:r>
          </a:p>
          <a:p>
            <a:r>
              <a:rPr lang="en-US" b="1" dirty="0" smtClean="0"/>
              <a:t>Nov 29</a:t>
            </a:r>
            <a:r>
              <a:rPr lang="en-US" dirty="0" smtClean="0"/>
              <a:t>. </a:t>
            </a:r>
            <a:r>
              <a:rPr lang="en-US" dirty="0"/>
              <a:t>Long </a:t>
            </a:r>
            <a:r>
              <a:rPr lang="en-US" dirty="0" smtClean="0"/>
              <a:t>Exercise (</a:t>
            </a:r>
            <a:r>
              <a:rPr lang="en-US" dirty="0"/>
              <a:t>Search of </a:t>
            </a:r>
            <a:r>
              <a:rPr lang="en-US" dirty="0" smtClean="0"/>
              <a:t>Higgs/exotic </a:t>
            </a:r>
            <a:r>
              <a:rPr lang="en-US" dirty="0"/>
              <a:t>particle)</a:t>
            </a:r>
          </a:p>
          <a:p>
            <a:r>
              <a:rPr lang="en-US" b="1" dirty="0" smtClean="0"/>
              <a:t>Dec 6</a:t>
            </a:r>
            <a:r>
              <a:rPr lang="en-US" dirty="0" smtClean="0"/>
              <a:t>. </a:t>
            </a:r>
            <a:r>
              <a:rPr lang="en-US" dirty="0"/>
              <a:t>Long </a:t>
            </a:r>
            <a:r>
              <a:rPr lang="en-US" dirty="0" smtClean="0"/>
              <a:t>Exercise (</a:t>
            </a:r>
            <a:r>
              <a:rPr lang="en-US" dirty="0"/>
              <a:t>Search of </a:t>
            </a:r>
            <a:r>
              <a:rPr lang="en-US" dirty="0" smtClean="0"/>
              <a:t>Higgs/exotic </a:t>
            </a:r>
            <a:r>
              <a:rPr lang="en-US" dirty="0"/>
              <a:t>particle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Dec 13</a:t>
            </a:r>
            <a:r>
              <a:rPr lang="en-US" dirty="0" smtClean="0"/>
              <a:t>. </a:t>
            </a:r>
            <a:r>
              <a:rPr lang="en-US" dirty="0"/>
              <a:t>TBD </a:t>
            </a:r>
            <a:endParaRPr lang="en-US" dirty="0" smtClean="0"/>
          </a:p>
          <a:p>
            <a:r>
              <a:rPr lang="en-US" b="1" dirty="0" smtClean="0"/>
              <a:t>Dec 20</a:t>
            </a:r>
            <a:r>
              <a:rPr lang="en-US" dirty="0" smtClean="0"/>
              <a:t>. 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74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25 % presentations </a:t>
            </a:r>
          </a:p>
          <a:p>
            <a:pPr lvl="1"/>
            <a:r>
              <a:rPr lang="en-US" dirty="0" smtClean="0"/>
              <a:t>Self, peer, teacher grading (next page)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25 % paper</a:t>
            </a:r>
          </a:p>
          <a:p>
            <a:pPr lvl="1"/>
            <a:r>
              <a:rPr lang="en-US" dirty="0" smtClean="0"/>
              <a:t>Write up results from the long exercise into a publication style document </a:t>
            </a:r>
          </a:p>
          <a:p>
            <a:pPr lvl="1"/>
            <a:r>
              <a:rPr lang="en-US" dirty="0" smtClean="0"/>
              <a:t>Length up to 3 pages</a:t>
            </a:r>
          </a:p>
          <a:p>
            <a:pPr lvl="1"/>
            <a:r>
              <a:rPr lang="en-US" dirty="0" smtClean="0"/>
              <a:t>Turn in before Dec 21</a:t>
            </a:r>
          </a:p>
          <a:p>
            <a:pPr lvl="1"/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0% final exam</a:t>
            </a:r>
          </a:p>
          <a:p>
            <a:pPr lvl="1"/>
            <a:r>
              <a:rPr lang="en-US" dirty="0" smtClean="0"/>
              <a:t>Oral examination</a:t>
            </a:r>
          </a:p>
          <a:p>
            <a:pPr lvl="1"/>
            <a:r>
              <a:rPr lang="en-US" dirty="0" smtClean="0"/>
              <a:t>In January, date TBA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57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</a:t>
            </a:r>
            <a:r>
              <a:rPr lang="en-US" smtClean="0"/>
              <a:t>of the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Time: depending on the topic they can be 5-15 </a:t>
            </a:r>
            <a:r>
              <a:rPr lang="en-US" dirty="0" err="1" smtClean="0"/>
              <a:t>mins</a:t>
            </a:r>
            <a:r>
              <a:rPr lang="en-US" dirty="0" smtClean="0"/>
              <a:t>. Allow for 5 </a:t>
            </a:r>
            <a:r>
              <a:rPr lang="en-US" dirty="0" err="1" smtClean="0"/>
              <a:t>mins</a:t>
            </a:r>
            <a:r>
              <a:rPr lang="en-US" dirty="0" smtClean="0"/>
              <a:t> for questions. 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50852"/>
              </p:ext>
            </p:extLst>
          </p:nvPr>
        </p:nvGraphicFramePr>
        <p:xfrm>
          <a:off x="272008" y="2291477"/>
          <a:ext cx="8672510" cy="4312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502"/>
                <a:gridCol w="1734502"/>
                <a:gridCol w="2215088"/>
                <a:gridCol w="1722597"/>
                <a:gridCol w="126582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Criteria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Low (1</a:t>
                      </a:r>
                      <a:r>
                        <a:rPr lang="en-US" b="1" baseline="0" dirty="0" smtClean="0"/>
                        <a:t> point)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Middle (2 points)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Top (3 points)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Technical understanding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Lacks comprehension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Understanding</a:t>
                      </a:r>
                      <a:r>
                        <a:rPr lang="en-US" baseline="0" dirty="0" smtClean="0"/>
                        <a:t> of the main idea; stumbles over a couple of concepts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Clear technical</a:t>
                      </a:r>
                      <a:r>
                        <a:rPr lang="en-US" baseline="0" dirty="0" smtClean="0"/>
                        <a:t> comprehension and explanation of the publication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Presentation quality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Disorganized,</a:t>
                      </a:r>
                      <a:r>
                        <a:rPr lang="en-US" baseline="0" dirty="0" smtClean="0"/>
                        <a:t> not clear.  Ideas were difficult to understand.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Some organization but lacked</a:t>
                      </a:r>
                      <a:r>
                        <a:rPr lang="en-US" baseline="0" dirty="0" smtClean="0"/>
                        <a:t> some clarity. Or clear but visually disorganized.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Organized logically</a:t>
                      </a:r>
                      <a:r>
                        <a:rPr lang="en-US" baseline="0" dirty="0" smtClean="0"/>
                        <a:t> and</a:t>
                      </a:r>
                      <a:r>
                        <a:rPr lang="en-US" dirty="0" smtClean="0"/>
                        <a:t> clear.</a:t>
                      </a:r>
                      <a:r>
                        <a:rPr lang="en-US" baseline="0" dirty="0" smtClean="0"/>
                        <a:t> Excellent verbal articulation  and visually clear.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Comments</a:t>
                      </a:r>
                      <a:endParaRPr lang="en-US" b="1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61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Lectures:</a:t>
            </a:r>
          </a:p>
          <a:p>
            <a:pPr lvl="1"/>
            <a:r>
              <a:rPr lang="en-US" dirty="0" smtClean="0"/>
              <a:t>Prof</a:t>
            </a:r>
            <a:r>
              <a:rPr lang="en-US" dirty="0"/>
              <a:t>. Dr. F. </a:t>
            </a:r>
            <a:r>
              <a:rPr lang="en-US" dirty="0" smtClean="0"/>
              <a:t>Canelli</a:t>
            </a:r>
          </a:p>
          <a:p>
            <a:pPr lvl="1"/>
            <a:r>
              <a:rPr lang="en-US" dirty="0" smtClean="0"/>
              <a:t>Time: Monday 9:00 – 11:00; Tuesday 14:00-15:00</a:t>
            </a:r>
          </a:p>
          <a:p>
            <a:pPr lvl="1"/>
            <a:r>
              <a:rPr lang="en-US" dirty="0" smtClean="0"/>
              <a:t>Place: Y36 J33</a:t>
            </a:r>
          </a:p>
          <a:p>
            <a:pPr lvl="1"/>
            <a:r>
              <a:rPr lang="en-US" dirty="0" smtClean="0"/>
              <a:t>Office hours: Thursday 9:00-10:00 </a:t>
            </a:r>
          </a:p>
          <a:p>
            <a:pPr marL="118872" indent="0">
              <a:buNone/>
            </a:pPr>
            <a:endParaRPr lang="en-US" dirty="0" smtClean="0"/>
          </a:p>
          <a:p>
            <a:r>
              <a:rPr lang="en-US" dirty="0" smtClean="0"/>
              <a:t>Practice lectures</a:t>
            </a:r>
          </a:p>
          <a:p>
            <a:pPr lvl="1"/>
            <a:r>
              <a:rPr lang="en-US" dirty="0"/>
              <a:t>Time: </a:t>
            </a:r>
            <a:r>
              <a:rPr lang="en-US" dirty="0" smtClean="0"/>
              <a:t>Tuesday 15:</a:t>
            </a:r>
            <a:r>
              <a:rPr lang="en-US" dirty="0"/>
              <a:t>00-</a:t>
            </a:r>
            <a:r>
              <a:rPr lang="en-US" dirty="0" smtClean="0"/>
              <a:t>17:</a:t>
            </a:r>
            <a:r>
              <a:rPr lang="en-US" dirty="0"/>
              <a:t>00</a:t>
            </a:r>
          </a:p>
          <a:p>
            <a:pPr lvl="1"/>
            <a:r>
              <a:rPr lang="en-US" dirty="0"/>
              <a:t>Place: </a:t>
            </a:r>
            <a:r>
              <a:rPr lang="en-US" dirty="0" smtClean="0"/>
              <a:t>Y11 G34 </a:t>
            </a:r>
            <a:endParaRPr lang="en-US" dirty="0"/>
          </a:p>
          <a:p>
            <a:pPr lvl="1"/>
            <a:r>
              <a:rPr lang="en-US" dirty="0" smtClean="0"/>
              <a:t>Teaching assistants: Dr. A. de </a:t>
            </a:r>
            <a:r>
              <a:rPr lang="en-US" dirty="0" err="1" smtClean="0"/>
              <a:t>Cosa</a:t>
            </a:r>
            <a:r>
              <a:rPr lang="en-US" dirty="0" smtClean="0"/>
              <a:t>, Dr. S. </a:t>
            </a:r>
            <a:r>
              <a:rPr lang="en-US" dirty="0" err="1" smtClean="0"/>
              <a:t>Donato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56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Prof. Dr. F. Canelli</a:t>
            </a:r>
          </a:p>
          <a:p>
            <a:pPr lvl="1"/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canelli@physik.uzh.ch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Office: Y36 J88</a:t>
            </a:r>
          </a:p>
          <a:p>
            <a:pPr lvl="1"/>
            <a:r>
              <a:rPr lang="en-US" dirty="0" smtClean="0"/>
              <a:t>Phone: X5784</a:t>
            </a:r>
          </a:p>
          <a:p>
            <a:endParaRPr lang="en-US" dirty="0"/>
          </a:p>
          <a:p>
            <a:r>
              <a:rPr lang="en-US" dirty="0" smtClean="0"/>
              <a:t>Dr. S. </a:t>
            </a:r>
            <a:r>
              <a:rPr lang="en-US" dirty="0" err="1" smtClean="0"/>
              <a:t>Donato</a:t>
            </a:r>
            <a:endParaRPr lang="en-US" dirty="0" smtClean="0"/>
          </a:p>
          <a:p>
            <a:pPr lvl="1"/>
            <a:r>
              <a:rPr lang="en-US" dirty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silvio.donato</a:t>
            </a:r>
            <a:r>
              <a:rPr lang="en-US" dirty="0">
                <a:hlinkClick r:id="rId3"/>
              </a:rPr>
              <a:t>@</a:t>
            </a:r>
            <a:r>
              <a:rPr lang="en-US" dirty="0" smtClean="0">
                <a:hlinkClick r:id="rId3"/>
              </a:rPr>
              <a:t>cern.ch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Dr. A. de </a:t>
            </a:r>
            <a:r>
              <a:rPr lang="en-US" dirty="0" err="1" smtClean="0"/>
              <a:t>Cosa</a:t>
            </a:r>
            <a:endParaRPr lang="en-US" dirty="0" smtClean="0"/>
          </a:p>
          <a:p>
            <a:pPr lvl="1"/>
            <a:r>
              <a:rPr lang="en-US" dirty="0"/>
              <a:t>Email</a:t>
            </a:r>
            <a:r>
              <a:rPr lang="en-US" dirty="0" smtClean="0"/>
              <a:t>: </a:t>
            </a:r>
            <a:r>
              <a:rPr lang="en-US" dirty="0" smtClean="0">
                <a:hlinkClick r:id="rId4"/>
              </a:rPr>
              <a:t>annapaola.de.cosa</a:t>
            </a:r>
            <a:r>
              <a:rPr lang="en-US" dirty="0">
                <a:hlinkClick r:id="rId4"/>
              </a:rPr>
              <a:t>@</a:t>
            </a:r>
            <a:r>
              <a:rPr lang="en-US" dirty="0" smtClean="0">
                <a:hlinkClick r:id="rId4"/>
              </a:rPr>
              <a:t>cern.ch</a:t>
            </a:r>
            <a:r>
              <a:rPr lang="en-US" dirty="0" smtClean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21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Webpage of the course</a:t>
            </a:r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www.physik.uzh.ch</a:t>
            </a:r>
            <a:r>
              <a:rPr lang="en-US" dirty="0"/>
              <a:t>/en/teaching/PHY451/HS2016.html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8012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Experimental Foundations of Particle Physics. R. Chan and G. </a:t>
            </a:r>
            <a:r>
              <a:rPr lang="en-US" b="1" dirty="0" err="1" smtClean="0"/>
              <a:t>Goldhaber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Quarks and Leptons, F. </a:t>
            </a:r>
            <a:r>
              <a:rPr lang="en-US" dirty="0" err="1" smtClean="0"/>
              <a:t>Halzen</a:t>
            </a:r>
            <a:r>
              <a:rPr lang="en-US" dirty="0" smtClean="0"/>
              <a:t> and A. Martin</a:t>
            </a:r>
          </a:p>
          <a:p>
            <a:endParaRPr lang="en-US" dirty="0"/>
          </a:p>
          <a:p>
            <a:r>
              <a:rPr lang="en-US" dirty="0" smtClean="0"/>
              <a:t>Introduction to High Energy Physics, D. Perkins</a:t>
            </a:r>
          </a:p>
          <a:p>
            <a:endParaRPr lang="en-US" dirty="0"/>
          </a:p>
          <a:p>
            <a:r>
              <a:rPr lang="en-US" dirty="0" smtClean="0"/>
              <a:t>Introduction to Elementary Particles, D. Griffith</a:t>
            </a:r>
          </a:p>
          <a:p>
            <a:endParaRPr lang="en-US" dirty="0"/>
          </a:p>
          <a:p>
            <a:r>
              <a:rPr lang="en-US" dirty="0" smtClean="0"/>
              <a:t>Introduction to nuclear and particle physics, A. Das and T. </a:t>
            </a:r>
            <a:r>
              <a:rPr lang="en-US" dirty="0" err="1" smtClean="0"/>
              <a:t>Ferbel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Review of Particle Physics, Particle Data Book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118872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51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Complementary courses at master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Elective </a:t>
            </a:r>
            <a:r>
              <a:rPr lang="en-US" dirty="0" smtClean="0"/>
              <a:t>UZH </a:t>
            </a:r>
            <a:r>
              <a:rPr lang="en-US" dirty="0"/>
              <a:t>courses in particle physics </a:t>
            </a:r>
            <a:endParaRPr lang="en-US" dirty="0" smtClean="0"/>
          </a:p>
          <a:p>
            <a:pPr lvl="1"/>
            <a:r>
              <a:rPr lang="en-US" dirty="0" smtClean="0"/>
              <a:t>Experimental methods for particle physics</a:t>
            </a:r>
          </a:p>
          <a:p>
            <a:pPr lvl="1"/>
            <a:r>
              <a:rPr lang="en-US" dirty="0" err="1" smtClean="0"/>
              <a:t>Astroparticle</a:t>
            </a:r>
            <a:r>
              <a:rPr lang="en-US" dirty="0" smtClean="0"/>
              <a:t> physics</a:t>
            </a:r>
          </a:p>
          <a:p>
            <a:pPr lvl="1"/>
            <a:r>
              <a:rPr lang="en-US" dirty="0" smtClean="0"/>
              <a:t>Flavor physics</a:t>
            </a:r>
          </a:p>
          <a:p>
            <a:pPr lvl="1"/>
            <a:r>
              <a:rPr lang="en-US" dirty="0" smtClean="0"/>
              <a:t>QFT I, II, III, advanced </a:t>
            </a:r>
          </a:p>
          <a:p>
            <a:endParaRPr lang="en-US" dirty="0" smtClean="0"/>
          </a:p>
          <a:p>
            <a:r>
              <a:rPr lang="en-US" dirty="0" smtClean="0"/>
              <a:t>Elective ETH courses in particle physics </a:t>
            </a:r>
            <a:endParaRPr lang="en-US" dirty="0"/>
          </a:p>
          <a:p>
            <a:pPr lvl="1"/>
            <a:r>
              <a:rPr lang="en-US" dirty="0" smtClean="0"/>
              <a:t>Accelerator physics and modeling (I &amp; II)</a:t>
            </a:r>
          </a:p>
          <a:p>
            <a:pPr lvl="1"/>
            <a:r>
              <a:rPr lang="en-US" dirty="0" smtClean="0"/>
              <a:t>Neutrino physics</a:t>
            </a:r>
          </a:p>
          <a:p>
            <a:pPr lvl="1"/>
            <a:r>
              <a:rPr lang="en-US" dirty="0" smtClean="0"/>
              <a:t>Low energy particle physics</a:t>
            </a:r>
          </a:p>
          <a:p>
            <a:pPr lvl="1"/>
            <a:r>
              <a:rPr lang="en-US" dirty="0" err="1" smtClean="0"/>
              <a:t>Astroparticle</a:t>
            </a:r>
            <a:r>
              <a:rPr lang="en-US" dirty="0" smtClean="0"/>
              <a:t> physics II</a:t>
            </a:r>
          </a:p>
          <a:p>
            <a:pPr lvl="1"/>
            <a:r>
              <a:rPr lang="en-US" dirty="0" smtClean="0"/>
              <a:t>Electronics for physicists</a:t>
            </a:r>
          </a:p>
          <a:p>
            <a:pPr lvl="1"/>
            <a:r>
              <a:rPr lang="en-US" dirty="0" smtClean="0"/>
              <a:t>QCD: theory and experiment </a:t>
            </a:r>
          </a:p>
          <a:p>
            <a:pPr lvl="1"/>
            <a:r>
              <a:rPr lang="en-US" dirty="0" smtClean="0"/>
              <a:t>Nuclear and particle physics with applications</a:t>
            </a:r>
          </a:p>
          <a:p>
            <a:pPr lvl="1"/>
            <a:r>
              <a:rPr lang="en-US" dirty="0" smtClean="0"/>
              <a:t>Statistical methods and analysis techniques in experimental physics </a:t>
            </a:r>
          </a:p>
          <a:p>
            <a:pPr lvl="1"/>
            <a:r>
              <a:rPr lang="en-US" dirty="0" smtClean="0"/>
              <a:t>Phenomenology of physics beyond the standard model</a:t>
            </a:r>
          </a:p>
        </p:txBody>
      </p:sp>
    </p:spTree>
    <p:extLst>
      <p:ext uri="{BB962C8B-B14F-4D97-AF65-F5344CB8AC3E}">
        <p14:creationId xmlns:p14="http://schemas.microsoft.com/office/powerpoint/2010/main" val="3318774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Monday lectures - </a:t>
            </a:r>
            <a:r>
              <a:rPr lang="en-US" i="1" dirty="0" smtClean="0"/>
              <a:t>tentative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Sept 19-20: </a:t>
            </a:r>
            <a:r>
              <a:rPr lang="en-US" dirty="0" smtClean="0"/>
              <a:t>The atom. The muon and the pion</a:t>
            </a:r>
          </a:p>
          <a:p>
            <a:r>
              <a:rPr lang="en-US" b="1" dirty="0" smtClean="0"/>
              <a:t>Sept 26: </a:t>
            </a:r>
            <a:r>
              <a:rPr lang="en-US" dirty="0" smtClean="0"/>
              <a:t>Strangeness. Antibaryons. Resonances</a:t>
            </a:r>
          </a:p>
          <a:p>
            <a:r>
              <a:rPr lang="en-US" b="1" dirty="0" smtClean="0"/>
              <a:t>Oct 3: </a:t>
            </a:r>
            <a:r>
              <a:rPr lang="en-US" dirty="0" smtClean="0"/>
              <a:t>Weak interactions</a:t>
            </a:r>
          </a:p>
          <a:p>
            <a:r>
              <a:rPr lang="en-US" b="1" dirty="0" smtClean="0"/>
              <a:t>Oct 10: </a:t>
            </a:r>
            <a:r>
              <a:rPr lang="en-US" dirty="0" smtClean="0"/>
              <a:t>The neutral </a:t>
            </a:r>
            <a:r>
              <a:rPr lang="en-US" dirty="0" err="1" smtClean="0"/>
              <a:t>kaon</a:t>
            </a:r>
            <a:r>
              <a:rPr lang="en-US" dirty="0" smtClean="0"/>
              <a:t> system</a:t>
            </a:r>
          </a:p>
          <a:p>
            <a:r>
              <a:rPr lang="en-US" b="1" dirty="0" smtClean="0"/>
              <a:t>Oct 17: </a:t>
            </a:r>
            <a:r>
              <a:rPr lang="en-US" dirty="0" smtClean="0"/>
              <a:t>The J/Psi and the tau and the charm</a:t>
            </a:r>
          </a:p>
          <a:p>
            <a:r>
              <a:rPr lang="en-US" b="1" dirty="0" smtClean="0"/>
              <a:t>Oct 24: </a:t>
            </a:r>
            <a:r>
              <a:rPr lang="en-US" dirty="0" smtClean="0"/>
              <a:t>Quarks, gluons, and jets</a:t>
            </a:r>
          </a:p>
          <a:p>
            <a:r>
              <a:rPr lang="en-US" b="1" dirty="0" smtClean="0"/>
              <a:t>Oct 31: </a:t>
            </a:r>
            <a:r>
              <a:rPr lang="en-US" dirty="0" smtClean="0"/>
              <a:t>The fifth quark</a:t>
            </a:r>
          </a:p>
          <a:p>
            <a:r>
              <a:rPr lang="en-US" b="1" dirty="0" smtClean="0"/>
              <a:t>Nov 7:</a:t>
            </a:r>
            <a:r>
              <a:rPr lang="en-US" dirty="0" smtClean="0"/>
              <a:t> From the neutral currents to weak vector bosons</a:t>
            </a:r>
          </a:p>
          <a:p>
            <a:r>
              <a:rPr lang="en-US" b="1" dirty="0" smtClean="0"/>
              <a:t>Nov 14: </a:t>
            </a:r>
            <a:r>
              <a:rPr lang="en-US" dirty="0" smtClean="0"/>
              <a:t>Testing the SM</a:t>
            </a:r>
          </a:p>
          <a:p>
            <a:r>
              <a:rPr lang="en-US" b="1" dirty="0" smtClean="0"/>
              <a:t>Nov 21: </a:t>
            </a:r>
            <a:r>
              <a:rPr lang="en-US" dirty="0" smtClean="0"/>
              <a:t>The top quark</a:t>
            </a:r>
          </a:p>
          <a:p>
            <a:r>
              <a:rPr lang="en-US" b="1" dirty="0" smtClean="0"/>
              <a:t>Nov 28:</a:t>
            </a:r>
            <a:r>
              <a:rPr lang="en-US" dirty="0" smtClean="0"/>
              <a:t> Mixing and CP violation in heavy quark mesons</a:t>
            </a:r>
          </a:p>
          <a:p>
            <a:r>
              <a:rPr lang="en-US" b="1" dirty="0" smtClean="0"/>
              <a:t>Dec 5: </a:t>
            </a:r>
            <a:r>
              <a:rPr lang="en-US" dirty="0" smtClean="0"/>
              <a:t>Neutrino masses and oscillations</a:t>
            </a:r>
          </a:p>
          <a:p>
            <a:r>
              <a:rPr lang="en-US" b="1" dirty="0" smtClean="0"/>
              <a:t>Dec 12: </a:t>
            </a:r>
            <a:r>
              <a:rPr lang="en-US" dirty="0" smtClean="0"/>
              <a:t>The Higgs boson</a:t>
            </a:r>
          </a:p>
          <a:p>
            <a:r>
              <a:rPr lang="en-US" b="1" dirty="0" smtClean="0"/>
              <a:t>Dec 19: </a:t>
            </a:r>
            <a:r>
              <a:rPr lang="en-US" dirty="0" smtClean="0"/>
              <a:t>Beyond the standard model theories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626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Tuesday lectures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papers: </a:t>
            </a:r>
          </a:p>
          <a:p>
            <a:pPr lvl="1"/>
            <a:r>
              <a:rPr lang="en-US" dirty="0" smtClean="0"/>
              <a:t>Starts on Sept 27th</a:t>
            </a:r>
          </a:p>
          <a:p>
            <a:pPr lvl="1"/>
            <a:r>
              <a:rPr lang="en-US" dirty="0" smtClean="0"/>
              <a:t>2 students, &lt;15 </a:t>
            </a:r>
            <a:r>
              <a:rPr lang="en-US" dirty="0" err="1" smtClean="0"/>
              <a:t>mins</a:t>
            </a:r>
            <a:r>
              <a:rPr lang="en-US" dirty="0" smtClean="0"/>
              <a:t> presentations, discussion</a:t>
            </a:r>
          </a:p>
          <a:p>
            <a:pPr lvl="1"/>
            <a:r>
              <a:rPr lang="en-US" dirty="0" smtClean="0"/>
              <a:t>Include in presentation</a:t>
            </a:r>
          </a:p>
          <a:p>
            <a:pPr lvl="2"/>
            <a:r>
              <a:rPr lang="en-US" dirty="0" smtClean="0"/>
              <a:t>State of the field before the paper, theory and experiment</a:t>
            </a:r>
          </a:p>
          <a:p>
            <a:pPr lvl="2"/>
            <a:r>
              <a:rPr lang="en-US" dirty="0" smtClean="0"/>
              <a:t>Experimental methods and results</a:t>
            </a:r>
          </a:p>
          <a:p>
            <a:pPr lvl="2"/>
            <a:r>
              <a:rPr lang="en-US" dirty="0" smtClean="0"/>
              <a:t>Challenges overcome by the experiment</a:t>
            </a:r>
          </a:p>
          <a:p>
            <a:pPr lvl="2"/>
            <a:r>
              <a:rPr lang="en-US" dirty="0" smtClean="0"/>
              <a:t>Importance of the result  </a:t>
            </a:r>
          </a:p>
          <a:p>
            <a:pPr lvl="2"/>
            <a:r>
              <a:rPr lang="en-US" dirty="0" smtClean="0"/>
              <a:t>Other interesting and relevant facts, other experiments with similar results,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6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64" y="117850"/>
            <a:ext cx="8673696" cy="786917"/>
          </a:xfrm>
        </p:spPr>
        <p:txBody>
          <a:bodyPr/>
          <a:lstStyle/>
          <a:p>
            <a:r>
              <a:rPr lang="en-US" dirty="0" smtClean="0"/>
              <a:t>Tuesday </a:t>
            </a:r>
            <a:r>
              <a:rPr lang="en-US" dirty="0" smtClean="0"/>
              <a:t>lectures </a:t>
            </a:r>
            <a:r>
              <a:rPr lang="en-US" i="1" dirty="0" smtClean="0"/>
              <a:t>- tentative</a:t>
            </a:r>
            <a:endParaRPr lang="en-US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0105113"/>
              </p:ext>
            </p:extLst>
          </p:nvPr>
        </p:nvGraphicFramePr>
        <p:xfrm>
          <a:off x="264562" y="1124144"/>
          <a:ext cx="4217790" cy="5186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378"/>
                <a:gridCol w="1860011"/>
                <a:gridCol w="141440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Sept 27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Positron (p9)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Muon (p29)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Pion (p34)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Unstable particles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Antiprotons, antineutrons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Delta, omega, rho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Parity violation in beta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Parity</a:t>
                      </a:r>
                      <a:r>
                        <a:rPr lang="en-US" sz="1400" baseline="0" dirty="0" smtClean="0"/>
                        <a:t> violation in </a:t>
                      </a:r>
                      <a:r>
                        <a:rPr lang="en-US" sz="1400" baseline="0" dirty="0" err="1" smtClean="0"/>
                        <a:t>pions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18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K-long and regeneration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CP violation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Oct 25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J and Psi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Tau lepton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Charm meson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Quarks SLAC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Gluons TASSO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Jets UA2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82499306"/>
              </p:ext>
            </p:extLst>
          </p:nvPr>
        </p:nvGraphicFramePr>
        <p:xfrm>
          <a:off x="4649797" y="1143326"/>
          <a:ext cx="4288462" cy="5186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185"/>
                <a:gridCol w="1891177"/>
                <a:gridCol w="143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Topic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Student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Upsilons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CLEO</a:t>
                      </a:r>
                      <a:r>
                        <a:rPr lang="en-US" sz="1400" baseline="0" dirty="0" smtClean="0"/>
                        <a:t> 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15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Neutral</a:t>
                      </a:r>
                      <a:r>
                        <a:rPr lang="en-US" sz="1400" baseline="0" dirty="0" smtClean="0"/>
                        <a:t> currents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Discovery of the W boson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baseline="0" dirty="0" smtClean="0"/>
                        <a:t>Neutrino species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Discovery of the top quark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Top</a:t>
                      </a:r>
                      <a:r>
                        <a:rPr lang="en-US" sz="1400" baseline="0" dirty="0" smtClean="0"/>
                        <a:t> quark mass measurement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Nov 29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ARGUS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CDF (or Belle/Babar)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Solar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Atmospheric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Dec 20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/>
                        <a:t>Higgs discovery by ATLAS or CMS</a:t>
                      </a:r>
                    </a:p>
                    <a:p>
                      <a:pPr marL="34290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400" dirty="0" smtClean="0"/>
                        <a:t>Measurements</a:t>
                      </a:r>
                      <a:r>
                        <a:rPr lang="en-US" sz="1400" baseline="0" dirty="0" smtClean="0"/>
                        <a:t> of Higgs boson properties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07732" y="6385811"/>
            <a:ext cx="588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pages from R. Cahn and G. </a:t>
            </a:r>
            <a:r>
              <a:rPr lang="en-US" dirty="0" err="1" smtClean="0"/>
              <a:t>Goldhaber</a:t>
            </a:r>
            <a:r>
              <a:rPr lang="en-US" dirty="0" smtClean="0"/>
              <a:t> book if available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90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Module.thmx</Template>
  <TotalTime>1465</TotalTime>
  <Words>906</Words>
  <Application>Microsoft Macintosh PowerPoint</Application>
  <PresentationFormat>On-screen Show (4:3)</PresentationFormat>
  <Paragraphs>184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Module</vt:lpstr>
      <vt:lpstr> Logistics</vt:lpstr>
      <vt:lpstr>Logistics</vt:lpstr>
      <vt:lpstr>Logistics</vt:lpstr>
      <vt:lpstr>Logistics </vt:lpstr>
      <vt:lpstr>Literature</vt:lpstr>
      <vt:lpstr>Complementary courses at master level</vt:lpstr>
      <vt:lpstr>Monday lectures - tentative</vt:lpstr>
      <vt:lpstr>Tuesday lectures</vt:lpstr>
      <vt:lpstr>Tuesday lectures - tentative</vt:lpstr>
      <vt:lpstr>Tuesday practice</vt:lpstr>
      <vt:lpstr>Evaluation</vt:lpstr>
      <vt:lpstr>Evaluation of the presentations</vt:lpstr>
    </vt:vector>
  </TitlesOfParts>
  <Company>Physik-Institut, University of Zurich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Lecture #1</dc:title>
  <dc:creator>Florencia Canelli</dc:creator>
  <cp:lastModifiedBy>Florencia Canelli</cp:lastModifiedBy>
  <cp:revision>85</cp:revision>
  <dcterms:created xsi:type="dcterms:W3CDTF">2016-09-17T12:23:00Z</dcterms:created>
  <dcterms:modified xsi:type="dcterms:W3CDTF">2016-10-06T13:26:29Z</dcterms:modified>
</cp:coreProperties>
</file>