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gYHE3FSZT6YKOkQo5MbglcydK2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E8D1B22-470F-4C2A-A2A7-0828FC962B77}">
  <a:tblStyle styleId="{4E8D1B22-470F-4C2A-A2A7-0828FC962B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2" autoAdjust="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2"/>
          <p:cNvSpPr txBox="1">
            <a:spLocks noGrp="1"/>
          </p:cNvSpPr>
          <p:nvPr>
            <p:ph type="title"/>
          </p:nvPr>
        </p:nvSpPr>
        <p:spPr>
          <a:xfrm>
            <a:off x="838200" y="136525"/>
            <a:ext cx="10515600" cy="724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2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748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2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2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5" name="Google Shape;15;p2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9694676" y="46180"/>
            <a:ext cx="2469616" cy="94198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luis.rodriguez@ga.ita.br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hyperlink" Target="about:blank" TargetMode="External"/><Relationship Id="rId4" Type="http://schemas.openxmlformats.org/officeDocument/2006/relationships/hyperlink" Target="mailto:raoni.avi@gmail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1524000" y="1029974"/>
            <a:ext cx="9144000" cy="24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 sz="5000" b="1"/>
              <a:t>Uma Análise de Desempenho de Classificadores de Dados de Acidentes em Indústrias</a:t>
            </a:r>
            <a:endParaRPr sz="5000"/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278450" y="5576650"/>
            <a:ext cx="3721800" cy="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1400"/>
              <a:t>Luís Antonio de Almeida </a:t>
            </a:r>
            <a:r>
              <a:rPr lang="pt-BR" sz="1400" u="sng"/>
              <a:t>Rodriguez</a:t>
            </a:r>
            <a:r>
              <a:rPr lang="pt-BR" sz="1400"/>
              <a:t> – MsC</a:t>
            </a:r>
            <a:endParaRPr sz="14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1400" u="sng"/>
              <a:t>Raoni</a:t>
            </a:r>
            <a:r>
              <a:rPr lang="pt-BR" sz="1400"/>
              <a:t> Avilez Fiedler – Esp</a:t>
            </a:r>
            <a:endParaRPr sz="14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1400" u="sng"/>
              <a:t>Odair</a:t>
            </a:r>
            <a:r>
              <a:rPr lang="pt-BR" sz="1400"/>
              <a:t> Oliveira de Sá – MsC</a:t>
            </a:r>
            <a:endParaRPr sz="1400"/>
          </a:p>
        </p:txBody>
      </p:sp>
      <p:sp>
        <p:nvSpPr>
          <p:cNvPr id="91" name="Google Shape;91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"/>
          <p:cNvSpPr txBox="1">
            <a:spLocks noGrp="1"/>
          </p:cNvSpPr>
          <p:nvPr>
            <p:ph type="title"/>
          </p:nvPr>
        </p:nvSpPr>
        <p:spPr>
          <a:xfrm>
            <a:off x="838200" y="136525"/>
            <a:ext cx="10515600" cy="724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b="1"/>
              <a:t>Padrões relevantes nos dados</a:t>
            </a:r>
            <a:endParaRPr/>
          </a:p>
        </p:txBody>
      </p:sp>
      <p:sp>
        <p:nvSpPr>
          <p:cNvPr id="192" name="Google Shape;192;p12" descr="https://lh5.googleusercontent.com/ciwjE1PBdmNjGJEXp636UjOcCbYoml4t3aoUGgayAt0HuepGRVVs8wtm-pzrpKo7zmBoBC6aWn_p88Oj2GUU0l0CyP1qgYJMMdpowPy_p7HztoQJwMLU73QCztG70w"/>
          <p:cNvSpPr/>
          <p:nvPr/>
        </p:nvSpPr>
        <p:spPr>
          <a:xfrm>
            <a:off x="4495800" y="2776538"/>
            <a:ext cx="3200400" cy="1304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  <p:pic>
        <p:nvPicPr>
          <p:cNvPr id="195" name="Google Shape;195;p12" descr="https://lh6.googleusercontent.com/tNKChDx5VobJsnrmo3DbnidmHOJMjrQ6D9EvZY1cSTiUzXGV-0jElQLnBjaZnhnz975mrXp59wJ1pB3ELqwTJ34lIDGYDBK_UKV0gy2cXzyYyI4d1-0p6gPN0iC3x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874" y="1260112"/>
            <a:ext cx="5975924" cy="243661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68DB6E16-AF63-4086-A2BA-4F841C2CF62D}"/>
              </a:ext>
            </a:extLst>
          </p:cNvPr>
          <p:cNvGrpSpPr/>
          <p:nvPr/>
        </p:nvGrpSpPr>
        <p:grpSpPr>
          <a:xfrm>
            <a:off x="6168203" y="1260112"/>
            <a:ext cx="5975926" cy="2436612"/>
            <a:chOff x="6168203" y="1260112"/>
            <a:chExt cx="5975926" cy="2436612"/>
          </a:xfrm>
        </p:grpSpPr>
        <p:pic>
          <p:nvPicPr>
            <p:cNvPr id="194" name="Google Shape;194;p12" descr="https://lh5.googleusercontent.com/ciwjE1PBdmNjGJEXp636UjOcCbYoml4t3aoUGgayAt0HuepGRVVs8wtm-pzrpKo7zmBoBC6aWn_p88Oj2GUU0l0CyP1qgYJMMdpowPy_p7HztoQJwMLU73QCztG70w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168203" y="1260112"/>
              <a:ext cx="5975926" cy="2436612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300EC75-9477-44C9-9255-15BDF8D45699}"/>
                </a:ext>
              </a:extLst>
            </p:cNvPr>
            <p:cNvSpPr txBox="1"/>
            <p:nvPr/>
          </p:nvSpPr>
          <p:spPr>
            <a:xfrm>
              <a:off x="6693881" y="3426639"/>
              <a:ext cx="542136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sz="700" dirty="0"/>
                <a:t>Segunda</a:t>
              </a:r>
              <a:endParaRPr lang="en-US" sz="7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FCCB831-1610-4439-87A8-2FAB6CC0CB8B}"/>
                </a:ext>
              </a:extLst>
            </p:cNvPr>
            <p:cNvSpPr txBox="1"/>
            <p:nvPr/>
          </p:nvSpPr>
          <p:spPr>
            <a:xfrm>
              <a:off x="7426709" y="3426638"/>
              <a:ext cx="413896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sz="700" dirty="0"/>
                <a:t>Terça</a:t>
              </a:r>
              <a:endParaRPr lang="en-US" sz="7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0F4DB41-088D-4131-B7A5-E9C21D25AB98}"/>
                </a:ext>
              </a:extLst>
            </p:cNvPr>
            <p:cNvSpPr txBox="1"/>
            <p:nvPr/>
          </p:nvSpPr>
          <p:spPr>
            <a:xfrm>
              <a:off x="8083934" y="3426638"/>
              <a:ext cx="460382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sz="700" dirty="0"/>
                <a:t>Quarta</a:t>
              </a:r>
              <a:endParaRPr lang="en-US" sz="7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9ED82F5-236E-46B1-866D-ED70A8C9F030}"/>
                </a:ext>
              </a:extLst>
            </p:cNvPr>
            <p:cNvSpPr txBox="1"/>
            <p:nvPr/>
          </p:nvSpPr>
          <p:spPr>
            <a:xfrm>
              <a:off x="8730125" y="3426637"/>
              <a:ext cx="449162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sz="700" dirty="0"/>
                <a:t>Quinta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A53EE0-2124-4CB6-959D-69FDF09547EC}"/>
                </a:ext>
              </a:extLst>
            </p:cNvPr>
            <p:cNvSpPr txBox="1"/>
            <p:nvPr/>
          </p:nvSpPr>
          <p:spPr>
            <a:xfrm>
              <a:off x="9413117" y="3426637"/>
              <a:ext cx="413896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sz="700" dirty="0"/>
                <a:t>Sexta</a:t>
              </a:r>
              <a:endParaRPr lang="en-US" sz="7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E76ABA7-3213-4E99-9F06-891364FE724F}"/>
                </a:ext>
              </a:extLst>
            </p:cNvPr>
            <p:cNvSpPr txBox="1"/>
            <p:nvPr/>
          </p:nvSpPr>
          <p:spPr>
            <a:xfrm>
              <a:off x="10029093" y="3426636"/>
              <a:ext cx="492443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sz="700" dirty="0"/>
                <a:t>Sábado</a:t>
              </a:r>
              <a:endParaRPr lang="en-US" sz="7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FB4BE2D-DEC6-4470-8108-CE413E88EDC3}"/>
                </a:ext>
              </a:extLst>
            </p:cNvPr>
            <p:cNvSpPr txBox="1"/>
            <p:nvPr/>
          </p:nvSpPr>
          <p:spPr>
            <a:xfrm>
              <a:off x="10676819" y="3426635"/>
              <a:ext cx="542136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sz="700" dirty="0"/>
                <a:t>Domingo</a:t>
              </a:r>
              <a:endParaRPr lang="en-US" sz="700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CCA182A-1BFD-4034-9E27-1E7C7572E95F}"/>
              </a:ext>
            </a:extLst>
          </p:cNvPr>
          <p:cNvGrpSpPr/>
          <p:nvPr/>
        </p:nvGrpSpPr>
        <p:grpSpPr>
          <a:xfrm>
            <a:off x="2551668" y="3833091"/>
            <a:ext cx="7088664" cy="2888384"/>
            <a:chOff x="2551668" y="3833091"/>
            <a:chExt cx="7088664" cy="2888384"/>
          </a:xfrm>
        </p:grpSpPr>
        <p:pic>
          <p:nvPicPr>
            <p:cNvPr id="196" name="Google Shape;196;p12" descr="https://lh3.googleusercontent.com/nf6tymqP-mSih98t3ARXBVBFhdTrEPp0ZWRMbTUu_Hm3CMVw0UHv-XvZaNyHzsOHlV25U5JjN-BOof1c3IK-f3fS_MA8J4Xkhg3wNjx2qDSSNKdtA3ZyUaNt0sOLgw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551668" y="3833091"/>
              <a:ext cx="7088664" cy="2888384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F46E30C-2527-4385-85E0-FD377F659B4B}"/>
                </a:ext>
              </a:extLst>
            </p:cNvPr>
            <p:cNvSpPr txBox="1"/>
            <p:nvPr/>
          </p:nvSpPr>
          <p:spPr>
            <a:xfrm>
              <a:off x="3223515" y="6400617"/>
              <a:ext cx="542136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sz="700" dirty="0"/>
                <a:t>Segunda</a:t>
              </a:r>
              <a:endParaRPr lang="en-US" sz="7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905F649-FC35-4F5A-AB6B-A363D74DC8A6}"/>
                </a:ext>
              </a:extLst>
            </p:cNvPr>
            <p:cNvSpPr txBox="1"/>
            <p:nvPr/>
          </p:nvSpPr>
          <p:spPr>
            <a:xfrm>
              <a:off x="4066148" y="6400613"/>
              <a:ext cx="413896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sz="700" dirty="0"/>
                <a:t>Terça</a:t>
              </a:r>
              <a:endParaRPr lang="en-US" sz="7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866E979-D058-43AF-8F58-A154C3810C20}"/>
                </a:ext>
              </a:extLst>
            </p:cNvPr>
            <p:cNvSpPr txBox="1"/>
            <p:nvPr/>
          </p:nvSpPr>
          <p:spPr>
            <a:xfrm>
              <a:off x="4857408" y="6400616"/>
              <a:ext cx="460382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sz="700" dirty="0"/>
                <a:t>Quarta</a:t>
              </a:r>
              <a:endParaRPr lang="en-US" sz="7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2865954-8D18-4E85-8C3D-D5A7A7BCB1CB}"/>
                </a:ext>
              </a:extLst>
            </p:cNvPr>
            <p:cNvSpPr txBox="1"/>
            <p:nvPr/>
          </p:nvSpPr>
          <p:spPr>
            <a:xfrm>
              <a:off x="5669131" y="6400612"/>
              <a:ext cx="449162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sz="700" dirty="0"/>
                <a:t>Quinta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0BC481A-4A9E-4BEA-9EB7-D4C22647AB13}"/>
                </a:ext>
              </a:extLst>
            </p:cNvPr>
            <p:cNvSpPr txBox="1"/>
            <p:nvPr/>
          </p:nvSpPr>
          <p:spPr>
            <a:xfrm>
              <a:off x="6498414" y="6400613"/>
              <a:ext cx="413896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sz="700" dirty="0"/>
                <a:t>Sexta</a:t>
              </a:r>
              <a:endParaRPr lang="en-US" sz="7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1B615E2-2DED-45B2-8AA1-E566A0B374B4}"/>
                </a:ext>
              </a:extLst>
            </p:cNvPr>
            <p:cNvSpPr txBox="1"/>
            <p:nvPr/>
          </p:nvSpPr>
          <p:spPr>
            <a:xfrm>
              <a:off x="7280411" y="6400613"/>
              <a:ext cx="492443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sz="700" dirty="0"/>
                <a:t>Sábado</a:t>
              </a:r>
              <a:endParaRPr lang="en-US" sz="7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DD885A7-478E-4D75-BD6F-EF3F0B3CA881}"/>
                </a:ext>
              </a:extLst>
            </p:cNvPr>
            <p:cNvSpPr txBox="1"/>
            <p:nvPr/>
          </p:nvSpPr>
          <p:spPr>
            <a:xfrm>
              <a:off x="8083934" y="6400613"/>
              <a:ext cx="542136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sz="700" dirty="0"/>
                <a:t>Domingo</a:t>
              </a:r>
              <a:endParaRPr lang="en-US" sz="700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6BFF1465-18DB-4D7D-8F3D-A989A9C823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6073" y="1260112"/>
            <a:ext cx="847725" cy="2952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"/>
          <p:cNvSpPr txBox="1">
            <a:spLocks noGrp="1"/>
          </p:cNvSpPr>
          <p:nvPr>
            <p:ph type="title"/>
          </p:nvPr>
        </p:nvSpPr>
        <p:spPr>
          <a:xfrm>
            <a:off x="838200" y="136525"/>
            <a:ext cx="10515600" cy="724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b="1"/>
              <a:t>Análise dos resultados</a:t>
            </a:r>
            <a:endParaRPr/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5236" y="1346200"/>
            <a:ext cx="5217988" cy="4660612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  <p:grpSp>
        <p:nvGrpSpPr>
          <p:cNvPr id="204" name="Google Shape;204;p13"/>
          <p:cNvGrpSpPr/>
          <p:nvPr/>
        </p:nvGrpSpPr>
        <p:grpSpPr>
          <a:xfrm>
            <a:off x="6096000" y="1524866"/>
            <a:ext cx="5723144" cy="4303280"/>
            <a:chOff x="6096000" y="1524866"/>
            <a:chExt cx="5723144" cy="4303280"/>
          </a:xfrm>
        </p:grpSpPr>
        <p:pic>
          <p:nvPicPr>
            <p:cNvPr id="205" name="Google Shape;205;p1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096000" y="1524866"/>
              <a:ext cx="5723144" cy="43032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6" name="Google Shape;206;p13"/>
            <p:cNvSpPr/>
            <p:nvPr/>
          </p:nvSpPr>
          <p:spPr>
            <a:xfrm>
              <a:off x="6862618" y="1911927"/>
              <a:ext cx="4054764" cy="3297382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11194473" y="1925782"/>
              <a:ext cx="143164" cy="3297382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 txBox="1">
            <a:spLocks noGrp="1"/>
          </p:cNvSpPr>
          <p:nvPr>
            <p:ph type="title"/>
          </p:nvPr>
        </p:nvSpPr>
        <p:spPr>
          <a:xfrm>
            <a:off x="838200" y="136525"/>
            <a:ext cx="10515600" cy="724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b="1"/>
              <a:t>Análise dos resultados</a:t>
            </a:r>
            <a:endParaRPr/>
          </a:p>
        </p:txBody>
      </p:sp>
      <p:pic>
        <p:nvPicPr>
          <p:cNvPr id="213" name="Google Shape;213;p14"/>
          <p:cNvPicPr preferRelativeResize="0"/>
          <p:nvPr/>
        </p:nvPicPr>
        <p:blipFill rotWithShape="1">
          <a:blip r:embed="rId3">
            <a:alphaModFix/>
          </a:blip>
          <a:srcRect b="5300"/>
          <a:stretch/>
        </p:blipFill>
        <p:spPr>
          <a:xfrm>
            <a:off x="274282" y="1581150"/>
            <a:ext cx="5671270" cy="4729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6000" y="1477818"/>
            <a:ext cx="5861456" cy="4832522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  <p:sp>
        <p:nvSpPr>
          <p:cNvPr id="216" name="Google Shape;216;p14"/>
          <p:cNvSpPr txBox="1"/>
          <p:nvPr/>
        </p:nvSpPr>
        <p:spPr>
          <a:xfrm>
            <a:off x="838200" y="1211818"/>
            <a:ext cx="42855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NAIVE BAYES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4"/>
          <p:cNvSpPr txBox="1"/>
          <p:nvPr/>
        </p:nvSpPr>
        <p:spPr>
          <a:xfrm>
            <a:off x="6714310" y="1211818"/>
            <a:ext cx="42855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REDE BAYESIANA ESTRUTURADA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5"/>
          <p:cNvSpPr txBox="1">
            <a:spLocks noGrp="1"/>
          </p:cNvSpPr>
          <p:nvPr>
            <p:ph type="title"/>
          </p:nvPr>
        </p:nvSpPr>
        <p:spPr>
          <a:xfrm>
            <a:off x="838200" y="136525"/>
            <a:ext cx="10515600" cy="724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b="1"/>
              <a:t>Análise dos resultados</a:t>
            </a:r>
            <a:endParaRPr/>
          </a:p>
        </p:txBody>
      </p:sp>
      <p:sp>
        <p:nvSpPr>
          <p:cNvPr id="223" name="Google Shape;223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71500" indent="-571500">
              <a:spcBef>
                <a:spcPts val="0"/>
              </a:spcBef>
              <a:buSzPts val="3600"/>
              <a:buFont typeface="Wingdings" panose="05000000000000000000" pitchFamily="2" charset="2"/>
              <a:buChar char="Ø"/>
            </a:pPr>
            <a:r>
              <a:rPr lang="pt-BR" sz="3600" b="0" i="0" u="none" strike="noStrike" dirty="0">
                <a:latin typeface="Times New Roman"/>
                <a:ea typeface="Times New Roman"/>
                <a:cs typeface="Times New Roman"/>
                <a:sym typeface="Times New Roman"/>
              </a:rPr>
              <a:t>Classificador Estruturado teve um melhor desempenho do que o Classificador Bayesiano</a:t>
            </a:r>
            <a:r>
              <a:rPr lang="pt-BR" sz="3600" dirty="0"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dirty="0"/>
          </a:p>
          <a:p>
            <a:pPr marL="800100" lvl="0" indent="-571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ingdings" panose="05000000000000000000" pitchFamily="2" charset="2"/>
              <a:buChar char="Ø"/>
            </a:pPr>
            <a:endParaRPr sz="3600" b="0" i="0" u="none" strike="noStrik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1500" indent="-571500">
              <a:buSzPts val="3600"/>
              <a:buFont typeface="Wingdings" panose="05000000000000000000" pitchFamily="2" charset="2"/>
              <a:buChar char="Ø"/>
            </a:pPr>
            <a:r>
              <a:rPr lang="pt-BR" sz="3600" b="0" i="0" u="none" strike="noStrike" dirty="0">
                <a:latin typeface="Times New Roman"/>
                <a:ea typeface="Times New Roman"/>
                <a:cs typeface="Times New Roman"/>
                <a:sym typeface="Times New Roman"/>
              </a:rPr>
              <a:t>Tanto no treinamento quanto no Teste, os valores de Acurácia foram bem maiores.</a:t>
            </a:r>
            <a:endParaRPr sz="3600" dirty="0"/>
          </a:p>
        </p:txBody>
      </p:sp>
      <p:sp>
        <p:nvSpPr>
          <p:cNvPr id="224" name="Google Shape;22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6"/>
          <p:cNvSpPr txBox="1">
            <a:spLocks noGrp="1"/>
          </p:cNvSpPr>
          <p:nvPr>
            <p:ph type="title"/>
          </p:nvPr>
        </p:nvSpPr>
        <p:spPr>
          <a:xfrm>
            <a:off x="838200" y="136525"/>
            <a:ext cx="10515600" cy="724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b="1"/>
              <a:t>Melhorias possíveis para o classificador</a:t>
            </a:r>
            <a:endParaRPr/>
          </a:p>
        </p:txBody>
      </p:sp>
      <p:sp>
        <p:nvSpPr>
          <p:cNvPr id="230" name="Google Shape;230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pt-BR" dirty="0"/>
              <a:t>Foram realizadas modificações no </a:t>
            </a:r>
            <a:r>
              <a:rPr lang="pt-BR" i="1" dirty="0" err="1"/>
              <a:t>dataset</a:t>
            </a:r>
            <a:r>
              <a:rPr lang="pt-BR" dirty="0"/>
              <a:t>, como agrupamento dos Riscos Críticos comuns.  </a:t>
            </a:r>
            <a:endParaRPr dirty="0"/>
          </a:p>
          <a:p>
            <a:pPr lvl="0" indent="-457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pt-BR" dirty="0"/>
              <a:t>No caso de um problema real, deveria haver “acordos” de considerações semânticas a respeito dos Riscos Críticos, com o intuito de montar agrupamentos mais abrangentes de tipos com significados semelhantes.</a:t>
            </a:r>
            <a:endParaRPr dirty="0"/>
          </a:p>
          <a:p>
            <a:pPr lvl="0" indent="-457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pt-BR" dirty="0"/>
              <a:t>Seria somente uma questão de interpretação desses tipos e de um consenso no entendimento comum para quem iria utilizar os resultados do experimento para poder realizar mais agrupamentos.</a:t>
            </a:r>
            <a:endParaRPr dirty="0"/>
          </a:p>
        </p:txBody>
      </p:sp>
      <p:sp>
        <p:nvSpPr>
          <p:cNvPr id="231" name="Google Shape;23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7"/>
          <p:cNvSpPr txBox="1">
            <a:spLocks noGrp="1"/>
          </p:cNvSpPr>
          <p:nvPr>
            <p:ph type="title"/>
          </p:nvPr>
        </p:nvSpPr>
        <p:spPr>
          <a:xfrm>
            <a:off x="838200" y="136525"/>
            <a:ext cx="10515600" cy="724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b="1"/>
              <a:t>Considerações Finais</a:t>
            </a:r>
            <a:endParaRPr/>
          </a:p>
        </p:txBody>
      </p:sp>
      <p:sp>
        <p:nvSpPr>
          <p:cNvPr id="237" name="Google Shape;237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pt-BR"/>
              <a:t>A equipe foi capaz de preparar o conjunto fornecido usando bibliotecas simples da linguagem </a:t>
            </a:r>
            <a:r>
              <a:rPr lang="pt-BR" i="1"/>
              <a:t>Python</a:t>
            </a:r>
            <a:r>
              <a:rPr lang="pt-BR"/>
              <a:t> e aplicando técnicas que permitiram tornar o </a:t>
            </a:r>
            <a:r>
              <a:rPr lang="pt-BR" i="1"/>
              <a:t>dataset</a:t>
            </a:r>
            <a:r>
              <a:rPr lang="pt-BR"/>
              <a:t> um conjunto de dados capaz de ser submetido aos algoritmos aprendidos.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pt-BR"/>
              <a:t>Apesar de ser uma linguagem nova para ⅔ da equipe, a curva de aprendizado foi vencida sem muita dificuldade, acreditamos que devido à aula onde foi apresentado o primeiro Notebook Jupyter do Colab.</a:t>
            </a:r>
            <a:endParaRPr/>
          </a:p>
        </p:txBody>
      </p:sp>
      <p:sp>
        <p:nvSpPr>
          <p:cNvPr id="238" name="Google Shape;238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8"/>
          <p:cNvSpPr txBox="1">
            <a:spLocks noGrp="1"/>
          </p:cNvSpPr>
          <p:nvPr>
            <p:ph type="title"/>
          </p:nvPr>
        </p:nvSpPr>
        <p:spPr>
          <a:xfrm>
            <a:off x="838200" y="136525"/>
            <a:ext cx="10515600" cy="724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60"/>
              <a:buFont typeface="Calibri"/>
              <a:buNone/>
            </a:pPr>
            <a:r>
              <a:rPr lang="pt-BR" sz="4860" b="1"/>
              <a:t>Roteiro</a:t>
            </a:r>
            <a:endParaRPr/>
          </a:p>
        </p:txBody>
      </p:sp>
      <p:sp>
        <p:nvSpPr>
          <p:cNvPr id="244" name="Google Shape;244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Análises e a Preparação dos Dados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Testes e Treinamentos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Classificadores implementados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Estrutura da Rede Bayesiana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Padrões relevantes nos dados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Análise dos resultados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Melhorias possíveis para o classificador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Considerações finais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45" name="Google Shape;245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9"/>
          <p:cNvSpPr txBox="1">
            <a:spLocks noGrp="1"/>
          </p:cNvSpPr>
          <p:nvPr>
            <p:ph type="title"/>
          </p:nvPr>
        </p:nvSpPr>
        <p:spPr>
          <a:xfrm>
            <a:off x="838200" y="136525"/>
            <a:ext cx="10515600" cy="724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b="1"/>
              <a:t>Dúvidas/Perguntas ?</a:t>
            </a:r>
            <a:endParaRPr/>
          </a:p>
        </p:txBody>
      </p:sp>
      <p:sp>
        <p:nvSpPr>
          <p:cNvPr id="251" name="Google Shape;251;p19"/>
          <p:cNvSpPr txBox="1">
            <a:spLocks noGrp="1"/>
          </p:cNvSpPr>
          <p:nvPr>
            <p:ph type="body" idx="1"/>
          </p:nvPr>
        </p:nvSpPr>
        <p:spPr>
          <a:xfrm>
            <a:off x="2910125" y="2208875"/>
            <a:ext cx="6216000" cy="25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Contatos: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Cel Rodriguez: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luis.rodriguez@ga.ita.br</a:t>
            </a:r>
            <a:r>
              <a:rPr lang="pt-BR"/>
              <a:t>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Cap Raoni: </a:t>
            </a:r>
            <a:r>
              <a:rPr lang="pt-BR" u="sng">
                <a:solidFill>
                  <a:schemeClr val="hlink"/>
                </a:solidFill>
                <a:hlinkClick r:id="rId4"/>
              </a:rPr>
              <a:t>raoni.avi@gmail.com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Ten Odair: </a:t>
            </a:r>
            <a:r>
              <a:rPr lang="pt-BR" u="sng">
                <a:solidFill>
                  <a:schemeClr val="hlink"/>
                </a:solidFill>
                <a:hlinkClick r:id="rId5"/>
              </a:rPr>
              <a:t>odair@ita.br</a:t>
            </a:r>
            <a:r>
              <a:rPr lang="pt-BR"/>
              <a:t> 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52" name="Google Shape;25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17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838200" y="136525"/>
            <a:ext cx="10515600" cy="724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60"/>
              <a:buFont typeface="Calibri"/>
              <a:buNone/>
            </a:pPr>
            <a:r>
              <a:rPr lang="pt-BR" sz="4860" b="1"/>
              <a:t>Roteiro</a:t>
            </a:r>
            <a:endParaRPr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Análises e a Preparação dos Dados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Testes e Treinamentos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Classificadores implementados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Estrutura da Rede Bayesiana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Padrões relevantes nos dados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Análise dos resultados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Melhorias possíveis para o classificador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Considerações finais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98" name="Google Shape;98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>
            <a:spLocks noGrp="1"/>
          </p:cNvSpPr>
          <p:nvPr>
            <p:ph type="title"/>
          </p:nvPr>
        </p:nvSpPr>
        <p:spPr>
          <a:xfrm>
            <a:off x="838200" y="136525"/>
            <a:ext cx="10515600" cy="724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800" b="0" dirty="0"/>
              <a:t>Análises e a Preparação dos Dados</a:t>
            </a:r>
            <a:endParaRPr b="1" dirty="0"/>
          </a:p>
        </p:txBody>
      </p:sp>
      <p:pic>
        <p:nvPicPr>
          <p:cNvPr id="104" name="Google Shape;104;p3"/>
          <p:cNvPicPr preferRelativeResize="0"/>
          <p:nvPr/>
        </p:nvPicPr>
        <p:blipFill rotWithShape="1">
          <a:blip r:embed="rId3">
            <a:alphaModFix/>
          </a:blip>
          <a:srcRect b="35587"/>
          <a:stretch/>
        </p:blipFill>
        <p:spPr>
          <a:xfrm>
            <a:off x="3628775" y="1506000"/>
            <a:ext cx="6485125" cy="13551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5" name="Google Shape;105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  <p:sp>
        <p:nvSpPr>
          <p:cNvPr id="106" name="Google Shape;106;p3"/>
          <p:cNvSpPr txBox="1"/>
          <p:nvPr/>
        </p:nvSpPr>
        <p:spPr>
          <a:xfrm>
            <a:off x="6373150" y="861300"/>
            <a:ext cx="7290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9 Col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439 li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8670475" y="3843850"/>
            <a:ext cx="34206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pt-BR" sz="1050" b="1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Verificar se existe alguma coluna sem valor atribuído</a:t>
            </a:r>
            <a:endParaRPr sz="1050" b="1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b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categorial = [var </a:t>
            </a:r>
            <a:r>
              <a:rPr lang="pt-BR" sz="1050" b="1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pt-BR" sz="1050" b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var </a:t>
            </a:r>
            <a:r>
              <a:rPr lang="pt-BR" sz="1050" b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pt-BR" sz="1050" b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db.columns]</a:t>
            </a:r>
            <a:endParaRPr sz="1050" b="1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b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db[categorial].isnull().</a:t>
            </a:r>
            <a:r>
              <a:rPr lang="pt-BR" sz="1050" b="1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pt-BR" sz="1050" b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050" b="1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8" name="Google Shape;108;p3"/>
          <p:cNvPicPr preferRelativeResize="0"/>
          <p:nvPr/>
        </p:nvPicPr>
        <p:blipFill rotWithShape="1">
          <a:blip r:embed="rId4">
            <a:alphaModFix/>
          </a:blip>
          <a:srcRect l="10424" t="38073" r="50546" b="23730"/>
          <a:stretch/>
        </p:blipFill>
        <p:spPr>
          <a:xfrm>
            <a:off x="220600" y="861300"/>
            <a:ext cx="3120827" cy="22525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pic>
        <p:nvPicPr>
          <p:cNvPr id="110" name="Google Shape;110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83625" y="3017475"/>
            <a:ext cx="2312400" cy="3653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13800" y="3328875"/>
            <a:ext cx="2059275" cy="235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2D7360C-4EB1-4B87-A2B4-CCB4A7CAB48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96"/>
          <a:stretch/>
        </p:blipFill>
        <p:spPr>
          <a:xfrm>
            <a:off x="212255" y="3222594"/>
            <a:ext cx="3129172" cy="33951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8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4000" b="1"/>
              <a:t>Análises e a Preparação dos Dados</a:t>
            </a:r>
            <a:endParaRPr sz="4000"/>
          </a:p>
        </p:txBody>
      </p:sp>
      <p:pic>
        <p:nvPicPr>
          <p:cNvPr id="117" name="Google Shape;11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4986993"/>
            <a:ext cx="10823699" cy="141985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18" name="Google Shape;118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7016" y="3402258"/>
            <a:ext cx="10326067" cy="109915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9" name="Google Shape;119;p6"/>
          <p:cNvSpPr txBox="1">
            <a:spLocks noGrp="1"/>
          </p:cNvSpPr>
          <p:nvPr>
            <p:ph type="sldNum" idx="12"/>
          </p:nvPr>
        </p:nvSpPr>
        <p:spPr>
          <a:xfrm>
            <a:off x="8695046" y="6326241"/>
            <a:ext cx="2667300" cy="2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  <p:sp>
        <p:nvSpPr>
          <p:cNvPr id="120" name="Google Shape;120;p6"/>
          <p:cNvSpPr/>
          <p:nvPr/>
        </p:nvSpPr>
        <p:spPr>
          <a:xfrm>
            <a:off x="1364546" y="3418491"/>
            <a:ext cx="1374000" cy="1063500"/>
          </a:xfrm>
          <a:prstGeom prst="rect">
            <a:avLst/>
          </a:prstGeom>
          <a:solidFill>
            <a:srgbClr val="00B0F0">
              <a:alpha val="49803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6"/>
          <p:cNvSpPr/>
          <p:nvPr/>
        </p:nvSpPr>
        <p:spPr>
          <a:xfrm>
            <a:off x="1095124" y="5010920"/>
            <a:ext cx="458100" cy="1352400"/>
          </a:xfrm>
          <a:prstGeom prst="rect">
            <a:avLst/>
          </a:prstGeom>
          <a:solidFill>
            <a:srgbClr val="00B0F0">
              <a:alpha val="49803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6"/>
          <p:cNvSpPr/>
          <p:nvPr/>
        </p:nvSpPr>
        <p:spPr>
          <a:xfrm>
            <a:off x="1587566" y="5010920"/>
            <a:ext cx="458100" cy="1352400"/>
          </a:xfrm>
          <a:prstGeom prst="rect">
            <a:avLst/>
          </a:prstGeom>
          <a:solidFill>
            <a:srgbClr val="00B0F0">
              <a:alpha val="49803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6"/>
          <p:cNvSpPr/>
          <p:nvPr/>
        </p:nvSpPr>
        <p:spPr>
          <a:xfrm>
            <a:off x="2080008" y="5010920"/>
            <a:ext cx="350100" cy="1352400"/>
          </a:xfrm>
          <a:prstGeom prst="rect">
            <a:avLst/>
          </a:prstGeom>
          <a:solidFill>
            <a:srgbClr val="00B0F0">
              <a:alpha val="49803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6"/>
          <p:cNvSpPr/>
          <p:nvPr/>
        </p:nvSpPr>
        <p:spPr>
          <a:xfrm>
            <a:off x="2464683" y="5010920"/>
            <a:ext cx="750000" cy="1352400"/>
          </a:xfrm>
          <a:prstGeom prst="rect">
            <a:avLst/>
          </a:prstGeom>
          <a:solidFill>
            <a:srgbClr val="00B0F0">
              <a:alpha val="49803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" name="Google Shape;125;p6"/>
          <p:cNvCxnSpPr>
            <a:stCxn id="120" idx="2"/>
            <a:endCxn id="121" idx="0"/>
          </p:cNvCxnSpPr>
          <p:nvPr/>
        </p:nvCxnSpPr>
        <p:spPr>
          <a:xfrm flipH="1">
            <a:off x="1324046" y="4481991"/>
            <a:ext cx="727500" cy="528900"/>
          </a:xfrm>
          <a:prstGeom prst="straightConnector1">
            <a:avLst/>
          </a:prstGeom>
          <a:noFill/>
          <a:ln w="2857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6" name="Google Shape;126;p6"/>
          <p:cNvCxnSpPr>
            <a:stCxn id="120" idx="2"/>
            <a:endCxn id="122" idx="0"/>
          </p:cNvCxnSpPr>
          <p:nvPr/>
        </p:nvCxnSpPr>
        <p:spPr>
          <a:xfrm flipH="1">
            <a:off x="1816646" y="4481991"/>
            <a:ext cx="234900" cy="528900"/>
          </a:xfrm>
          <a:prstGeom prst="straightConnector1">
            <a:avLst/>
          </a:prstGeom>
          <a:noFill/>
          <a:ln w="2857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7" name="Google Shape;127;p6"/>
          <p:cNvCxnSpPr>
            <a:stCxn id="120" idx="2"/>
            <a:endCxn id="123" idx="0"/>
          </p:cNvCxnSpPr>
          <p:nvPr/>
        </p:nvCxnSpPr>
        <p:spPr>
          <a:xfrm>
            <a:off x="2051546" y="4481991"/>
            <a:ext cx="203400" cy="528900"/>
          </a:xfrm>
          <a:prstGeom prst="straightConnector1">
            <a:avLst/>
          </a:prstGeom>
          <a:noFill/>
          <a:ln w="2857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8" name="Google Shape;128;p6"/>
          <p:cNvCxnSpPr>
            <a:endCxn id="124" idx="0"/>
          </p:cNvCxnSpPr>
          <p:nvPr/>
        </p:nvCxnSpPr>
        <p:spPr>
          <a:xfrm>
            <a:off x="2054583" y="4498220"/>
            <a:ext cx="785100" cy="512700"/>
          </a:xfrm>
          <a:prstGeom prst="straightConnector1">
            <a:avLst/>
          </a:prstGeom>
          <a:noFill/>
          <a:ln w="2857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9" name="Google Shape;129;p6"/>
          <p:cNvSpPr/>
          <p:nvPr/>
        </p:nvSpPr>
        <p:spPr>
          <a:xfrm>
            <a:off x="5351979" y="3418491"/>
            <a:ext cx="1032900" cy="1063500"/>
          </a:xfrm>
          <a:prstGeom prst="rect">
            <a:avLst/>
          </a:prstGeom>
          <a:solidFill>
            <a:srgbClr val="FFD966">
              <a:alpha val="49803"/>
            </a:srgbClr>
          </a:solidFill>
          <a:ln w="12700" cap="flat" cmpd="sng">
            <a:solidFill>
              <a:srgbClr val="FFD9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6"/>
          <p:cNvSpPr/>
          <p:nvPr/>
        </p:nvSpPr>
        <p:spPr>
          <a:xfrm>
            <a:off x="10848171" y="5010920"/>
            <a:ext cx="750000" cy="1352400"/>
          </a:xfrm>
          <a:prstGeom prst="rect">
            <a:avLst/>
          </a:prstGeom>
          <a:solidFill>
            <a:srgbClr val="FFD966">
              <a:alpha val="49803"/>
            </a:srgbClr>
          </a:solidFill>
          <a:ln w="12700" cap="flat" cmpd="sng">
            <a:solidFill>
              <a:srgbClr val="FFD9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1" name="Google Shape;131;p6"/>
          <p:cNvCxnSpPr>
            <a:stCxn id="129" idx="2"/>
            <a:endCxn id="130" idx="0"/>
          </p:cNvCxnSpPr>
          <p:nvPr/>
        </p:nvCxnSpPr>
        <p:spPr>
          <a:xfrm>
            <a:off x="5868429" y="4481991"/>
            <a:ext cx="5354700" cy="528900"/>
          </a:xfrm>
          <a:prstGeom prst="straightConnector1">
            <a:avLst/>
          </a:prstGeom>
          <a:noFill/>
          <a:ln w="28575" cap="flat" cmpd="sng">
            <a:solidFill>
              <a:srgbClr val="FFD96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2" name="Google Shape;132;p6"/>
          <p:cNvSpPr/>
          <p:nvPr/>
        </p:nvSpPr>
        <p:spPr>
          <a:xfrm>
            <a:off x="6415321" y="3418491"/>
            <a:ext cx="1550100" cy="1063500"/>
          </a:xfrm>
          <a:prstGeom prst="rect">
            <a:avLst/>
          </a:prstGeom>
          <a:solidFill>
            <a:srgbClr val="A8D08C">
              <a:alpha val="49803"/>
            </a:srgbClr>
          </a:solidFill>
          <a:ln w="12700" cap="flat" cmpd="sng">
            <a:solidFill>
              <a:srgbClr val="A8D08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6"/>
          <p:cNvSpPr/>
          <p:nvPr/>
        </p:nvSpPr>
        <p:spPr>
          <a:xfrm>
            <a:off x="5860014" y="5010920"/>
            <a:ext cx="1036500" cy="1352400"/>
          </a:xfrm>
          <a:prstGeom prst="rect">
            <a:avLst/>
          </a:prstGeom>
          <a:solidFill>
            <a:srgbClr val="A8D08C">
              <a:alpha val="49803"/>
            </a:srgbClr>
          </a:solidFill>
          <a:ln w="12700" cap="flat" cmpd="sng">
            <a:solidFill>
              <a:srgbClr val="A8D08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4" name="Google Shape;134;p6"/>
          <p:cNvCxnSpPr>
            <a:stCxn id="132" idx="2"/>
            <a:endCxn id="133" idx="0"/>
          </p:cNvCxnSpPr>
          <p:nvPr/>
        </p:nvCxnSpPr>
        <p:spPr>
          <a:xfrm flipH="1">
            <a:off x="6378271" y="4481991"/>
            <a:ext cx="812100" cy="528900"/>
          </a:xfrm>
          <a:prstGeom prst="straightConnector1">
            <a:avLst/>
          </a:prstGeom>
          <a:noFill/>
          <a:ln w="28575" cap="flat" cmpd="sng">
            <a:solidFill>
              <a:srgbClr val="A8D08C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5" name="Google Shape;135;p6"/>
          <p:cNvCxnSpPr/>
          <p:nvPr/>
        </p:nvCxnSpPr>
        <p:spPr>
          <a:xfrm rot="10800000">
            <a:off x="1095060" y="5283446"/>
            <a:ext cx="449100" cy="1085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6" name="Google Shape;136;p6"/>
          <p:cNvCxnSpPr/>
          <p:nvPr/>
        </p:nvCxnSpPr>
        <p:spPr>
          <a:xfrm rot="10800000" flipH="1">
            <a:off x="1122067" y="5288986"/>
            <a:ext cx="413100" cy="10635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7" name="Google Shape;137;p6"/>
          <p:cNvCxnSpPr/>
          <p:nvPr/>
        </p:nvCxnSpPr>
        <p:spPr>
          <a:xfrm rot="10800000" flipH="1">
            <a:off x="1589063" y="5283693"/>
            <a:ext cx="456600" cy="1079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8" name="Google Shape;138;p6"/>
          <p:cNvCxnSpPr/>
          <p:nvPr/>
        </p:nvCxnSpPr>
        <p:spPr>
          <a:xfrm rot="10800000" flipH="1">
            <a:off x="2100964" y="5277993"/>
            <a:ext cx="314400" cy="1085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9" name="Google Shape;139;p6"/>
          <p:cNvCxnSpPr/>
          <p:nvPr/>
        </p:nvCxnSpPr>
        <p:spPr>
          <a:xfrm rot="10800000">
            <a:off x="2100907" y="5289093"/>
            <a:ext cx="305400" cy="10743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0" name="Google Shape;140;p6"/>
          <p:cNvCxnSpPr/>
          <p:nvPr/>
        </p:nvCxnSpPr>
        <p:spPr>
          <a:xfrm rot="10800000">
            <a:off x="1588998" y="5283693"/>
            <a:ext cx="449100" cy="1079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41" name="Google Shape;141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32113" y="1101800"/>
            <a:ext cx="7092331" cy="208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6"/>
          <p:cNvSpPr txBox="1"/>
          <p:nvPr/>
        </p:nvSpPr>
        <p:spPr>
          <a:xfrm>
            <a:off x="2038100" y="1185675"/>
            <a:ext cx="11259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Categorias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"/>
          <p:cNvSpPr txBox="1">
            <a:spLocks noGrp="1"/>
          </p:cNvSpPr>
          <p:nvPr>
            <p:ph type="title"/>
          </p:nvPr>
        </p:nvSpPr>
        <p:spPr>
          <a:xfrm>
            <a:off x="838200" y="80081"/>
            <a:ext cx="105156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pt-BR" sz="3959" b="1"/>
              <a:t>Análises e a Preparação dos Dados</a:t>
            </a:r>
            <a:endParaRPr sz="3959" b="1"/>
          </a:p>
        </p:txBody>
      </p:sp>
      <p:sp>
        <p:nvSpPr>
          <p:cNvPr id="148" name="Google Shape;148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  <p:sp>
        <p:nvSpPr>
          <p:cNvPr id="149" name="Google Shape;149;p5"/>
          <p:cNvSpPr txBox="1"/>
          <p:nvPr/>
        </p:nvSpPr>
        <p:spPr>
          <a:xfrm>
            <a:off x="359300" y="1344025"/>
            <a:ext cx="10131900" cy="3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4325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350"/>
              <a:buFont typeface="Times New Roman"/>
              <a:buChar char="●"/>
            </a:pPr>
            <a:r>
              <a:rPr lang="pt-BR" sz="135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pt-BR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arametrização dos valores para serem aceitos pelos algoritmos</a:t>
            </a:r>
            <a:endParaRPr sz="12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048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pt-BR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Valores numéricos em decimais</a:t>
            </a:r>
            <a:endParaRPr sz="12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048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■"/>
            </a:pPr>
            <a:r>
              <a:rPr lang="pt-BR" sz="120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#Ajustar coluna 'Accident Level' e 'Potential Accident Level' para valores numericos</a:t>
            </a:r>
            <a:endParaRPr sz="120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048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Ajuste de Labels : Foi preciso rotular as colunas com formato strings para fazer uma análise de correlação entre elas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048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■"/>
            </a:pPr>
            <a:r>
              <a:rPr lang="pt-BR" sz="120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Função para transformar os rótulos de cada coluna</a:t>
            </a:r>
            <a:endParaRPr sz="120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colunas_transformar = [</a:t>
            </a:r>
            <a:r>
              <a:rPr lang="pt-BR" sz="12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'Countries'</a:t>
            </a:r>
            <a:r>
              <a:rPr lang="pt-BR" sz="12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2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'Local'</a:t>
            </a:r>
            <a:r>
              <a:rPr lang="pt-BR" sz="12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2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'Industry Sector'</a:t>
            </a:r>
            <a:r>
              <a:rPr lang="pt-BR" sz="12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2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'Genre'</a:t>
            </a:r>
            <a:r>
              <a:rPr lang="pt-BR" sz="12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2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'Employee ou Terceiro'</a:t>
            </a:r>
            <a:r>
              <a:rPr lang="pt-BR" sz="12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2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'Risco Critico'</a:t>
            </a:r>
            <a:r>
              <a:rPr lang="pt-BR" sz="12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2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transform_dict = {col: LabelEncoder()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04800" algn="l" rtl="0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Separação dos conjuntos de teste e treinamento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048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■"/>
            </a:pPr>
            <a:r>
              <a:rPr lang="pt-BR" sz="12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prop = </a:t>
            </a:r>
            <a:r>
              <a:rPr lang="pt-BR" sz="12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0.2</a:t>
            </a:r>
            <a:r>
              <a:rPr lang="pt-BR" sz="12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0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Valor utilizado para o conjunto de testes</a:t>
            </a:r>
            <a:endParaRPr sz="120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randon_state = </a:t>
            </a:r>
            <a:r>
              <a:rPr lang="pt-BR" sz="12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pt-BR" sz="12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0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Valor aleatório para embaralhar as linhas do dataset</a:t>
            </a:r>
            <a:endParaRPr sz="120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50" name="Google Shape;150;p5"/>
          <p:cNvCxnSpPr/>
          <p:nvPr/>
        </p:nvCxnSpPr>
        <p:spPr>
          <a:xfrm>
            <a:off x="2395275" y="4215700"/>
            <a:ext cx="12000" cy="20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51" name="Google Shape;151;p5"/>
          <p:cNvGraphicFramePr/>
          <p:nvPr/>
        </p:nvGraphicFramePr>
        <p:xfrm>
          <a:off x="1479500" y="4706725"/>
          <a:ext cx="8370775" cy="396210"/>
        </p:xfrm>
        <a:graphic>
          <a:graphicData uri="http://schemas.openxmlformats.org/drawingml/2006/table">
            <a:tbl>
              <a:tblPr>
                <a:noFill/>
                <a:tableStyleId>{4E8D1B22-470F-4C2A-A2A7-0828FC962B77}</a:tableStyleId>
              </a:tblPr>
              <a:tblGrid>
                <a:gridCol w="173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20 % Testes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80 % Treinamento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"/>
          <p:cNvSpPr txBox="1">
            <a:spLocks noGrp="1"/>
          </p:cNvSpPr>
          <p:nvPr>
            <p:ph type="title"/>
          </p:nvPr>
        </p:nvSpPr>
        <p:spPr>
          <a:xfrm>
            <a:off x="838200" y="136525"/>
            <a:ext cx="10515600" cy="724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b="1"/>
              <a:t>Classificadores implementados</a:t>
            </a:r>
            <a:endParaRPr/>
          </a:p>
        </p:txBody>
      </p:sp>
      <p:sp>
        <p:nvSpPr>
          <p:cNvPr id="157" name="Google Shape;157;p8"/>
          <p:cNvSpPr txBox="1">
            <a:spLocks noGrp="1"/>
          </p:cNvSpPr>
          <p:nvPr>
            <p:ph type="body" idx="1"/>
          </p:nvPr>
        </p:nvSpPr>
        <p:spPr>
          <a:xfrm>
            <a:off x="838200" y="1311575"/>
            <a:ext cx="6910500" cy="15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5113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pt-BR" sz="2890"/>
              <a:t>Naive Bayes Multinomial</a:t>
            </a:r>
            <a:endParaRPr sz="2890"/>
          </a:p>
          <a:p>
            <a:pPr marL="15113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pt-BR" sz="2890"/>
              <a:t>Rede Bayesiana Estruturada, com base nos dados</a:t>
            </a:r>
            <a:endParaRPr sz="2890"/>
          </a:p>
        </p:txBody>
      </p:sp>
      <p:sp>
        <p:nvSpPr>
          <p:cNvPr id="158" name="Google Shape;15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  <p:sp>
        <p:nvSpPr>
          <p:cNvPr id="159" name="Google Shape;159;p8"/>
          <p:cNvSpPr txBox="1"/>
          <p:nvPr/>
        </p:nvSpPr>
        <p:spPr>
          <a:xfrm>
            <a:off x="8610600" y="1575050"/>
            <a:ext cx="30000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#Cria um classificador MultinomialNB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 = MultinomialNB()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#Treina o modelo usando o conjunto de treinamento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model.fit(X_train,y_train)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#Predição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predicted= model.predict(X_test)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0" name="Google Shape;160;p8"/>
          <p:cNvSpPr txBox="1"/>
          <p:nvPr/>
        </p:nvSpPr>
        <p:spPr>
          <a:xfrm>
            <a:off x="215600" y="2826575"/>
            <a:ext cx="7401300" cy="15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pred_bayes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05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modelo_treinado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'''Função para predição dos valores em um modelo Bayesiano  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data -&gt; dataset em formato pandas (valor de saida ou rótulo terá que estar na última coluna do dataset)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modelo -&gt; modelo da rede Bayesiana treinada pelo bnlearn.parameter_learning.fit  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saída -&gt; pandas series com os valores da predição da rede bayesiana  '''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1" name="Google Shape;161;p8"/>
          <p:cNvSpPr txBox="1"/>
          <p:nvPr/>
        </p:nvSpPr>
        <p:spPr>
          <a:xfrm>
            <a:off x="1521000" y="4311525"/>
            <a:ext cx="10299600" cy="24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Função para apresentar os resultados: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resultado_modelo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modelo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05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X_treino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05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X_teste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05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y_treino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05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y_teste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05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modelo_nome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'Naive Bayes'</a:t>
            </a: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'''Esta função cria os resultados de interesse apresentado pelo Naive Bayes'''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Acurácia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Root Mean Square Error (RMSE)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KAPPA (RMSE)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Acurácia treinamento e teste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Estatística Kappa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RMSE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Relatório de Classificação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Matriz de Confusão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"/>
          <p:cNvSpPr txBox="1">
            <a:spLocks noGrp="1"/>
          </p:cNvSpPr>
          <p:nvPr>
            <p:ph type="title"/>
          </p:nvPr>
        </p:nvSpPr>
        <p:spPr>
          <a:xfrm>
            <a:off x="838200" y="136525"/>
            <a:ext cx="10515600" cy="724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Estrutura da Rede Bayesiana</a:t>
            </a:r>
            <a:endParaRPr/>
          </a:p>
        </p:txBody>
      </p:sp>
      <p:pic>
        <p:nvPicPr>
          <p:cNvPr id="167" name="Google Shape;16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18842" y="2462032"/>
            <a:ext cx="8554316" cy="4395968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  <p:pic>
        <p:nvPicPr>
          <p:cNvPr id="169" name="Google Shape;169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28198" y="1147619"/>
            <a:ext cx="9735605" cy="11778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>
            <a:spLocks noGrp="1"/>
          </p:cNvSpPr>
          <p:nvPr>
            <p:ph type="title"/>
          </p:nvPr>
        </p:nvSpPr>
        <p:spPr>
          <a:xfrm>
            <a:off x="838200" y="136525"/>
            <a:ext cx="10515600" cy="724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Padrões relevantes nos dados</a:t>
            </a:r>
            <a:endParaRPr/>
          </a:p>
        </p:txBody>
      </p:sp>
      <p:sp>
        <p:nvSpPr>
          <p:cNvPr id="175" name="Google Shape;175;p10"/>
          <p:cNvSpPr txBox="1">
            <a:spLocks noGrp="1"/>
          </p:cNvSpPr>
          <p:nvPr>
            <p:ph type="body" idx="1"/>
          </p:nvPr>
        </p:nvSpPr>
        <p:spPr>
          <a:xfrm>
            <a:off x="838200" y="1366982"/>
            <a:ext cx="10515600" cy="4809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Importância das variáveis no Naive Bayes</a:t>
            </a:r>
            <a:endParaRPr/>
          </a:p>
        </p:txBody>
      </p:sp>
      <p:pic>
        <p:nvPicPr>
          <p:cNvPr id="176" name="Google Shape;17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26182" y="2161309"/>
            <a:ext cx="6139636" cy="401565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77" name="Google Shape;17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"/>
          <p:cNvSpPr txBox="1">
            <a:spLocks noGrp="1"/>
          </p:cNvSpPr>
          <p:nvPr>
            <p:ph type="title"/>
          </p:nvPr>
        </p:nvSpPr>
        <p:spPr>
          <a:xfrm>
            <a:off x="838200" y="136525"/>
            <a:ext cx="10515600" cy="724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b="1"/>
              <a:t>Padrões relevantes nos dados</a:t>
            </a:r>
            <a:endParaRPr/>
          </a:p>
        </p:txBody>
      </p:sp>
      <p:pic>
        <p:nvPicPr>
          <p:cNvPr id="183" name="Google Shape;183;p11" descr="https://lh4.googleusercontent.com/xUhClKcb3IOAb0pj0GHmPCbZNRF96vizyd8VMv_EEevY6ZhBTlZvVpafSnpv-qgcLOU6nNEnv-iCzDio1c0vDaoEnfkw5rzl-oFL3ByH4TFuGFqBbU6K9hGp3UYFk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81" y="1095231"/>
            <a:ext cx="5975926" cy="247218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84" name="Google Shape;184;p11" descr="https://lh6.googleusercontent.com/u27mHOHzxolPhCFLi7eMnXRaRNlW2euYsOnnTbjxbHhu8gOticQsydQoaTgRNxmKWaxLydwT_LqDPJXiBgIwEQFTi6PE7vYgQ6RTrdWPnaSZ1CLe9d0GxirUtCLf4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79073" y="3635293"/>
            <a:ext cx="7633854" cy="315805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85" name="Google Shape;185;p11" descr="https://lh3.googleusercontent.com/EKGxJyitGjnT1-Ejo3YfaMdmwVgQ9TsMSy4Lu8yAr4jmm9P98tjMPu5fFyyRFB1sx92WwQnzxjgXRRN8b4xGCwq1bZslldY8sS5Lyq7TbWGmZyyaZnntyV1SfH7eKQ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44495" y="1095231"/>
            <a:ext cx="5975927" cy="247218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6" name="Google Shape;18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770</Words>
  <Application>Microsoft Office PowerPoint</Application>
  <PresentationFormat>Widescreen</PresentationFormat>
  <Paragraphs>127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Courier New</vt:lpstr>
      <vt:lpstr>Noto Sans Symbols</vt:lpstr>
      <vt:lpstr>Times New Roman</vt:lpstr>
      <vt:lpstr>Wingdings</vt:lpstr>
      <vt:lpstr>Tema do Office</vt:lpstr>
      <vt:lpstr>Uma Análise de Desempenho de Classificadores de Dados de Acidentes em Indústrias</vt:lpstr>
      <vt:lpstr>Roteiro</vt:lpstr>
      <vt:lpstr>Análises e a Preparação dos Dados</vt:lpstr>
      <vt:lpstr>Análises e a Preparação dos Dados</vt:lpstr>
      <vt:lpstr>Análises e a Preparação dos Dados</vt:lpstr>
      <vt:lpstr>Classificadores implementados</vt:lpstr>
      <vt:lpstr>Estrutura da Rede Bayesiana</vt:lpstr>
      <vt:lpstr>Padrões relevantes nos dados</vt:lpstr>
      <vt:lpstr>Padrões relevantes nos dados</vt:lpstr>
      <vt:lpstr>Padrões relevantes nos dados</vt:lpstr>
      <vt:lpstr>Análise dos resultados</vt:lpstr>
      <vt:lpstr>Análise dos resultados</vt:lpstr>
      <vt:lpstr>Análise dos resultados</vt:lpstr>
      <vt:lpstr>Melhorias possíveis para o classificador</vt:lpstr>
      <vt:lpstr>Considerações Finais</vt:lpstr>
      <vt:lpstr>Roteiro</vt:lpstr>
      <vt:lpstr>Dúvidas/Perguntas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Uma Análise de Desempenho de Classificadores de Dados de Acidentes em Indústrias</dc:title>
  <dc:creator>Odair Oliveira de Sá</dc:creator>
  <cp:lastModifiedBy>raoni avilez fiedler</cp:lastModifiedBy>
  <cp:revision>7</cp:revision>
  <dcterms:created xsi:type="dcterms:W3CDTF">2020-11-25T18:54:42Z</dcterms:created>
  <dcterms:modified xsi:type="dcterms:W3CDTF">2020-12-08T16:26:45Z</dcterms:modified>
</cp:coreProperties>
</file>