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YHE3FSZT6YKOkQo5MbglcydK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D1B22-470F-4C2A-A2A7-0828FC962B77}">
  <a:tblStyle styleId="{4E8D1B22-470F-4C2A-A2A7-0828FC962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838200" y="0"/>
            <a:ext cx="10515600" cy="74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94676" y="46180"/>
            <a:ext cx="2469616" cy="9419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luis.rodriguez@ga.ita.br" TargetMode="External"/><Relationship Id="rId4" Type="http://schemas.openxmlformats.org/officeDocument/2006/relationships/hyperlink" Target="mailto:raoni.avi@gmail.com" TargetMode="External"/><Relationship Id="rId5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029974"/>
            <a:ext cx="91440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5000"/>
              <a:t>Uma Análise de Desempenho de Classificadores de Dados de Acidentes em Indústrias</a:t>
            </a:r>
            <a:endParaRPr sz="5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78450" y="5576650"/>
            <a:ext cx="3721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/>
              <a:t>Luís Antonio de Almeida </a:t>
            </a:r>
            <a:r>
              <a:rPr lang="pt-BR" sz="1400" u="sng"/>
              <a:t>Rodriguez</a:t>
            </a:r>
            <a:r>
              <a:rPr lang="pt-BR" sz="1400"/>
              <a:t> – MsC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u="sng"/>
              <a:t>Raoni</a:t>
            </a:r>
            <a:r>
              <a:rPr lang="pt-BR" sz="1400"/>
              <a:t> Avilez Fiedler – Esp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u="sng"/>
              <a:t>Odair</a:t>
            </a:r>
            <a:r>
              <a:rPr lang="pt-BR" sz="1400"/>
              <a:t> Oliveira de Sá – MsC</a:t>
            </a:r>
            <a:endParaRPr sz="1400"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Padrões relevantes nos dados</a:t>
            </a:r>
            <a:endParaRPr/>
          </a:p>
        </p:txBody>
      </p:sp>
      <p:sp>
        <p:nvSpPr>
          <p:cNvPr descr="https://lh5.googleusercontent.com/ciwjE1PBdmNjGJEXp636UjOcCbYoml4t3aoUGgayAt0HuepGRVVs8wtm-pzrpKo7zmBoBC6aWn_p88Oj2GUU0l0CyP1qgYJMMdpowPy_p7HztoQJwMLU73QCztG70w" id="192" name="Google Shape;192;p12"/>
          <p:cNvSpPr/>
          <p:nvPr/>
        </p:nvSpPr>
        <p:spPr>
          <a:xfrm>
            <a:off x="4495800" y="2776538"/>
            <a:ext cx="32004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ttps://lh5.googleusercontent.com/ciwjE1PBdmNjGJEXp636UjOcCbYoml4t3aoUGgayAt0HuepGRVVs8wtm-pzrpKo7zmBoBC6aWn_p88Oj2GUU0l0CyP1qgYJMMdpowPy_p7HztoQJwMLU73QCztG70w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203" y="1260112"/>
            <a:ext cx="5975926" cy="2436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tNKChDx5VobJsnrmo3DbnidmHOJMjrQ6D9EvZY1cSTiUzXGV-0jElQLnBjaZnhnz975mrXp59wJ1pB3ELqwTJ34lIDGYDBK_UKV0gy2cXzyYyI4d1-0p6gPN0iC3xg" id="195" name="Google Shape;1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4" y="1260112"/>
            <a:ext cx="5975924" cy="2436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nf6tymqP-mSih98t3ARXBVBFhdTrEPp0ZWRMbTUu_Hm3CMVw0UHv-XvZaNyHzsOHlV25U5JjN-BOof1c3IK-f3fS_MA8J4Xkhg3wNjx2qDSSNKdtA3ZyUaNt0sOLgw" id="196" name="Google Shape;1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1668" y="3833091"/>
            <a:ext cx="7088664" cy="28883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Análise dos resultados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36" y="1346200"/>
            <a:ext cx="5217988" cy="46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>
            <a:off x="6096000" y="1524866"/>
            <a:ext cx="5723144" cy="4303280"/>
            <a:chOff x="6096000" y="1524866"/>
            <a:chExt cx="5723144" cy="4303280"/>
          </a:xfrm>
        </p:grpSpPr>
        <p:pic>
          <p:nvPicPr>
            <p:cNvPr id="205" name="Google Shape;20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0" y="1524866"/>
              <a:ext cx="5723144" cy="43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3"/>
            <p:cNvSpPr/>
            <p:nvPr/>
          </p:nvSpPr>
          <p:spPr>
            <a:xfrm>
              <a:off x="6862618" y="1911927"/>
              <a:ext cx="4054764" cy="329738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1194473" y="1925782"/>
              <a:ext cx="143164" cy="329738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Análise dos resultados</a:t>
            </a:r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5300" l="0" r="0" t="0"/>
          <a:stretch/>
        </p:blipFill>
        <p:spPr>
          <a:xfrm>
            <a:off x="274282" y="1581150"/>
            <a:ext cx="5671270" cy="472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77818"/>
            <a:ext cx="5861456" cy="4832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2396869" y="1211818"/>
            <a:ext cx="1426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379258" y="1211818"/>
            <a:ext cx="329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 BAYESIANA ESTRUTURADA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Análise dos resultados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🡺"/>
            </a:pPr>
            <a:r>
              <a:rPr b="0" i="0" lang="pt-BR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Classificador Estruturado teve um melhor desempenho do que o Classificador Bayesiano</a:t>
            </a: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b="0" i="0" lang="pt-BR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Tanto no treinamento quanto no Teste, os valores de Acurácia foram bem maiores.</a:t>
            </a:r>
            <a:endParaRPr sz="3600"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Melhorias possíveis para o classificador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pt-BR"/>
              <a:t>Foram realizadas modificações no </a:t>
            </a:r>
            <a:r>
              <a:rPr i="1" lang="pt-BR"/>
              <a:t>dataset</a:t>
            </a:r>
            <a:r>
              <a:rPr lang="pt-BR"/>
              <a:t>, como agrupamento dos Riscos Críticos comuns.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pt-BR"/>
              <a:t>No caso de um problema real, deveria haver “acordos” de considerações semânticas a respeito dos Riscos Críticos, com o intuito de montar agrupamentos mais abrangentes de tipos com significados semelhantes.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pt-BR"/>
              <a:t>Seria somente uma questão de interpretação desses tipos e de um consenso no entendimento comum para quem iria utilizar os resultados do experimento para poder realizar mais agrupamentos.</a:t>
            </a:r>
            <a:endParaRPr/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Considerações Finais</a:t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/>
              <a:t>A equipe foi capaz de preparar o conjunto fornecido usando bibliotecas simples da linguagem </a:t>
            </a:r>
            <a:r>
              <a:rPr i="1" lang="pt-BR"/>
              <a:t>Python</a:t>
            </a:r>
            <a:r>
              <a:rPr lang="pt-BR"/>
              <a:t> e aplicando técnicas que permitiram tornar o </a:t>
            </a:r>
            <a:r>
              <a:rPr i="1" lang="pt-BR"/>
              <a:t>dataset</a:t>
            </a:r>
            <a:r>
              <a:rPr lang="pt-BR"/>
              <a:t> um conjunto de dados capaz de ser submetido aos algoritmos aprendidos.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/>
              <a:t>Apesar de ser uma linguagem nova para ⅔ da equipe, a curva de aprendizado foi vencida sem muita dificuldade, acreditamos que devido à aula onde foi apresentado o primeiro Notebook Jupyter do Colab.</a:t>
            </a:r>
            <a:endParaRPr/>
          </a:p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b="1" lang="pt-BR" sz="4860"/>
              <a:t>Roteiro</a:t>
            </a: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Análises e a Preparação dos Dados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Testes e Treinamentos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Classificadores implementados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Estrutura da Rede Bayesiana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Padrões relevantes nos dados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 dos resultados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Melhorias possíveis para o classificador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Considerações finais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Dúvidas/Perguntas ?</a:t>
            </a: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2910125" y="2208875"/>
            <a:ext cx="62160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Contatos: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Cel Rodriguez: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luis.rodriguez@ga.ita.br</a:t>
            </a:r>
            <a:r>
              <a:rPr lang="pt-BR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Cap Raoni: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raoni.avi@gmail.com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Ten Odair: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odair@ita.br</a:t>
            </a:r>
            <a:r>
              <a:rPr lang="pt-BR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b="1" lang="pt-BR" sz="4860"/>
              <a:t>Roteiro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Análises e a Preparação dos Dados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Testes e Treinamentos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Classificadores implementados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Estrutura da Rede Bayesiana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Padrões relevantes nos dados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 dos resultados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Melhorias possíveis para o classificador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Considerações finais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pt-BR" sz="2800"/>
              <a:t>Análises e a Preparação dos Dados</a:t>
            </a:r>
            <a:endParaRPr b="1"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35587" l="0" r="0" t="0"/>
          <a:stretch/>
        </p:blipFill>
        <p:spPr>
          <a:xfrm>
            <a:off x="3628775" y="1506000"/>
            <a:ext cx="6485125" cy="1355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373150" y="861300"/>
            <a:ext cx="729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9 Col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439 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8670475" y="3843850"/>
            <a:ext cx="342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Verificar se existe alguma coluna sem valor atribuído</a:t>
            </a:r>
            <a:endParaRPr b="1"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categorial = [var </a:t>
            </a:r>
            <a:r>
              <a:rPr b="1"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b="1"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db.columns]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db[categorial].isnull().</a:t>
            </a:r>
            <a:r>
              <a:rPr b="1"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23730" l="10424" r="50546" t="38073"/>
          <a:stretch/>
        </p:blipFill>
        <p:spPr>
          <a:xfrm>
            <a:off x="220600" y="861300"/>
            <a:ext cx="3120827" cy="22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4567" l="5303" r="55262" t="44740"/>
          <a:stretch/>
        </p:blipFill>
        <p:spPr>
          <a:xfrm>
            <a:off x="624813" y="3712125"/>
            <a:ext cx="2312390" cy="2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3625" y="3017475"/>
            <a:ext cx="2312400" cy="365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3800" y="3328875"/>
            <a:ext cx="2059275" cy="2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0"/>
            <a:ext cx="105156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000"/>
              <a:t>Análises e a Preparação dos Dados</a:t>
            </a:r>
            <a:endParaRPr sz="4000"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986993"/>
            <a:ext cx="10823699" cy="14198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016" y="3402258"/>
            <a:ext cx="10326067" cy="10991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695046" y="6326241"/>
            <a:ext cx="2667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364546" y="3418491"/>
            <a:ext cx="1374000" cy="1063500"/>
          </a:xfrm>
          <a:prstGeom prst="rect">
            <a:avLst/>
          </a:prstGeom>
          <a:solidFill>
            <a:srgbClr val="00B0F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095124" y="5010920"/>
            <a:ext cx="458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1587566" y="5010920"/>
            <a:ext cx="458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2080008" y="5010920"/>
            <a:ext cx="350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464683" y="5010920"/>
            <a:ext cx="7500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6"/>
          <p:cNvCxnSpPr>
            <a:stCxn id="120" idx="2"/>
            <a:endCxn id="121" idx="0"/>
          </p:cNvCxnSpPr>
          <p:nvPr/>
        </p:nvCxnSpPr>
        <p:spPr>
          <a:xfrm flipH="1">
            <a:off x="1324046" y="4481991"/>
            <a:ext cx="727500" cy="5289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6"/>
          <p:cNvCxnSpPr>
            <a:stCxn id="120" idx="2"/>
            <a:endCxn id="122" idx="0"/>
          </p:cNvCxnSpPr>
          <p:nvPr/>
        </p:nvCxnSpPr>
        <p:spPr>
          <a:xfrm flipH="1">
            <a:off x="1816646" y="4481991"/>
            <a:ext cx="234900" cy="5289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6"/>
          <p:cNvCxnSpPr>
            <a:stCxn id="120" idx="2"/>
            <a:endCxn id="123" idx="0"/>
          </p:cNvCxnSpPr>
          <p:nvPr/>
        </p:nvCxnSpPr>
        <p:spPr>
          <a:xfrm>
            <a:off x="2051546" y="4481991"/>
            <a:ext cx="203400" cy="5289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6"/>
          <p:cNvCxnSpPr>
            <a:endCxn id="124" idx="0"/>
          </p:cNvCxnSpPr>
          <p:nvPr/>
        </p:nvCxnSpPr>
        <p:spPr>
          <a:xfrm>
            <a:off x="2054583" y="4498220"/>
            <a:ext cx="785100" cy="5127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6"/>
          <p:cNvSpPr/>
          <p:nvPr/>
        </p:nvSpPr>
        <p:spPr>
          <a:xfrm>
            <a:off x="5351979" y="3418491"/>
            <a:ext cx="1032900" cy="1063500"/>
          </a:xfrm>
          <a:prstGeom prst="rect">
            <a:avLst/>
          </a:prstGeom>
          <a:solidFill>
            <a:srgbClr val="FFD966">
              <a:alpha val="49803"/>
            </a:srgbClr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0848171" y="5010920"/>
            <a:ext cx="750000" cy="1352400"/>
          </a:xfrm>
          <a:prstGeom prst="rect">
            <a:avLst/>
          </a:prstGeom>
          <a:solidFill>
            <a:srgbClr val="FFD966">
              <a:alpha val="49803"/>
            </a:srgbClr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6"/>
          <p:cNvCxnSpPr>
            <a:stCxn id="129" idx="2"/>
            <a:endCxn id="130" idx="0"/>
          </p:cNvCxnSpPr>
          <p:nvPr/>
        </p:nvCxnSpPr>
        <p:spPr>
          <a:xfrm>
            <a:off x="5868429" y="4481991"/>
            <a:ext cx="5354700" cy="5289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6"/>
          <p:cNvSpPr/>
          <p:nvPr/>
        </p:nvSpPr>
        <p:spPr>
          <a:xfrm>
            <a:off x="6415321" y="3418491"/>
            <a:ext cx="1550100" cy="1063500"/>
          </a:xfrm>
          <a:prstGeom prst="rect">
            <a:avLst/>
          </a:prstGeom>
          <a:solidFill>
            <a:srgbClr val="A8D08C">
              <a:alpha val="49803"/>
            </a:srgbClr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860014" y="5010920"/>
            <a:ext cx="1036500" cy="1352400"/>
          </a:xfrm>
          <a:prstGeom prst="rect">
            <a:avLst/>
          </a:prstGeom>
          <a:solidFill>
            <a:srgbClr val="A8D08C">
              <a:alpha val="49803"/>
            </a:srgbClr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6"/>
          <p:cNvCxnSpPr>
            <a:stCxn id="132" idx="2"/>
            <a:endCxn id="133" idx="0"/>
          </p:cNvCxnSpPr>
          <p:nvPr/>
        </p:nvCxnSpPr>
        <p:spPr>
          <a:xfrm flipH="1">
            <a:off x="6378271" y="4481991"/>
            <a:ext cx="812100" cy="528900"/>
          </a:xfrm>
          <a:prstGeom prst="straightConnector1">
            <a:avLst/>
          </a:prstGeom>
          <a:noFill/>
          <a:ln cap="flat" cmpd="sng" w="28575">
            <a:solidFill>
              <a:srgbClr val="A8D0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6"/>
          <p:cNvCxnSpPr/>
          <p:nvPr/>
        </p:nvCxnSpPr>
        <p:spPr>
          <a:xfrm rot="10800000">
            <a:off x="1095060" y="5283446"/>
            <a:ext cx="449100" cy="108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6"/>
          <p:cNvCxnSpPr/>
          <p:nvPr/>
        </p:nvCxnSpPr>
        <p:spPr>
          <a:xfrm flipH="1" rot="10800000">
            <a:off x="1122067" y="5288986"/>
            <a:ext cx="413100" cy="106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6"/>
          <p:cNvCxnSpPr/>
          <p:nvPr/>
        </p:nvCxnSpPr>
        <p:spPr>
          <a:xfrm flipH="1" rot="10800000">
            <a:off x="1589063" y="5283693"/>
            <a:ext cx="456600" cy="107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6"/>
          <p:cNvCxnSpPr/>
          <p:nvPr/>
        </p:nvCxnSpPr>
        <p:spPr>
          <a:xfrm flipH="1" rot="10800000">
            <a:off x="2100964" y="5277993"/>
            <a:ext cx="314400" cy="108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2100907" y="5289093"/>
            <a:ext cx="305400" cy="107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 rot="10800000">
            <a:off x="1588998" y="5283693"/>
            <a:ext cx="449100" cy="107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113" y="1101800"/>
            <a:ext cx="7092331" cy="20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2038100" y="1185675"/>
            <a:ext cx="1125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Categorias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838200" y="80081"/>
            <a:ext cx="10515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pt-BR" sz="3959"/>
              <a:t>Análises e a Preparação dos Dados</a:t>
            </a:r>
            <a:endParaRPr b="1" sz="3959"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59300" y="1344025"/>
            <a:ext cx="10131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Font typeface="Times New Roman"/>
              <a:buChar char="●"/>
            </a:pPr>
            <a:r>
              <a:rPr lang="pt-BR" sz="13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pt-BR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arametrização dos valores para serem aceitos pelos algoritmos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pt-BR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Valores numéricos em decimais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#Ajustar coluna 'Accident Level' e 'Potential Accident Level' para valores numericos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 de Labels : Foi preciso rotular as colunas com formato strings para fazer uma análise de correlação entre elas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Função para transformar os rótulos de cada coluna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colunas_transformar = [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'Countries'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'Local'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'Industry Sector'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'Genre'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ou Terceiro'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'Risco Critico'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transform_dict = {col: LabelEncoder()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Separação dos conjuntos de teste e treinamento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prop = </a:t>
            </a:r>
            <a:r>
              <a:rPr lang="pt-BR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Valor utilizado para o conjunto de testes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randon_state = </a:t>
            </a:r>
            <a:r>
              <a:rPr lang="pt-BR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Valor aleatório para embaralhar as linhas do dataset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>
            <a:off x="2395275" y="4215700"/>
            <a:ext cx="120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1" name="Google Shape;151;p5"/>
          <p:cNvGraphicFramePr/>
          <p:nvPr/>
        </p:nvGraphicFramePr>
        <p:xfrm>
          <a:off x="1479500" y="470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{4E8D1B22-470F-4C2A-A2A7-0828FC962B77}</a:tableStyleId>
              </a:tblPr>
              <a:tblGrid>
                <a:gridCol w="1730225"/>
                <a:gridCol w="664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20 % Testes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80 % Treinamento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Classificadores implementados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838200" y="1311575"/>
            <a:ext cx="69105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113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pt-BR" sz="2890"/>
              <a:t>Naive Bayes Multinomial</a:t>
            </a:r>
            <a:endParaRPr sz="2890"/>
          </a:p>
          <a:p>
            <a:pPr indent="0" lvl="0" marL="15113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pt-BR" sz="2890"/>
              <a:t>Rede Bayesiana Estruturada, com base nos dados</a:t>
            </a:r>
            <a:endParaRPr sz="2890"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8610600" y="1575050"/>
            <a:ext cx="30000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#Cria um classificador MultinomialNB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MultinomialNB()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#Treina o modelo usando o conjunto de treinamento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#Predição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predicted= model.predict(X_test)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15600" y="2826575"/>
            <a:ext cx="74013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pred_bayes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modelo_treinado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'''Função para predição dos valores em um modelo Bayesiano 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 -&gt; dataset em formato pandas (valor de saida ou rótulo terá que estar na última coluna do dataset)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modelo -&gt; modelo da rede Bayesiana treinada pelo bnlearn.parameter_learning.fit 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saída -&gt; pandas series com os valores da predição da rede bayesiana  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521000" y="4311525"/>
            <a:ext cx="102996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Função para apresentar os resultados: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resultado_modelo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X_treino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X_teste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y_treino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y_teste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modelo_nome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'Naive Bayes'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'''Esta função cria os resultados de interesse apresentado pelo Naive Bayes'''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Acurácia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Root Mean Square Error (RMSE)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KAPPA (RMSE)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Acurácia treinamento e teste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Estatística Kappa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RMSE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Relatório de Classificação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Matriz de Confusão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Estrutura da Rede Bayesiana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842" y="2462032"/>
            <a:ext cx="8554316" cy="4395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198" y="1147619"/>
            <a:ext cx="9735605" cy="1177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Padrões relevantes nos dados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Importância das variáveis no Naive Bayes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182" y="2161309"/>
            <a:ext cx="6139636" cy="40156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Padrões relevantes nos dados</a:t>
            </a:r>
            <a:endParaRPr/>
          </a:p>
        </p:txBody>
      </p:sp>
      <p:pic>
        <p:nvPicPr>
          <p:cNvPr descr="https://lh4.googleusercontent.com/xUhClKcb3IOAb0pj0GHmPCbZNRF96vizyd8VMv_EEevY6ZhBTlZvVpafSnpv-qgcLOU6nNEnv-iCzDio1c0vDaoEnfkw5rzl-oFL3ByH4TFuGFqBbU6K9hGp3UYFkg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1" y="1095231"/>
            <a:ext cx="5975926" cy="2472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u27mHOHzxolPhCFLi7eMnXRaRNlW2euYsOnnTbjxbHhu8gOticQsydQoaTgRNxmKWaxLydwT_LqDPJXiBgIwEQFTi6PE7vYgQ6RTrdWPnaSZ1CLe9d0GxirUtCLf4A"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073" y="3635293"/>
            <a:ext cx="7633854" cy="31580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EKGxJyitGjnT1-Ejo3YfaMdmwVgQ9TsMSy4Lu8yAr4jmm9P98tjMPu5fFyyRFB1sx92WwQnzxjgXRRN8b4xGCwq1bZslldY8sS5Lyq7TbWGmZyyaZnntyV1SfH7eKQ" id="185" name="Google Shape;1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4495" y="1095231"/>
            <a:ext cx="5975927" cy="2472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2020-11-25T18:54:42Z</dcterms:created>
  <dc:creator>Odair Oliveira de Sá</dc:creator>
</cp:coreProperties>
</file>