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7" r:id="rId4"/>
    <p:sldId id="259" r:id="rId5"/>
    <p:sldId id="275" r:id="rId6"/>
    <p:sldId id="276" r:id="rId7"/>
    <p:sldId id="260" r:id="rId8"/>
    <p:sldId id="261" r:id="rId9"/>
    <p:sldId id="278" r:id="rId10"/>
    <p:sldId id="272" r:id="rId11"/>
    <p:sldId id="262" r:id="rId12"/>
    <p:sldId id="273" r:id="rId13"/>
    <p:sldId id="263" r:id="rId14"/>
    <p:sldId id="269" r:id="rId15"/>
  </p:sldIdLst>
  <p:sldSz cx="9144000" cy="5143500" type="screen16x9"/>
  <p:notesSz cx="6797675" cy="9926638"/>
  <p:embeddedFontLst>
    <p:embeddedFont>
      <p:font typeface="Montserrat Medium" panose="00000600000000000000" pitchFamily="2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PT Sans Narrow" panose="020B0506020203020204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3nKg5JBzJ6mKWhm+zUw8zQ85K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855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27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Separação dos times scrum na tela de apresentação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298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2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273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2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880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3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3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13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3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13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13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3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20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?page-id=e3a06f82-3646-2815-327d-82caf3d4e204&amp;scale=auto#G1jNHdAr1sOJJza7uhzKuzAz5U5NjIKHf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.urbamsjc.com.br/integrati/login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311700" y="1218976"/>
            <a:ext cx="8520600" cy="1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100" b="0" dirty="0">
                <a:latin typeface="Montserrat Medium"/>
                <a:ea typeface="Montserrat Medium"/>
                <a:cs typeface="Montserrat Medium"/>
                <a:sym typeface="Montserrat Medium"/>
              </a:rPr>
              <a:t>Arquitetura Inicial para o </a:t>
            </a:r>
            <a:endParaRPr sz="3100" b="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100" b="0" dirty="0">
                <a:latin typeface="Montserrat Medium"/>
                <a:ea typeface="Montserrat Medium"/>
                <a:cs typeface="Montserrat Medium"/>
                <a:sym typeface="Montserrat Medium"/>
              </a:rPr>
              <a:t>Projeto 156_Proteção ao cidadão(Ver 1.0)</a:t>
            </a:r>
            <a:endParaRPr sz="3100" b="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311700" y="2453125"/>
            <a:ext cx="85206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800" dirty="0"/>
              <a:t>Out de 2022</a:t>
            </a:r>
            <a:endParaRPr sz="1800" dirty="0"/>
          </a:p>
        </p:txBody>
      </p:sp>
      <p:sp>
        <p:nvSpPr>
          <p:cNvPr id="68" name="Google Shape;6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145450"/>
            <a:ext cx="8520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 Proteção ao Cidadão</a:t>
            </a:r>
            <a:endParaRPr dirty="0"/>
          </a:p>
        </p:txBody>
      </p:sp>
      <p:sp>
        <p:nvSpPr>
          <p:cNvPr id="144" name="Google Shape;144;p25"/>
          <p:cNvSpPr/>
          <p:nvPr/>
        </p:nvSpPr>
        <p:spPr>
          <a:xfrm>
            <a:off x="610496" y="3338400"/>
            <a:ext cx="1837800" cy="48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/>
              <a:t>Sistema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544346" y="1130275"/>
            <a:ext cx="1970100" cy="48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/>
              <a:t>Munícipe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3724246" y="1130275"/>
            <a:ext cx="1752900" cy="48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6428321" y="2879438"/>
            <a:ext cx="1970100" cy="47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dirty="0"/>
              <a:t>Prefeitura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6646496" y="1122500"/>
            <a:ext cx="1970100" cy="48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GCM/</a:t>
            </a:r>
            <a:r>
              <a:rPr lang="pt-B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pt-BR" dirty="0" err="1"/>
              <a:t>efCiv</a:t>
            </a:r>
            <a:r>
              <a:rPr lang="pt-BR" dirty="0"/>
              <a:t>/DFPM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1264145" y="1738525"/>
            <a:ext cx="183779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dirty="0"/>
              <a:t>Registro de ocorrência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dirty="0"/>
              <a:t>Solicitantes outras ocorrências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696" y="1813888"/>
            <a:ext cx="433100" cy="4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8321" y="2242100"/>
            <a:ext cx="433100" cy="4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1264146" y="3840975"/>
            <a:ext cx="15156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ocorrências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Retorno dos protocolos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696" y="3827688"/>
            <a:ext cx="433100" cy="4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696" y="4291675"/>
            <a:ext cx="433100" cy="4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6121" y="3472602"/>
            <a:ext cx="433100" cy="4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6121" y="4078950"/>
            <a:ext cx="433100" cy="4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6931633" y="3469408"/>
            <a:ext cx="16659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Admin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dirty="0"/>
              <a:t>Fiscalização serviços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dirty="0"/>
              <a:t>Pesquisa satisfação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Avaliação de desempenho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8321" y="1710388"/>
            <a:ext cx="433100" cy="4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696" y="2507088"/>
            <a:ext cx="433100" cy="4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/>
          <p:nvPr/>
        </p:nvSpPr>
        <p:spPr>
          <a:xfrm>
            <a:off x="570871" y="1685625"/>
            <a:ext cx="143700" cy="1477500"/>
          </a:xfrm>
          <a:prstGeom prst="upArrow">
            <a:avLst>
              <a:gd name="adj1" fmla="val 44816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2607096" y="1243525"/>
            <a:ext cx="1024500" cy="262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7076271" y="1698850"/>
            <a:ext cx="1665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Dashboard auditoria</a:t>
            </a:r>
            <a:endParaRPr sz="1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Dashboard análise</a:t>
            </a:r>
            <a:endParaRPr sz="1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Modelo preditivo ???</a:t>
            </a:r>
            <a:endParaRPr sz="1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5549571" y="1243525"/>
            <a:ext cx="1024500" cy="262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509" y="1813888"/>
            <a:ext cx="433100" cy="4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1509" y="2554563"/>
            <a:ext cx="433100" cy="4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4246671" y="1857525"/>
            <a:ext cx="15156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Despacho ocorrência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dirty="0">
                <a:latin typeface="Open Sans"/>
                <a:ea typeface="Open Sans"/>
                <a:cs typeface="Open Sans"/>
                <a:sym typeface="Open Sans"/>
              </a:rPr>
              <a:t>Acionamento GCM/Defesa Civil/DFPM</a:t>
            </a:r>
            <a:endParaRPr sz="1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Cadastro Gestor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dirty="0">
                <a:latin typeface="Open Sans"/>
                <a:ea typeface="Open Sans"/>
                <a:cs typeface="Open Sans"/>
                <a:sym typeface="Open Sans"/>
              </a:rPr>
              <a:t>Cadastro moderador</a:t>
            </a:r>
            <a:endParaRPr sz="1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latin typeface="Open Sans"/>
                <a:ea typeface="Open Sans"/>
                <a:cs typeface="Open Sans"/>
                <a:sym typeface="Open Sans"/>
              </a:rPr>
              <a:t>10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7309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188430" y="166400"/>
            <a:ext cx="3705159" cy="47922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6543758" y="147124"/>
            <a:ext cx="2401871" cy="47922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3913632" y="166400"/>
            <a:ext cx="2737590" cy="47922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926197" y="206868"/>
            <a:ext cx="2232900" cy="55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Camada de Interface </a:t>
            </a: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(Front-end)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3966782" y="228603"/>
            <a:ext cx="2627700" cy="53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Camada de Negócios </a:t>
            </a: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(MER / NoSQL + Barramento + Segurança)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6651222" y="228603"/>
            <a:ext cx="2277059" cy="568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Camada de Persistência </a:t>
            </a: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(Bancos de Dados)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319899" y="1867974"/>
            <a:ext cx="1205917" cy="1318523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 156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1750536" y="1863519"/>
            <a:ext cx="1878916" cy="78722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1" dirty="0"/>
              <a:t>ENCAMINHAMENTO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 Consultas turmas Distância - TS#1 e TS#2)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1751309" y="908537"/>
            <a:ext cx="1836078" cy="68634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CADASTRAMENTO </a:t>
            </a: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(CRUD – para </a:t>
            </a:r>
            <a:r>
              <a:rPr lang="pt-BR" sz="10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0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1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TS#2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1745329" y="2909122"/>
            <a:ext cx="1845806" cy="78722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SOLUÇÃO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(TS#2)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743560" y="3954725"/>
            <a:ext cx="1845806" cy="938798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DASHBOARDS </a:t>
            </a: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(para Apresentações Estatísticas, Gestor e Prefeitura)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26"/>
          <p:cNvCxnSpPr>
            <a:stCxn id="227" idx="3"/>
            <a:endCxn id="231" idx="1"/>
          </p:cNvCxnSpPr>
          <p:nvPr/>
        </p:nvCxnSpPr>
        <p:spPr>
          <a:xfrm>
            <a:off x="1525816" y="2527235"/>
            <a:ext cx="217800" cy="18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3" name="Google Shape;233;p26"/>
          <p:cNvCxnSpPr/>
          <p:nvPr/>
        </p:nvCxnSpPr>
        <p:spPr>
          <a:xfrm>
            <a:off x="1533565" y="2571750"/>
            <a:ext cx="202587" cy="770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4" name="Google Shape;234;p26"/>
          <p:cNvCxnSpPr>
            <a:stCxn id="227" idx="3"/>
            <a:endCxn id="229" idx="1"/>
          </p:cNvCxnSpPr>
          <p:nvPr/>
        </p:nvCxnSpPr>
        <p:spPr>
          <a:xfrm rot="10800000" flipH="1">
            <a:off x="1525816" y="1251636"/>
            <a:ext cx="225600" cy="12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5" name="Google Shape;235;p26"/>
          <p:cNvCxnSpPr>
            <a:stCxn id="227" idx="3"/>
            <a:endCxn id="228" idx="1"/>
          </p:cNvCxnSpPr>
          <p:nvPr/>
        </p:nvCxnSpPr>
        <p:spPr>
          <a:xfrm rot="10800000" flipH="1">
            <a:off x="1525816" y="2257236"/>
            <a:ext cx="224700" cy="2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6" name="Google Shape;236;p26"/>
          <p:cNvSpPr/>
          <p:nvPr/>
        </p:nvSpPr>
        <p:spPr>
          <a:xfrm>
            <a:off x="4286788" y="2129476"/>
            <a:ext cx="1971231" cy="1256904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BARRAMENTO </a:t>
            </a: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 Protocolar Comunicações entre Segmentos)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 156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26"/>
          <p:cNvCxnSpPr>
            <a:stCxn id="228" idx="3"/>
            <a:endCxn id="236" idx="1"/>
          </p:cNvCxnSpPr>
          <p:nvPr/>
        </p:nvCxnSpPr>
        <p:spPr>
          <a:xfrm>
            <a:off x="3629452" y="2257130"/>
            <a:ext cx="657300" cy="5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8" name="Google Shape;238;p26"/>
          <p:cNvCxnSpPr>
            <a:stCxn id="229" idx="3"/>
            <a:endCxn id="239" idx="1"/>
          </p:cNvCxnSpPr>
          <p:nvPr/>
        </p:nvCxnSpPr>
        <p:spPr>
          <a:xfrm>
            <a:off x="3587387" y="1251711"/>
            <a:ext cx="699300" cy="16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0" name="Google Shape;240;p26"/>
          <p:cNvCxnSpPr>
            <a:stCxn id="230" idx="3"/>
            <a:endCxn id="236" idx="1"/>
          </p:cNvCxnSpPr>
          <p:nvPr/>
        </p:nvCxnSpPr>
        <p:spPr>
          <a:xfrm rot="10800000" flipH="1">
            <a:off x="3591135" y="2757933"/>
            <a:ext cx="695700" cy="5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41" name="Google Shape;241;p26"/>
          <p:cNvSpPr/>
          <p:nvPr/>
        </p:nvSpPr>
        <p:spPr>
          <a:xfrm>
            <a:off x="7331808" y="812332"/>
            <a:ext cx="1285245" cy="1109742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 Armazenar e Recuperar Dados de SGBDs Tradicionais)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7333923" y="3527917"/>
            <a:ext cx="1290879" cy="1338549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 armazenar e recuperar Dados Não convencionais)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7333923" y="2073055"/>
            <a:ext cx="1290879" cy="1338549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 Armazenar e Recuperar Dados Específicos de Protocolo de Segurança)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6"/>
          <p:cNvCxnSpPr>
            <a:stCxn id="236" idx="3"/>
            <a:endCxn id="241" idx="2"/>
          </p:cNvCxnSpPr>
          <p:nvPr/>
        </p:nvCxnSpPr>
        <p:spPr>
          <a:xfrm rot="10800000" flipH="1">
            <a:off x="6258019" y="1367128"/>
            <a:ext cx="1073700" cy="13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5" name="Google Shape;245;p26"/>
          <p:cNvCxnSpPr>
            <a:stCxn id="236" idx="3"/>
            <a:endCxn id="242" idx="2"/>
          </p:cNvCxnSpPr>
          <p:nvPr/>
        </p:nvCxnSpPr>
        <p:spPr>
          <a:xfrm>
            <a:off x="6258019" y="2757928"/>
            <a:ext cx="1075800" cy="14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6" name="Google Shape;246;p26"/>
          <p:cNvCxnSpPr>
            <a:stCxn id="231" idx="3"/>
            <a:endCxn id="242" idx="2"/>
          </p:cNvCxnSpPr>
          <p:nvPr/>
        </p:nvCxnSpPr>
        <p:spPr>
          <a:xfrm rot="10800000" flipH="1">
            <a:off x="3589366" y="4197324"/>
            <a:ext cx="3744600" cy="2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7" name="Google Shape;247;p26"/>
          <p:cNvCxnSpPr>
            <a:stCxn id="231" idx="3"/>
            <a:endCxn id="236" idx="1"/>
          </p:cNvCxnSpPr>
          <p:nvPr/>
        </p:nvCxnSpPr>
        <p:spPr>
          <a:xfrm rot="10800000" flipH="1">
            <a:off x="3589366" y="2757924"/>
            <a:ext cx="697500" cy="166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9" name="Google Shape;239;p26"/>
          <p:cNvSpPr/>
          <p:nvPr/>
        </p:nvSpPr>
        <p:spPr>
          <a:xfrm>
            <a:off x="4286788" y="943624"/>
            <a:ext cx="1990028" cy="951353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 </a:t>
            </a: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 Modelar Entidades e Relacionamentos) </a:t>
            </a:r>
            <a:r>
              <a:rPr lang="pt-B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Estrutura NoSQL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 suporte dados não convencionais)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26"/>
          <p:cNvCxnSpPr>
            <a:stCxn id="239" idx="3"/>
            <a:endCxn id="241" idx="2"/>
          </p:cNvCxnSpPr>
          <p:nvPr/>
        </p:nvCxnSpPr>
        <p:spPr>
          <a:xfrm rot="10800000" flipH="1">
            <a:off x="6276816" y="1367101"/>
            <a:ext cx="1055100" cy="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49" name="Google Shape;249;p26"/>
          <p:cNvSpPr/>
          <p:nvPr/>
        </p:nvSpPr>
        <p:spPr>
          <a:xfrm>
            <a:off x="4357050" y="3471527"/>
            <a:ext cx="1842268" cy="75278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 SEGURANÇA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 efetuar transferência áudios com segurança)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26"/>
          <p:cNvCxnSpPr>
            <a:stCxn id="228" idx="3"/>
            <a:endCxn id="249" idx="1"/>
          </p:cNvCxnSpPr>
          <p:nvPr/>
        </p:nvCxnSpPr>
        <p:spPr>
          <a:xfrm>
            <a:off x="3629452" y="2257130"/>
            <a:ext cx="727500" cy="15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1" name="Google Shape;251;p26"/>
          <p:cNvCxnSpPr>
            <a:stCxn id="230" idx="3"/>
            <a:endCxn id="249" idx="1"/>
          </p:cNvCxnSpPr>
          <p:nvPr/>
        </p:nvCxnSpPr>
        <p:spPr>
          <a:xfrm>
            <a:off x="3591135" y="3302733"/>
            <a:ext cx="76590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2" name="Google Shape;252;p26"/>
          <p:cNvCxnSpPr>
            <a:stCxn id="249" idx="3"/>
            <a:endCxn id="243" idx="2"/>
          </p:cNvCxnSpPr>
          <p:nvPr/>
        </p:nvCxnSpPr>
        <p:spPr>
          <a:xfrm rot="10800000" flipH="1">
            <a:off x="6199318" y="2742420"/>
            <a:ext cx="1134600" cy="110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53" name="Google Shape;253;p26"/>
          <p:cNvSpPr txBox="1"/>
          <p:nvPr/>
        </p:nvSpPr>
        <p:spPr>
          <a:xfrm>
            <a:off x="7601921" y="853920"/>
            <a:ext cx="8515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7389219" y="2160939"/>
            <a:ext cx="10486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</p:txBody>
      </p:sp>
      <p:sp>
        <p:nvSpPr>
          <p:cNvPr id="255" name="Google Shape;255;p26"/>
          <p:cNvSpPr txBox="1"/>
          <p:nvPr/>
        </p:nvSpPr>
        <p:spPr>
          <a:xfrm>
            <a:off x="7614838" y="3625536"/>
            <a:ext cx="9124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188430" y="166400"/>
            <a:ext cx="3705159" cy="47922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6543758" y="147124"/>
            <a:ext cx="2401871" cy="47922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3913632" y="166400"/>
            <a:ext cx="2737590" cy="47922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926197" y="206868"/>
            <a:ext cx="2232900" cy="55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Camada de Interface </a:t>
            </a: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(Front-end)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3966782" y="228603"/>
            <a:ext cx="2627700" cy="53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Camada de Negócios </a:t>
            </a: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(MER / NoSQL + Barramento + Segurança)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6651222" y="228603"/>
            <a:ext cx="2277059" cy="568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Camada de Persistência </a:t>
            </a: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(Bancos de Dados)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319899" y="1867974"/>
            <a:ext cx="1205917" cy="1318523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 153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1750536" y="1863519"/>
            <a:ext cx="1878916" cy="78722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1" dirty="0"/>
              <a:t>ENCAMINHAMENTO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 Consultas turmas Distância - TS#1)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1751309" y="908537"/>
            <a:ext cx="1836078" cy="68634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CADASTRAMENTO </a:t>
            </a: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(CRUD – para </a:t>
            </a:r>
            <a:r>
              <a:rPr lang="pt-BR" sz="10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0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1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TS#1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1745329" y="2909122"/>
            <a:ext cx="1845806" cy="78722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SOLUÇÃO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(TS#1)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743560" y="3954725"/>
            <a:ext cx="1845806" cy="938798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DASHBOARDS </a:t>
            </a: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(para Apresentações Estatísticas, Gestor e Prefeitura)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26"/>
          <p:cNvCxnSpPr>
            <a:stCxn id="227" idx="3"/>
            <a:endCxn id="231" idx="1"/>
          </p:cNvCxnSpPr>
          <p:nvPr/>
        </p:nvCxnSpPr>
        <p:spPr>
          <a:xfrm>
            <a:off x="1525816" y="2527235"/>
            <a:ext cx="217800" cy="18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3" name="Google Shape;233;p26"/>
          <p:cNvCxnSpPr/>
          <p:nvPr/>
        </p:nvCxnSpPr>
        <p:spPr>
          <a:xfrm>
            <a:off x="1533565" y="2571750"/>
            <a:ext cx="202587" cy="770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4" name="Google Shape;234;p26"/>
          <p:cNvCxnSpPr>
            <a:stCxn id="227" idx="3"/>
            <a:endCxn id="229" idx="1"/>
          </p:cNvCxnSpPr>
          <p:nvPr/>
        </p:nvCxnSpPr>
        <p:spPr>
          <a:xfrm rot="10800000" flipH="1">
            <a:off x="1525816" y="1251636"/>
            <a:ext cx="225600" cy="12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5" name="Google Shape;235;p26"/>
          <p:cNvCxnSpPr>
            <a:stCxn id="227" idx="3"/>
            <a:endCxn id="228" idx="1"/>
          </p:cNvCxnSpPr>
          <p:nvPr/>
        </p:nvCxnSpPr>
        <p:spPr>
          <a:xfrm rot="10800000" flipH="1">
            <a:off x="1525816" y="2257236"/>
            <a:ext cx="224700" cy="2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6" name="Google Shape;236;p26"/>
          <p:cNvSpPr/>
          <p:nvPr/>
        </p:nvSpPr>
        <p:spPr>
          <a:xfrm>
            <a:off x="4286788" y="2129476"/>
            <a:ext cx="1971231" cy="1256904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BARRAMENTO </a:t>
            </a: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 Protocolar Comunicações entre Segmentos)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 153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26"/>
          <p:cNvCxnSpPr>
            <a:stCxn id="228" idx="3"/>
            <a:endCxn id="236" idx="1"/>
          </p:cNvCxnSpPr>
          <p:nvPr/>
        </p:nvCxnSpPr>
        <p:spPr>
          <a:xfrm>
            <a:off x="3629452" y="2257130"/>
            <a:ext cx="657300" cy="5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8" name="Google Shape;238;p26"/>
          <p:cNvCxnSpPr>
            <a:stCxn id="229" idx="3"/>
            <a:endCxn id="239" idx="1"/>
          </p:cNvCxnSpPr>
          <p:nvPr/>
        </p:nvCxnSpPr>
        <p:spPr>
          <a:xfrm>
            <a:off x="3587387" y="1251711"/>
            <a:ext cx="699300" cy="16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0" name="Google Shape;240;p26"/>
          <p:cNvCxnSpPr>
            <a:stCxn id="230" idx="3"/>
            <a:endCxn id="236" idx="1"/>
          </p:cNvCxnSpPr>
          <p:nvPr/>
        </p:nvCxnSpPr>
        <p:spPr>
          <a:xfrm rot="10800000" flipH="1">
            <a:off x="3591135" y="2757933"/>
            <a:ext cx="695700" cy="5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41" name="Google Shape;241;p26"/>
          <p:cNvSpPr/>
          <p:nvPr/>
        </p:nvSpPr>
        <p:spPr>
          <a:xfrm>
            <a:off x="7331808" y="812332"/>
            <a:ext cx="1285245" cy="1109742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 Armazenar e Recuperar Dados de SGBDs Tradicionais)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7333923" y="3527917"/>
            <a:ext cx="1290879" cy="1338549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 armazenar e recuperar Dados Não convencionais)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7333923" y="2073055"/>
            <a:ext cx="1290879" cy="1338549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 Armazenar e Recuperar Dados Específicos de Protocolo de Segurança)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6"/>
          <p:cNvCxnSpPr>
            <a:stCxn id="236" idx="3"/>
            <a:endCxn id="241" idx="2"/>
          </p:cNvCxnSpPr>
          <p:nvPr/>
        </p:nvCxnSpPr>
        <p:spPr>
          <a:xfrm rot="10800000" flipH="1">
            <a:off x="6258019" y="1367128"/>
            <a:ext cx="1073700" cy="13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5" name="Google Shape;245;p26"/>
          <p:cNvCxnSpPr>
            <a:stCxn id="236" idx="3"/>
            <a:endCxn id="242" idx="2"/>
          </p:cNvCxnSpPr>
          <p:nvPr/>
        </p:nvCxnSpPr>
        <p:spPr>
          <a:xfrm>
            <a:off x="6258019" y="2757928"/>
            <a:ext cx="1075800" cy="14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6" name="Google Shape;246;p26"/>
          <p:cNvCxnSpPr>
            <a:stCxn id="231" idx="3"/>
            <a:endCxn id="242" idx="2"/>
          </p:cNvCxnSpPr>
          <p:nvPr/>
        </p:nvCxnSpPr>
        <p:spPr>
          <a:xfrm rot="10800000" flipH="1">
            <a:off x="3589366" y="4197324"/>
            <a:ext cx="3744600" cy="2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7" name="Google Shape;247;p26"/>
          <p:cNvCxnSpPr>
            <a:stCxn id="231" idx="3"/>
            <a:endCxn id="236" idx="1"/>
          </p:cNvCxnSpPr>
          <p:nvPr/>
        </p:nvCxnSpPr>
        <p:spPr>
          <a:xfrm rot="10800000" flipH="1">
            <a:off x="3589366" y="2757924"/>
            <a:ext cx="697500" cy="166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9" name="Google Shape;239;p26"/>
          <p:cNvSpPr/>
          <p:nvPr/>
        </p:nvSpPr>
        <p:spPr>
          <a:xfrm>
            <a:off x="4286788" y="943624"/>
            <a:ext cx="1990028" cy="951353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 </a:t>
            </a: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 Modelar Entidades e Relacionamentos) </a:t>
            </a:r>
            <a:r>
              <a:rPr lang="pt-B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Estrutura NoSQL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 suporte dados não convencionais)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26"/>
          <p:cNvCxnSpPr>
            <a:stCxn id="239" idx="3"/>
            <a:endCxn id="241" idx="2"/>
          </p:cNvCxnSpPr>
          <p:nvPr/>
        </p:nvCxnSpPr>
        <p:spPr>
          <a:xfrm rot="10800000" flipH="1">
            <a:off x="6276816" y="1367101"/>
            <a:ext cx="1055100" cy="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49" name="Google Shape;249;p26"/>
          <p:cNvSpPr/>
          <p:nvPr/>
        </p:nvSpPr>
        <p:spPr>
          <a:xfrm>
            <a:off x="4357050" y="3471527"/>
            <a:ext cx="1842268" cy="75278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 SEGURANÇA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 efetuar transferência áudios com segurança)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26"/>
          <p:cNvCxnSpPr>
            <a:stCxn id="228" idx="3"/>
            <a:endCxn id="249" idx="1"/>
          </p:cNvCxnSpPr>
          <p:nvPr/>
        </p:nvCxnSpPr>
        <p:spPr>
          <a:xfrm>
            <a:off x="3629452" y="2257130"/>
            <a:ext cx="727500" cy="15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1" name="Google Shape;251;p26"/>
          <p:cNvCxnSpPr>
            <a:stCxn id="230" idx="3"/>
            <a:endCxn id="249" idx="1"/>
          </p:cNvCxnSpPr>
          <p:nvPr/>
        </p:nvCxnSpPr>
        <p:spPr>
          <a:xfrm>
            <a:off x="3591135" y="3302733"/>
            <a:ext cx="76590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2" name="Google Shape;252;p26"/>
          <p:cNvCxnSpPr>
            <a:stCxn id="249" idx="3"/>
            <a:endCxn id="243" idx="2"/>
          </p:cNvCxnSpPr>
          <p:nvPr/>
        </p:nvCxnSpPr>
        <p:spPr>
          <a:xfrm rot="10800000" flipH="1">
            <a:off x="6199318" y="2742420"/>
            <a:ext cx="1134600" cy="110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53" name="Google Shape;253;p26"/>
          <p:cNvSpPr txBox="1"/>
          <p:nvPr/>
        </p:nvSpPr>
        <p:spPr>
          <a:xfrm>
            <a:off x="7601921" y="853920"/>
            <a:ext cx="8515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7389219" y="2160939"/>
            <a:ext cx="10486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</p:txBody>
      </p:sp>
      <p:sp>
        <p:nvSpPr>
          <p:cNvPr id="255" name="Google Shape;255;p26"/>
          <p:cNvSpPr txBox="1"/>
          <p:nvPr/>
        </p:nvSpPr>
        <p:spPr>
          <a:xfrm>
            <a:off x="7614838" y="3625536"/>
            <a:ext cx="9124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09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387900" y="119550"/>
            <a:ext cx="7812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latin typeface="Montserrat Medium"/>
                <a:ea typeface="Montserrat Medium"/>
                <a:cs typeface="Montserrat Medium"/>
                <a:sym typeface="Montserrat Medium"/>
              </a:rPr>
              <a:t>Nível de Persistência - MySQL</a:t>
            </a:r>
            <a:endParaRPr b="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1" name="Google Shape;26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latin typeface="Open Sans"/>
                <a:ea typeface="Open Sans"/>
                <a:cs typeface="Open Sans"/>
                <a:sym typeface="Open Sans"/>
              </a:rPr>
              <a:t>13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 txBox="1">
            <a:spLocks noGrp="1"/>
          </p:cNvSpPr>
          <p:nvPr>
            <p:ph type="title"/>
          </p:nvPr>
        </p:nvSpPr>
        <p:spPr>
          <a:xfrm>
            <a:off x="311700" y="177050"/>
            <a:ext cx="8520600" cy="11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latin typeface="Montserrat Medium"/>
                <a:ea typeface="Montserrat Medium"/>
                <a:cs typeface="Montserrat Medium"/>
                <a:sym typeface="Montserrat Medium"/>
              </a:rPr>
              <a:t>Infraestrutura - Arquitetura de Rede </a:t>
            </a:r>
            <a:endParaRPr b="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0" name="Google Shape;31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latin typeface="Open Sans"/>
                <a:ea typeface="Open Sans"/>
                <a:cs typeface="Open Sans"/>
                <a:sym typeface="Open Sans"/>
              </a:rPr>
              <a:t>14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1" name="Google Shape;311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313" y="1017725"/>
            <a:ext cx="7008016" cy="390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latin typeface="Open Sans"/>
                <a:ea typeface="Open Sans"/>
                <a:cs typeface="Open Sans"/>
                <a:sym typeface="Open Sans"/>
              </a:rPr>
              <a:t>2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38687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>
                <a:latin typeface="Montserrat Medium"/>
                <a:ea typeface="Montserrat Medium"/>
                <a:cs typeface="Montserrat Medium"/>
                <a:sym typeface="Montserrat Medium"/>
              </a:rPr>
              <a:t>Modelo Conceitual</a:t>
            </a:r>
            <a:endParaRPr b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latin typeface="Montserrat Medium"/>
                <a:ea typeface="Montserrat Medium"/>
                <a:cs typeface="Montserrat Medium"/>
                <a:sym typeface="Montserrat Medium"/>
              </a:rPr>
              <a:t>Arquitetura de Alto Nível - 156</a:t>
            </a:r>
            <a:endParaRPr b="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latin typeface="Open Sans"/>
                <a:ea typeface="Open Sans"/>
                <a:cs typeface="Open Sans"/>
                <a:sym typeface="Open Sans"/>
              </a:rPr>
              <a:t>3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317875" y="1272325"/>
            <a:ext cx="2071800" cy="86174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</a:t>
            </a:r>
            <a:r>
              <a:rPr lang="pt-BR" sz="1100" b="1" dirty="0"/>
              <a:t>munícipe</a:t>
            </a: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Cadastro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atendimento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3889075" y="2634475"/>
            <a:ext cx="2800200" cy="354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(Barramento de Integração)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6566981" y="1152425"/>
            <a:ext cx="2137200" cy="86174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Moderação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Gestão e direcionamento de chama</a:t>
            </a:r>
            <a:r>
              <a:rPr lang="pt-BR" sz="1100" dirty="0"/>
              <a:t>dos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6428550" y="3462625"/>
            <a:ext cx="2137200" cy="120029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dirty="0"/>
              <a:t>Atendimento RSO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Responder chamado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Devolver p/ Moderação</a:t>
            </a:r>
            <a:endParaRPr lang="pt-BR" sz="1100" dirty="0"/>
          </a:p>
          <a:p>
            <a:pPr marL="158750">
              <a:buSzPts val="1100"/>
            </a:pP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Roteirização</a:t>
            </a:r>
          </a:p>
          <a:p>
            <a:pPr marL="158750">
              <a:buSzPts val="1100"/>
            </a:pPr>
            <a:r>
              <a:rPr lang="pt-BR" sz="1100" b="1" dirty="0"/>
              <a:t>- </a:t>
            </a:r>
            <a:r>
              <a:rPr lang="pt-BR" sz="1100" dirty="0"/>
              <a:t>Prioriza atendimentos </a:t>
            </a:r>
            <a:endParaRPr lang="pt-BR"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pt-B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339325" y="2640325"/>
            <a:ext cx="2553300" cy="120029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</a:t>
            </a:r>
            <a:r>
              <a:rPr lang="pt-BR" sz="1100" b="1" dirty="0" err="1"/>
              <a:t>teleatendente</a:t>
            </a: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Acesso dados de demandas dos munícipes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Acesso a análise realizada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dirty="0"/>
              <a:t>Pesquisa satisfação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2389675" y="1272325"/>
            <a:ext cx="1367400" cy="159862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dirty="0"/>
              <a:t>C</a:t>
            </a: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anais de entrada</a:t>
            </a:r>
            <a:r>
              <a:rPr lang="pt-BR" sz="1100" dirty="0"/>
              <a:t>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 de atendimento;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</a:pPr>
            <a:r>
              <a:rPr lang="pt-BR" sz="1100" dirty="0"/>
              <a:t>Portal WEB;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</a:pPr>
            <a:r>
              <a:rPr lang="pt-BR" sz="1100" dirty="0"/>
              <a:t>Aplicativo móvel.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</a:pPr>
            <a:r>
              <a:rPr lang="pt-BR" sz="1100" dirty="0"/>
              <a:t>Atendimento on-line.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</a:pPr>
            <a:endParaRPr lang="pt-BR" sz="1100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311725" y="4177525"/>
            <a:ext cx="2608500" cy="86174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</a:t>
            </a:r>
            <a:r>
              <a:rPr lang="pt-BR" sz="1100" b="1" dirty="0"/>
              <a:t>gerencial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Operacionalizar os serviços públicos;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dirty="0"/>
              <a:t>Gestão das solicitações.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3"/>
          <p:cNvCxnSpPr>
            <a:stCxn id="83" idx="0"/>
            <a:endCxn id="84" idx="1"/>
          </p:cNvCxnSpPr>
          <p:nvPr/>
        </p:nvCxnSpPr>
        <p:spPr>
          <a:xfrm rot="5400000" flipH="1" flipV="1">
            <a:off x="5402489" y="1469983"/>
            <a:ext cx="1051178" cy="1277806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0" name="Google Shape;90;p3"/>
          <p:cNvCxnSpPr>
            <a:cxnSpLocks/>
            <a:stCxn id="83" idx="0"/>
            <a:endCxn id="87" idx="3"/>
          </p:cNvCxnSpPr>
          <p:nvPr/>
        </p:nvCxnSpPr>
        <p:spPr>
          <a:xfrm rot="16200000" flipV="1">
            <a:off x="4241706" y="1587006"/>
            <a:ext cx="562839" cy="15321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1" name="Google Shape;91;p3"/>
          <p:cNvCxnSpPr>
            <a:stCxn id="83" idx="3"/>
            <a:endCxn id="85" idx="0"/>
          </p:cNvCxnSpPr>
          <p:nvPr/>
        </p:nvCxnSpPr>
        <p:spPr>
          <a:xfrm>
            <a:off x="6689275" y="2811475"/>
            <a:ext cx="807875" cy="65115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2" name="Google Shape;92;p3"/>
          <p:cNvCxnSpPr>
            <a:stCxn id="83" idx="2"/>
            <a:endCxn id="88" idx="3"/>
          </p:cNvCxnSpPr>
          <p:nvPr/>
        </p:nvCxnSpPr>
        <p:spPr>
          <a:xfrm rot="5400000">
            <a:off x="3294739" y="2613961"/>
            <a:ext cx="1619922" cy="236895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3" name="Google Shape;93;p3"/>
          <p:cNvCxnSpPr>
            <a:stCxn id="83" idx="1"/>
            <a:endCxn id="86" idx="3"/>
          </p:cNvCxnSpPr>
          <p:nvPr/>
        </p:nvCxnSpPr>
        <p:spPr>
          <a:xfrm rot="10800000" flipV="1">
            <a:off x="2892625" y="2811474"/>
            <a:ext cx="996450" cy="42899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1010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latin typeface="Open Sans"/>
                <a:ea typeface="Open Sans"/>
                <a:cs typeface="Open Sans"/>
                <a:sym typeface="Open Sans"/>
              </a:rPr>
              <a:t>4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24"/>
          <p:cNvSpPr/>
          <p:nvPr/>
        </p:nvSpPr>
        <p:spPr>
          <a:xfrm>
            <a:off x="2259747" y="1458075"/>
            <a:ext cx="1885853" cy="469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sng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endpoint</a:t>
            </a:r>
            <a:r>
              <a:rPr lang="pt-BR" sz="14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153_156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425" y="1203800"/>
            <a:ext cx="961000" cy="9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xfrm>
            <a:off x="311700" y="156575"/>
            <a:ext cx="4708238" cy="86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pt-BR" sz="2400" b="0" dirty="0">
                <a:latin typeface="Montserrat Medium"/>
                <a:ea typeface="Montserrat Medium"/>
                <a:cs typeface="Montserrat Medium"/>
                <a:sym typeface="Montserrat Medium"/>
              </a:rPr>
              <a:t>Arquitetura Funcional para o </a:t>
            </a:r>
            <a:r>
              <a:rPr lang="pt-BR" sz="2400" dirty="0">
                <a:latin typeface="Montserrat Medium"/>
                <a:ea typeface="Montserrat Medium"/>
                <a:cs typeface="Montserrat Medium"/>
                <a:sym typeface="Montserrat Medium"/>
              </a:rPr>
              <a:t>Projeto 153_156</a:t>
            </a:r>
            <a:endParaRPr sz="24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02" name="Google Shape;102;p24"/>
          <p:cNvCxnSpPr>
            <a:stCxn id="100" idx="3"/>
            <a:endCxn id="99" idx="1"/>
          </p:cNvCxnSpPr>
          <p:nvPr/>
        </p:nvCxnSpPr>
        <p:spPr>
          <a:xfrm>
            <a:off x="1650425" y="1684300"/>
            <a:ext cx="609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Google Shape;103;p24"/>
          <p:cNvCxnSpPr>
            <a:stCxn id="99" idx="3"/>
            <a:endCxn id="104" idx="1"/>
          </p:cNvCxnSpPr>
          <p:nvPr/>
        </p:nvCxnSpPr>
        <p:spPr>
          <a:xfrm rot="10800000" flipH="1">
            <a:off x="4145600" y="1371675"/>
            <a:ext cx="874200" cy="32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5" name="Google Shape;105;p24"/>
          <p:cNvSpPr/>
          <p:nvPr/>
        </p:nvSpPr>
        <p:spPr>
          <a:xfrm>
            <a:off x="5528550" y="86683"/>
            <a:ext cx="3029700" cy="2453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4"/>
          <p:cNvSpPr/>
          <p:nvPr/>
        </p:nvSpPr>
        <p:spPr>
          <a:xfrm>
            <a:off x="5019938" y="1171500"/>
            <a:ext cx="1255284" cy="400194"/>
          </a:xfrm>
          <a:prstGeom prst="flowChartTerminator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 txBox="1"/>
          <p:nvPr/>
        </p:nvSpPr>
        <p:spPr>
          <a:xfrm>
            <a:off x="5784550" y="156735"/>
            <a:ext cx="100045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4"/>
          <p:cNvSpPr/>
          <p:nvPr/>
        </p:nvSpPr>
        <p:spPr>
          <a:xfrm>
            <a:off x="6988650" y="634425"/>
            <a:ext cx="1503300" cy="3936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</a:t>
            </a:r>
            <a:r>
              <a:rPr lang="pt-BR" b="1" dirty="0"/>
              <a:t>móvel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4"/>
          <p:cNvSpPr/>
          <p:nvPr/>
        </p:nvSpPr>
        <p:spPr>
          <a:xfrm>
            <a:off x="6988650" y="1108475"/>
            <a:ext cx="1503300" cy="3936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dirty="0"/>
              <a:t>Portal WEB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4"/>
          <p:cNvSpPr/>
          <p:nvPr/>
        </p:nvSpPr>
        <p:spPr>
          <a:xfrm>
            <a:off x="6988650" y="1582525"/>
            <a:ext cx="1520272" cy="3936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</a:t>
            </a:r>
            <a:r>
              <a:rPr lang="pt-BR" b="1" dirty="0"/>
              <a:t>on-line (chat)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4"/>
          <p:cNvSpPr/>
          <p:nvPr/>
        </p:nvSpPr>
        <p:spPr>
          <a:xfrm>
            <a:off x="6988650" y="2080575"/>
            <a:ext cx="1503300" cy="3936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Adm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4"/>
          <p:cNvCxnSpPr>
            <a:stCxn id="104" idx="3"/>
            <a:endCxn id="107" idx="2"/>
          </p:cNvCxnSpPr>
          <p:nvPr/>
        </p:nvCxnSpPr>
        <p:spPr>
          <a:xfrm rot="10800000" flipH="1">
            <a:off x="6275222" y="831297"/>
            <a:ext cx="7134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24"/>
          <p:cNvCxnSpPr>
            <a:stCxn id="104" idx="3"/>
            <a:endCxn id="108" idx="2"/>
          </p:cNvCxnSpPr>
          <p:nvPr/>
        </p:nvCxnSpPr>
        <p:spPr>
          <a:xfrm rot="10800000" flipH="1">
            <a:off x="6275222" y="1305297"/>
            <a:ext cx="713400" cy="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4"/>
          <p:cNvCxnSpPr>
            <a:stCxn id="104" idx="3"/>
            <a:endCxn id="109" idx="2"/>
          </p:cNvCxnSpPr>
          <p:nvPr/>
        </p:nvCxnSpPr>
        <p:spPr>
          <a:xfrm>
            <a:off x="6275222" y="1371597"/>
            <a:ext cx="713400" cy="4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114;p24"/>
          <p:cNvCxnSpPr>
            <a:stCxn id="104" idx="3"/>
            <a:endCxn id="110" idx="2"/>
          </p:cNvCxnSpPr>
          <p:nvPr/>
        </p:nvCxnSpPr>
        <p:spPr>
          <a:xfrm>
            <a:off x="6275222" y="1371597"/>
            <a:ext cx="713400" cy="90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115;p24"/>
          <p:cNvSpPr/>
          <p:nvPr/>
        </p:nvSpPr>
        <p:spPr>
          <a:xfrm>
            <a:off x="5665900" y="2829375"/>
            <a:ext cx="3029700" cy="2166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6700300" y="2919625"/>
            <a:ext cx="96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4"/>
          <p:cNvSpPr/>
          <p:nvPr/>
        </p:nvSpPr>
        <p:spPr>
          <a:xfrm>
            <a:off x="6522475" y="4378946"/>
            <a:ext cx="1412250" cy="400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4"/>
          <p:cNvSpPr/>
          <p:nvPr/>
        </p:nvSpPr>
        <p:spPr>
          <a:xfrm>
            <a:off x="147525" y="2829375"/>
            <a:ext cx="2328000" cy="2166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2792351" y="2829375"/>
            <a:ext cx="2601000" cy="2166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/>
          <p:nvPr/>
        </p:nvSpPr>
        <p:spPr>
          <a:xfrm>
            <a:off x="5076400" y="3091850"/>
            <a:ext cx="865200" cy="321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6025250" y="2317550"/>
            <a:ext cx="326400" cy="774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3471838" y="2919625"/>
            <a:ext cx="125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Persistência</a:t>
            </a:r>
            <a:endParaRPr sz="1400" b="1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683913" y="2919625"/>
            <a:ext cx="125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2191475" y="3091850"/>
            <a:ext cx="865200" cy="321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7005622" y="167125"/>
            <a:ext cx="1503300" cy="3936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 atendimento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4"/>
          <p:cNvCxnSpPr/>
          <p:nvPr/>
        </p:nvCxnSpPr>
        <p:spPr>
          <a:xfrm rot="10800000" flipH="1">
            <a:off x="6284775" y="420460"/>
            <a:ext cx="719439" cy="8848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" name="Picture 2" descr="PostgreSQL vs SQL Server: 16 Diferenças Críticas">
            <a:extLst>
              <a:ext uri="{FF2B5EF4-FFF2-40B4-BE49-F238E27FC236}">
                <a16:creationId xmlns:a16="http://schemas.microsoft.com/office/drawing/2014/main" id="{CA602D3D-9D88-D28A-5297-5D5B1CCA7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25" y="3824787"/>
            <a:ext cx="926888" cy="7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Resultado de imagem para PowerBI">
            <a:extLst>
              <a:ext uri="{FF2B5EF4-FFF2-40B4-BE49-F238E27FC236}">
                <a16:creationId xmlns:a16="http://schemas.microsoft.com/office/drawing/2014/main" id="{BC0FF10D-592F-3D87-CD41-F217298B0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018" y="3592691"/>
            <a:ext cx="632011" cy="52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ícone Reactjs, logo em Vector Logo">
            <a:extLst>
              <a:ext uri="{FF2B5EF4-FFF2-40B4-BE49-F238E27FC236}">
                <a16:creationId xmlns:a16="http://schemas.microsoft.com/office/drawing/2014/main" id="{2A7F9C15-C5B8-8134-8A0A-52DC86FE4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475" y="559550"/>
            <a:ext cx="874200" cy="4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Nodejs">
            <a:extLst>
              <a:ext uri="{FF2B5EF4-FFF2-40B4-BE49-F238E27FC236}">
                <a16:creationId xmlns:a16="http://schemas.microsoft.com/office/drawing/2014/main" id="{AE8F3E3C-4B6D-C4FA-5E79-E8132E437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00" y="3561583"/>
            <a:ext cx="865200" cy="52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logo mysql">
            <a:extLst>
              <a:ext uri="{FF2B5EF4-FFF2-40B4-BE49-F238E27FC236}">
                <a16:creationId xmlns:a16="http://schemas.microsoft.com/office/drawing/2014/main" id="{ADA6DBFE-B2F6-DF88-8F85-8F904F48C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080" y="3996650"/>
            <a:ext cx="818209" cy="50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ct native svg transformer allows you import svg - aperture science  innovators logo PNG image with transparent background | TOPpng">
            <a:extLst>
              <a:ext uri="{FF2B5EF4-FFF2-40B4-BE49-F238E27FC236}">
                <a16:creationId xmlns:a16="http://schemas.microsoft.com/office/drawing/2014/main" id="{35622003-772E-6754-41F5-FD7968BF6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298" y="1657458"/>
            <a:ext cx="816251" cy="83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E9DD422-C02C-36E0-F577-4C2E76BD6FB2}"/>
              </a:ext>
            </a:extLst>
          </p:cNvPr>
          <p:cNvSpPr txBox="1"/>
          <p:nvPr/>
        </p:nvSpPr>
        <p:spPr>
          <a:xfrm>
            <a:off x="326335" y="3412850"/>
            <a:ext cx="714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E6D7B-7B70-C22F-62FA-F773EF46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02FDFE-208C-9E7A-5D93-21475E11DF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pic>
        <p:nvPicPr>
          <p:cNvPr id="3074" name="Picture 2" descr="imagem celular de br.depositphotos.com">
            <a:extLst>
              <a:ext uri="{FF2B5EF4-FFF2-40B4-BE49-F238E27FC236}">
                <a16:creationId xmlns:a16="http://schemas.microsoft.com/office/drawing/2014/main" id="{9463D3FC-B93E-C177-654E-0124B2549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4" y="1242607"/>
            <a:ext cx="744921" cy="74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6CD019-B46D-2986-BA64-0504315595A4}"/>
              </a:ext>
            </a:extLst>
          </p:cNvPr>
          <p:cNvSpPr txBox="1"/>
          <p:nvPr/>
        </p:nvSpPr>
        <p:spPr>
          <a:xfrm>
            <a:off x="407953" y="2048530"/>
            <a:ext cx="685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ANDROID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C3D0114-B142-1A66-0DCF-DF92A0F10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71" y="3406853"/>
            <a:ext cx="563766" cy="908123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5C5CD1B-CFF8-974B-6AC9-055A080B1220}"/>
              </a:ext>
            </a:extLst>
          </p:cNvPr>
          <p:cNvSpPr txBox="1"/>
          <p:nvPr/>
        </p:nvSpPr>
        <p:spPr>
          <a:xfrm>
            <a:off x="453761" y="4403394"/>
            <a:ext cx="639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IPHONE</a:t>
            </a:r>
          </a:p>
        </p:txBody>
      </p:sp>
      <p:pic>
        <p:nvPicPr>
          <p:cNvPr id="3078" name="Picture 6" descr="Banco de imagens grátis de computador - Fotos de computador ...">
            <a:extLst>
              <a:ext uri="{FF2B5EF4-FFF2-40B4-BE49-F238E27FC236}">
                <a16:creationId xmlns:a16="http://schemas.microsoft.com/office/drawing/2014/main" id="{0B6D65BB-745E-ECAC-963F-68605052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9" y="2571750"/>
            <a:ext cx="1044782" cy="63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FFE2EA1-9CE2-2ABE-FF88-181B8C7B5AEB}"/>
              </a:ext>
            </a:extLst>
          </p:cNvPr>
          <p:cNvSpPr txBox="1"/>
          <p:nvPr/>
        </p:nvSpPr>
        <p:spPr>
          <a:xfrm>
            <a:off x="3306965" y="1152425"/>
            <a:ext cx="2186310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</a:t>
            </a:r>
            <a:r>
              <a:rPr lang="pt-BR" b="1" dirty="0"/>
              <a:t>FRONT-END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WEB APP/ Mobile APP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9" name="Picture 4" descr="react native svg transformer allows you import svg - aperture science  innovators logo PNG image with transparent background | TOPpng">
            <a:extLst>
              <a:ext uri="{FF2B5EF4-FFF2-40B4-BE49-F238E27FC236}">
                <a16:creationId xmlns:a16="http://schemas.microsoft.com/office/drawing/2014/main" id="{3119481E-1296-9746-DCAE-33E95E840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994" y="1897434"/>
            <a:ext cx="816251" cy="83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D68B92EB-E4D2-10E8-E283-AC50E26F7FD6}"/>
              </a:ext>
            </a:extLst>
          </p:cNvPr>
          <p:cNvCxnSpPr/>
          <p:nvPr/>
        </p:nvCxnSpPr>
        <p:spPr>
          <a:xfrm>
            <a:off x="1454727" y="2891231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D14F2DD-B4EC-1F75-9290-0A913481128E}"/>
              </a:ext>
            </a:extLst>
          </p:cNvPr>
          <p:cNvSpPr txBox="1"/>
          <p:nvPr/>
        </p:nvSpPr>
        <p:spPr>
          <a:xfrm>
            <a:off x="1537699" y="2448780"/>
            <a:ext cx="1440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 e senha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3FED9D0-E1BD-704E-9F05-147A3B2EF6D0}"/>
              </a:ext>
            </a:extLst>
          </p:cNvPr>
          <p:cNvSpPr txBox="1"/>
          <p:nvPr/>
        </p:nvSpPr>
        <p:spPr>
          <a:xfrm>
            <a:off x="5618018" y="1152425"/>
            <a:ext cx="3403140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BACK-END</a:t>
            </a:r>
          </a:p>
          <a:p>
            <a:endParaRPr lang="pt-BR" dirty="0"/>
          </a:p>
          <a:p>
            <a:r>
              <a:rPr lang="pt-BR" dirty="0"/>
              <a:t>Servidor Desenvolvimento</a:t>
            </a:r>
          </a:p>
          <a:p>
            <a:r>
              <a:rPr lang="pt-BR" dirty="0">
                <a:hlinkClick r:id="rId6"/>
              </a:rPr>
              <a:t>http://dev.urbamsjc.com.br/integrati/login</a:t>
            </a:r>
            <a:r>
              <a:rPr lang="pt-BR" dirty="0"/>
              <a:t>   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8F3455F5-467F-380A-68DD-B372D1B75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2054" y="3567528"/>
            <a:ext cx="1256129" cy="1152424"/>
          </a:xfrm>
          <a:prstGeom prst="rect">
            <a:avLst/>
          </a:prstGeom>
        </p:spPr>
      </p:pic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6FA5109-1C19-DC83-F4FF-25E5E3F6EC36}"/>
              </a:ext>
            </a:extLst>
          </p:cNvPr>
          <p:cNvCxnSpPr/>
          <p:nvPr/>
        </p:nvCxnSpPr>
        <p:spPr>
          <a:xfrm flipH="1">
            <a:off x="1343891" y="3872345"/>
            <a:ext cx="187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02E5C52-89DC-80D0-B7A4-C6246B29D726}"/>
              </a:ext>
            </a:extLst>
          </p:cNvPr>
          <p:cNvSpPr txBox="1"/>
          <p:nvPr/>
        </p:nvSpPr>
        <p:spPr>
          <a:xfrm>
            <a:off x="1648691" y="3491345"/>
            <a:ext cx="140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Autenticado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0ED57DA3-5C60-A34F-11A7-D75A4CCCE0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6908" y="2080708"/>
            <a:ext cx="1315715" cy="25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5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A711A-4DF3-BB1A-3FEB-E277EFE3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Docker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BCC118-1F48-0739-AA44-D22AA242D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D4853F-A323-900D-1FA0-99EEC30996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4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145450"/>
            <a:ext cx="8520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dirty="0" err="1"/>
              <a:t>Frontend</a:t>
            </a:r>
            <a:r>
              <a:rPr lang="pt-BR" dirty="0"/>
              <a:t> 156</a:t>
            </a:r>
            <a:endParaRPr dirty="0"/>
          </a:p>
        </p:txBody>
      </p:sp>
      <p:sp>
        <p:nvSpPr>
          <p:cNvPr id="144" name="Google Shape;144;p25"/>
          <p:cNvSpPr/>
          <p:nvPr/>
        </p:nvSpPr>
        <p:spPr>
          <a:xfrm>
            <a:off x="610496" y="3338400"/>
            <a:ext cx="1837800" cy="48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/>
              <a:t>Sistema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544346" y="1130275"/>
            <a:ext cx="1970100" cy="48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/>
              <a:t>Munícipe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3724246" y="1130275"/>
            <a:ext cx="1752900" cy="48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6428321" y="2879438"/>
            <a:ext cx="1970100" cy="47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dirty="0"/>
              <a:t>Prefeitura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6646496" y="1122500"/>
            <a:ext cx="1970100" cy="48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lang="pt-BR" dirty="0"/>
              <a:t>RSO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1264146" y="1738525"/>
            <a:ext cx="17529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Acompanhamento protocolo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Cadastro </a:t>
            </a:r>
            <a:r>
              <a:rPr lang="pt-BR" sz="1000" dirty="0"/>
              <a:t>Munícipe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696" y="1813888"/>
            <a:ext cx="433100" cy="4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8321" y="2242100"/>
            <a:ext cx="433100" cy="4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1264146" y="3840975"/>
            <a:ext cx="15156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solicitações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Retorno dos protocolos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696" y="3827688"/>
            <a:ext cx="433100" cy="4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696" y="4291675"/>
            <a:ext cx="433100" cy="4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6121" y="3472602"/>
            <a:ext cx="433100" cy="4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6121" y="4078950"/>
            <a:ext cx="433100" cy="4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6931633" y="3469408"/>
            <a:ext cx="16659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Admin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dirty="0"/>
              <a:t>Fiscalização serviços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dirty="0"/>
              <a:t>Pesquisa satisfação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Avaliação de desempenho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8321" y="1710388"/>
            <a:ext cx="433100" cy="4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696" y="2507088"/>
            <a:ext cx="433100" cy="4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/>
          <p:nvPr/>
        </p:nvSpPr>
        <p:spPr>
          <a:xfrm>
            <a:off x="570871" y="1685625"/>
            <a:ext cx="143700" cy="1477500"/>
          </a:xfrm>
          <a:prstGeom prst="upArrow">
            <a:avLst>
              <a:gd name="adj1" fmla="val 44816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2607096" y="1243525"/>
            <a:ext cx="1024500" cy="262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7076271" y="1698850"/>
            <a:ext cx="1665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Dashboard auditoria</a:t>
            </a:r>
            <a:endParaRPr sz="1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Dashboard análise</a:t>
            </a:r>
            <a:endParaRPr sz="1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Modelo preditivo ???</a:t>
            </a:r>
            <a:endParaRPr sz="1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5549571" y="1243525"/>
            <a:ext cx="1024500" cy="262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509" y="1813888"/>
            <a:ext cx="433100" cy="4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1509" y="2554563"/>
            <a:ext cx="433100" cy="4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4246671" y="1857525"/>
            <a:ext cx="15156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Despacho ocorrência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dirty="0">
                <a:latin typeface="Open Sans"/>
                <a:ea typeface="Open Sans"/>
                <a:cs typeface="Open Sans"/>
                <a:sym typeface="Open Sans"/>
              </a:rPr>
              <a:t>Acionamento RSO</a:t>
            </a:r>
            <a:endParaRPr sz="1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Cadastro Gestor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dirty="0">
                <a:latin typeface="Open Sans"/>
                <a:ea typeface="Open Sans"/>
                <a:cs typeface="Open Sans"/>
                <a:sym typeface="Open Sans"/>
              </a:rPr>
              <a:t>Cadastro moderador</a:t>
            </a:r>
            <a:endParaRPr sz="1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latin typeface="Open Sans"/>
                <a:ea typeface="Open Sans"/>
                <a:cs typeface="Open Sans"/>
                <a:sym typeface="Open Sans"/>
              </a:rPr>
              <a:t>7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latin typeface="Open Sans"/>
                <a:ea typeface="Open Sans"/>
                <a:cs typeface="Open Sans"/>
                <a:sym typeface="Open Sans"/>
              </a:rPr>
              <a:t>8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311700" y="156575"/>
            <a:ext cx="2241300" cy="108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Backend</a:t>
            </a:r>
            <a:r>
              <a:rPr lang="pt-BR" b="0" dirty="0">
                <a:latin typeface="Montserrat Medium"/>
                <a:ea typeface="Montserrat Medium"/>
                <a:cs typeface="Montserrat Medium"/>
                <a:sym typeface="Montserrat Medium"/>
              </a:rPr>
              <a:t>    156</a:t>
            </a:r>
            <a:br>
              <a:rPr lang="pt-BR" b="0" dirty="0"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b="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3779975" y="246275"/>
            <a:ext cx="2241300" cy="3443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3918825" y="246275"/>
            <a:ext cx="125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Controllers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6436050" y="252900"/>
            <a:ext cx="2305200" cy="4637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6436050" y="242825"/>
            <a:ext cx="96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6795825" y="3489450"/>
            <a:ext cx="1753800" cy="3210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dirty="0"/>
              <a:t>Fiscalização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6795825" y="4178488"/>
            <a:ext cx="1753800" cy="3210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dirty="0"/>
              <a:t>Gestão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4001100" y="636563"/>
            <a:ext cx="1503300" cy="3936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dirty="0"/>
              <a:t>Dados Solicitante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4001100" y="1133738"/>
            <a:ext cx="1503300" cy="3936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dirty="0"/>
              <a:t>Dados Assunto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4001100" y="1630913"/>
            <a:ext cx="1503300" cy="3936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dirty="0"/>
              <a:t>Local Assunto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4001100" y="2117350"/>
            <a:ext cx="1503300" cy="3936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dirty="0"/>
              <a:t>RSO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4001100" y="3100938"/>
            <a:ext cx="1503300" cy="3936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dirty="0"/>
              <a:t>Gestores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4001100" y="2609138"/>
            <a:ext cx="1503300" cy="393600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dirty="0"/>
              <a:t>Serviços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6795825" y="2781163"/>
            <a:ext cx="1753800" cy="3210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dirty="0"/>
              <a:t>Solução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6795825" y="643175"/>
            <a:ext cx="1753800" cy="3210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dirty="0"/>
              <a:t>Solicitante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6795825" y="1370525"/>
            <a:ext cx="1753800" cy="3210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dirty="0"/>
              <a:t>Assunto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6795825" y="2098013"/>
            <a:ext cx="1753800" cy="3210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dirty="0"/>
              <a:t>RSO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6"/>
          <p:cNvCxnSpPr>
            <a:stCxn id="189" idx="0"/>
            <a:endCxn id="188" idx="2"/>
          </p:cNvCxnSpPr>
          <p:nvPr/>
        </p:nvCxnSpPr>
        <p:spPr>
          <a:xfrm rot="10800000">
            <a:off x="7672725" y="1691513"/>
            <a:ext cx="0" cy="40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91" name="Google Shape;191;p6"/>
          <p:cNvCxnSpPr>
            <a:stCxn id="183" idx="0"/>
            <a:endCxn id="179" idx="1"/>
          </p:cNvCxnSpPr>
          <p:nvPr/>
        </p:nvCxnSpPr>
        <p:spPr>
          <a:xfrm>
            <a:off x="5504400" y="2314150"/>
            <a:ext cx="1291500" cy="202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p6"/>
          <p:cNvCxnSpPr>
            <a:stCxn id="185" idx="0"/>
            <a:endCxn id="178" idx="1"/>
          </p:cNvCxnSpPr>
          <p:nvPr/>
        </p:nvCxnSpPr>
        <p:spPr>
          <a:xfrm>
            <a:off x="5504400" y="2805938"/>
            <a:ext cx="1291500" cy="8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3" name="Google Shape;193;p6"/>
          <p:cNvSpPr/>
          <p:nvPr/>
        </p:nvSpPr>
        <p:spPr>
          <a:xfrm>
            <a:off x="3779925" y="3905625"/>
            <a:ext cx="2241300" cy="97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3918825" y="3905625"/>
            <a:ext cx="125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4001100" y="4280125"/>
            <a:ext cx="1753704" cy="486432"/>
          </a:xfrm>
          <a:prstGeom prst="flowChartDocumen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dirty="0"/>
              <a:t>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6"/>
          <p:cNvCxnSpPr>
            <a:stCxn id="184" idx="0"/>
            <a:endCxn id="195" idx="3"/>
          </p:cNvCxnSpPr>
          <p:nvPr/>
        </p:nvCxnSpPr>
        <p:spPr>
          <a:xfrm>
            <a:off x="5504400" y="3297738"/>
            <a:ext cx="250500" cy="1225500"/>
          </a:xfrm>
          <a:prstGeom prst="bentConnector3">
            <a:avLst>
              <a:gd name="adj1" fmla="val 2974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7" name="Google Shape;197;p6"/>
          <p:cNvSpPr/>
          <p:nvPr/>
        </p:nvSpPr>
        <p:spPr>
          <a:xfrm>
            <a:off x="857475" y="1671575"/>
            <a:ext cx="1852200" cy="975000"/>
          </a:xfrm>
          <a:prstGeom prst="flowChartDecision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5623825" y="3404200"/>
            <a:ext cx="237600" cy="774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5667525" y="712775"/>
            <a:ext cx="1119300" cy="2055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6"/>
          <p:cNvCxnSpPr>
            <a:stCxn id="197" idx="3"/>
            <a:endCxn id="180" idx="2"/>
          </p:cNvCxnSpPr>
          <p:nvPr/>
        </p:nvCxnSpPr>
        <p:spPr>
          <a:xfrm rot="10800000" flipH="1">
            <a:off x="2709675" y="833375"/>
            <a:ext cx="1291500" cy="13257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1" name="Google Shape;201;p6"/>
          <p:cNvCxnSpPr>
            <a:stCxn id="197" idx="3"/>
            <a:endCxn id="181" idx="2"/>
          </p:cNvCxnSpPr>
          <p:nvPr/>
        </p:nvCxnSpPr>
        <p:spPr>
          <a:xfrm rot="10800000" flipH="1">
            <a:off x="2709675" y="1330475"/>
            <a:ext cx="1291500" cy="828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2" name="Google Shape;202;p6"/>
          <p:cNvCxnSpPr>
            <a:stCxn id="197" idx="3"/>
            <a:endCxn id="182" idx="2"/>
          </p:cNvCxnSpPr>
          <p:nvPr/>
        </p:nvCxnSpPr>
        <p:spPr>
          <a:xfrm rot="10800000" flipH="1">
            <a:off x="2709675" y="1827575"/>
            <a:ext cx="1291500" cy="331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3" name="Google Shape;203;p6"/>
          <p:cNvCxnSpPr>
            <a:stCxn id="197" idx="3"/>
            <a:endCxn id="183" idx="2"/>
          </p:cNvCxnSpPr>
          <p:nvPr/>
        </p:nvCxnSpPr>
        <p:spPr>
          <a:xfrm>
            <a:off x="2709675" y="2159075"/>
            <a:ext cx="1291500" cy="1551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4" name="Google Shape;204;p6"/>
          <p:cNvCxnSpPr>
            <a:stCxn id="197" idx="3"/>
            <a:endCxn id="185" idx="2"/>
          </p:cNvCxnSpPr>
          <p:nvPr/>
        </p:nvCxnSpPr>
        <p:spPr>
          <a:xfrm>
            <a:off x="2709675" y="2159075"/>
            <a:ext cx="1291500" cy="646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5" name="Google Shape;205;p6"/>
          <p:cNvCxnSpPr>
            <a:stCxn id="197" idx="3"/>
            <a:endCxn id="184" idx="2"/>
          </p:cNvCxnSpPr>
          <p:nvPr/>
        </p:nvCxnSpPr>
        <p:spPr>
          <a:xfrm>
            <a:off x="2709675" y="2159075"/>
            <a:ext cx="1291500" cy="1138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Google Shape;206;p6"/>
          <p:cNvCxnSpPr>
            <a:stCxn id="207" idx="0"/>
            <a:endCxn id="197" idx="2"/>
          </p:cNvCxnSpPr>
          <p:nvPr/>
        </p:nvCxnSpPr>
        <p:spPr>
          <a:xfrm rot="10800000">
            <a:off x="1783575" y="2646625"/>
            <a:ext cx="0" cy="6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8" name="Google Shape;208;p6"/>
          <p:cNvSpPr txBox="1"/>
          <p:nvPr/>
        </p:nvSpPr>
        <p:spPr>
          <a:xfrm>
            <a:off x="1726450" y="2805500"/>
            <a:ext cx="13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Request http</a:t>
            </a:r>
            <a:endParaRPr sz="14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7" name="Google Shape;20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5975" y="3277825"/>
            <a:ext cx="1255200" cy="125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6"/>
          <p:cNvCxnSpPr>
            <a:stCxn id="184" idx="0"/>
            <a:endCxn id="178" idx="1"/>
          </p:cNvCxnSpPr>
          <p:nvPr/>
        </p:nvCxnSpPr>
        <p:spPr>
          <a:xfrm>
            <a:off x="5504400" y="3297738"/>
            <a:ext cx="1291500" cy="3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0" name="Google Shape;210;p6"/>
          <p:cNvCxnSpPr>
            <a:stCxn id="188" idx="0"/>
            <a:endCxn id="187" idx="2"/>
          </p:cNvCxnSpPr>
          <p:nvPr/>
        </p:nvCxnSpPr>
        <p:spPr>
          <a:xfrm rot="10800000">
            <a:off x="7672725" y="964025"/>
            <a:ext cx="0" cy="40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11" name="Google Shape;211;p6"/>
          <p:cNvCxnSpPr>
            <a:stCxn id="182" idx="0"/>
            <a:endCxn id="189" idx="1"/>
          </p:cNvCxnSpPr>
          <p:nvPr/>
        </p:nvCxnSpPr>
        <p:spPr>
          <a:xfrm>
            <a:off x="5504400" y="1827713"/>
            <a:ext cx="1291500" cy="43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2" name="Google Shape;212;p6"/>
          <p:cNvCxnSpPr>
            <a:stCxn id="182" idx="0"/>
            <a:endCxn id="186" idx="1"/>
          </p:cNvCxnSpPr>
          <p:nvPr/>
        </p:nvCxnSpPr>
        <p:spPr>
          <a:xfrm>
            <a:off x="5504400" y="1827713"/>
            <a:ext cx="1291500" cy="11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3" name="Google Shape;213;p6"/>
          <p:cNvCxnSpPr>
            <a:stCxn id="182" idx="0"/>
            <a:endCxn id="188" idx="1"/>
          </p:cNvCxnSpPr>
          <p:nvPr/>
        </p:nvCxnSpPr>
        <p:spPr>
          <a:xfrm rot="10800000" flipH="1">
            <a:off x="5504400" y="1531013"/>
            <a:ext cx="12915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6"/>
          <p:cNvCxnSpPr>
            <a:stCxn id="185" idx="0"/>
            <a:endCxn id="186" idx="1"/>
          </p:cNvCxnSpPr>
          <p:nvPr/>
        </p:nvCxnSpPr>
        <p:spPr>
          <a:xfrm>
            <a:off x="5504400" y="2805938"/>
            <a:ext cx="1291500" cy="13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5" name="Google Shape;215;p6"/>
          <p:cNvCxnSpPr>
            <a:stCxn id="180" idx="0"/>
            <a:endCxn id="178" idx="1"/>
          </p:cNvCxnSpPr>
          <p:nvPr/>
        </p:nvCxnSpPr>
        <p:spPr>
          <a:xfrm>
            <a:off x="5504400" y="833363"/>
            <a:ext cx="1291500" cy="28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sz="2800" b="0" dirty="0">
                <a:latin typeface="Montserrat Medium"/>
                <a:ea typeface="Montserrat Medium"/>
                <a:cs typeface="Montserrat Medium"/>
                <a:sym typeface="Montserrat Medium"/>
              </a:rPr>
              <a:t>Arquitetura de Alto Nível – Proteção Cidadão</a:t>
            </a:r>
            <a:endParaRPr sz="2800" b="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latin typeface="Open Sans"/>
                <a:ea typeface="Open Sans"/>
                <a:cs typeface="Open Sans"/>
                <a:sym typeface="Open Sans"/>
              </a:rPr>
              <a:t>9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317875" y="1272325"/>
            <a:ext cx="2071800" cy="86174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</a:t>
            </a:r>
            <a:r>
              <a:rPr lang="pt-BR" sz="1100" b="1" dirty="0"/>
              <a:t>munícipe</a:t>
            </a: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Cadastro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atendimento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3889075" y="2634475"/>
            <a:ext cx="2800200" cy="354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(Barramento de Integração)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6566981" y="1152425"/>
            <a:ext cx="2137200" cy="103102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dirty="0"/>
              <a:t>Despacho</a:t>
            </a:r>
            <a:endParaRPr lang="pt-BR"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Gestão e direcionamento de chama</a:t>
            </a:r>
            <a:r>
              <a:rPr lang="pt-BR" sz="1100" dirty="0"/>
              <a:t>dos para viaturas disponíveis e próximas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6428550" y="3462625"/>
            <a:ext cx="2466068" cy="103102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dirty="0"/>
              <a:t>Atendimento GCM/Defesa Civil/DFPM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Responder chamado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 solução</a:t>
            </a:r>
            <a:endParaRPr lang="pt-BR" sz="1100" dirty="0"/>
          </a:p>
          <a:p>
            <a:pPr marL="1587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pt-B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339325" y="2640325"/>
            <a:ext cx="2553300" cy="120029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</a:t>
            </a:r>
            <a:r>
              <a:rPr lang="pt-BR" sz="1100" b="1" dirty="0" err="1"/>
              <a:t>teleatendente</a:t>
            </a: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Acesso dados de demandas dos munícipes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Acesso a análise realizada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2389675" y="1272325"/>
            <a:ext cx="1367400" cy="159862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dirty="0"/>
              <a:t>C</a:t>
            </a: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anais de entrada</a:t>
            </a:r>
            <a:r>
              <a:rPr lang="pt-BR" sz="1100" dirty="0"/>
              <a:t>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 de atendimento;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</a:pPr>
            <a:r>
              <a:rPr lang="pt-BR" sz="1100" dirty="0"/>
              <a:t>Portal WEB;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</a:pPr>
            <a:r>
              <a:rPr lang="pt-BR" sz="1100" dirty="0"/>
              <a:t>Aplicativo móvel.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</a:pPr>
            <a:r>
              <a:rPr lang="pt-BR" sz="1100" dirty="0"/>
              <a:t>Atendimento on-line.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</a:pPr>
            <a:endParaRPr lang="pt-BR" sz="1100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311725" y="4177525"/>
            <a:ext cx="2608500" cy="86174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</a:t>
            </a:r>
            <a:r>
              <a:rPr lang="pt-BR" sz="1100" b="1" dirty="0"/>
              <a:t>gerencial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Operacionalizar os serviços públicos;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dirty="0"/>
              <a:t>Gestão das solicitações.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3"/>
          <p:cNvCxnSpPr>
            <a:stCxn id="83" idx="0"/>
            <a:endCxn id="84" idx="1"/>
          </p:cNvCxnSpPr>
          <p:nvPr/>
        </p:nvCxnSpPr>
        <p:spPr>
          <a:xfrm rot="5400000" flipH="1" flipV="1">
            <a:off x="5444809" y="1512303"/>
            <a:ext cx="966539" cy="1277806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0" name="Google Shape;90;p3"/>
          <p:cNvCxnSpPr>
            <a:cxnSpLocks/>
            <a:stCxn id="83" idx="0"/>
            <a:endCxn id="87" idx="3"/>
          </p:cNvCxnSpPr>
          <p:nvPr/>
        </p:nvCxnSpPr>
        <p:spPr>
          <a:xfrm rot="16200000" flipV="1">
            <a:off x="4241706" y="1587006"/>
            <a:ext cx="562839" cy="15321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1" name="Google Shape;91;p3"/>
          <p:cNvCxnSpPr>
            <a:cxnSpLocks/>
            <a:stCxn id="83" idx="3"/>
            <a:endCxn id="85" idx="0"/>
          </p:cNvCxnSpPr>
          <p:nvPr/>
        </p:nvCxnSpPr>
        <p:spPr>
          <a:xfrm>
            <a:off x="6689275" y="2811475"/>
            <a:ext cx="972309" cy="65115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2" name="Google Shape;92;p3"/>
          <p:cNvCxnSpPr>
            <a:stCxn id="83" idx="2"/>
            <a:endCxn id="88" idx="3"/>
          </p:cNvCxnSpPr>
          <p:nvPr/>
        </p:nvCxnSpPr>
        <p:spPr>
          <a:xfrm rot="5400000">
            <a:off x="3294739" y="2613961"/>
            <a:ext cx="1619922" cy="236895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3" name="Google Shape;93;p3"/>
          <p:cNvCxnSpPr>
            <a:stCxn id="83" idx="1"/>
            <a:endCxn id="86" idx="3"/>
          </p:cNvCxnSpPr>
          <p:nvPr/>
        </p:nvCxnSpPr>
        <p:spPr>
          <a:xfrm rot="10800000" flipV="1">
            <a:off x="2892625" y="2811474"/>
            <a:ext cx="996450" cy="42899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5837426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698</Words>
  <Application>Microsoft Office PowerPoint</Application>
  <PresentationFormat>Apresentação na tela (16:9)</PresentationFormat>
  <Paragraphs>258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PT Sans Narrow</vt:lpstr>
      <vt:lpstr>Open Sans</vt:lpstr>
      <vt:lpstr>Arial</vt:lpstr>
      <vt:lpstr>Montserrat Medium</vt:lpstr>
      <vt:lpstr>Tropic</vt:lpstr>
      <vt:lpstr>Arquitetura Inicial para o  Projeto 156_Proteção ao cidadão(Ver 1.0)</vt:lpstr>
      <vt:lpstr>Modelo Conceitual</vt:lpstr>
      <vt:lpstr>Arquitetura de Alto Nível - 156</vt:lpstr>
      <vt:lpstr>Arquitetura Funcional para o Projeto 153_156</vt:lpstr>
      <vt:lpstr>Desenvolvimento </vt:lpstr>
      <vt:lpstr>Docker Architecture</vt:lpstr>
      <vt:lpstr>Frontend 156</vt:lpstr>
      <vt:lpstr>Backend    156 </vt:lpstr>
      <vt:lpstr>Arquitetura de Alto Nível – Proteção Cidadão</vt:lpstr>
      <vt:lpstr>Front-end Proteção ao Cidadão</vt:lpstr>
      <vt:lpstr>Apresentação do PowerPoint</vt:lpstr>
      <vt:lpstr>Apresentação do PowerPoint</vt:lpstr>
      <vt:lpstr>Nível de Persistência - MySQL</vt:lpstr>
      <vt:lpstr>Infraestrutura - Arquitetura de Rede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Inicial para o  Projeto 156_153(Ver 1.0)</dc:title>
  <dc:creator>Odair Oliveira</dc:creator>
  <cp:lastModifiedBy>Odair Oliveira de Sá</cp:lastModifiedBy>
  <cp:revision>8</cp:revision>
  <cp:lastPrinted>2022-10-13T11:23:52Z</cp:lastPrinted>
  <dcterms:modified xsi:type="dcterms:W3CDTF">2022-10-13T12:01:50Z</dcterms:modified>
</cp:coreProperties>
</file>