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Proxima Nova"/>
      <p:regular r:id="rId74"/>
      <p:bold r:id="rId75"/>
      <p:italic r:id="rId76"/>
      <p:boldItalic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Century Gothic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6" roundtripDataSignature="AMtx7mhHjYe1VhR7zIL2ndKV08I5Slzq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enturyGothic-italic.fntdata"/><Relationship Id="rId83" Type="http://schemas.openxmlformats.org/officeDocument/2006/relationships/font" Target="fonts/CenturyGothic-bold.fntdata"/><Relationship Id="rId42" Type="http://schemas.openxmlformats.org/officeDocument/2006/relationships/slide" Target="slides/slide36.xml"/><Relationship Id="rId86" Type="http://customschemas.google.com/relationships/presentationmetadata" Target="metadata"/><Relationship Id="rId41" Type="http://schemas.openxmlformats.org/officeDocument/2006/relationships/slide" Target="slides/slide35.xml"/><Relationship Id="rId85" Type="http://schemas.openxmlformats.org/officeDocument/2006/relationships/font" Target="fonts/CenturyGothic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italic.fntdata"/><Relationship Id="rId82" Type="http://schemas.openxmlformats.org/officeDocument/2006/relationships/font" Target="fonts/CenturyGothic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ProximaNova-bold.fntdata"/><Relationship Id="rId30" Type="http://schemas.openxmlformats.org/officeDocument/2006/relationships/slide" Target="slides/slide24.xml"/><Relationship Id="rId74" Type="http://schemas.openxmlformats.org/officeDocument/2006/relationships/font" Target="fonts/ProximaNova-regular.fntdata"/><Relationship Id="rId33" Type="http://schemas.openxmlformats.org/officeDocument/2006/relationships/slide" Target="slides/slide27.xml"/><Relationship Id="rId77" Type="http://schemas.openxmlformats.org/officeDocument/2006/relationships/font" Target="fonts/ProximaNova-boldItalic.fntdata"/><Relationship Id="rId32" Type="http://schemas.openxmlformats.org/officeDocument/2006/relationships/slide" Target="slides/slide26.xml"/><Relationship Id="rId76" Type="http://schemas.openxmlformats.org/officeDocument/2006/relationships/font" Target="fonts/ProximaNova-italic.fntdata"/><Relationship Id="rId35" Type="http://schemas.openxmlformats.org/officeDocument/2006/relationships/slide" Target="slides/slide29.xml"/><Relationship Id="rId79" Type="http://schemas.openxmlformats.org/officeDocument/2006/relationships/font" Target="fonts/Roboto-bold.fntdata"/><Relationship Id="rId34" Type="http://schemas.openxmlformats.org/officeDocument/2006/relationships/slide" Target="slides/slide28.xml"/><Relationship Id="rId78" Type="http://schemas.openxmlformats.org/officeDocument/2006/relationships/font" Target="fonts/Robo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3" name="Google Shape;83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://www.garcia.pro.br/EngenhariadeSW/artigos%20engsw/teste/teste%20de%20software%20-%20artigo%201%20-%20rev1%20-%20introducao%20a%20teste%20de%20sw.pdf" TargetMode="External"/><Relationship Id="rId5" Type="http://schemas.openxmlformats.org/officeDocument/2006/relationships/hyperlink" Target="https://www.comunicacaoecrise.com/site/index.php/artigos/1002-falha-na-tecnologia-da-ba-transforma-aeroportos-britanicos-num-caos" TargetMode="External"/><Relationship Id="rId6" Type="http://schemas.openxmlformats.org/officeDocument/2006/relationships/hyperlink" Target="https://capitalcode.com.br/blog-post/11/O-BUG-de--300-milh%C3%B5es-de-d%C3%B3lares" TargetMode="External"/><Relationship Id="rId7" Type="http://schemas.openxmlformats.org/officeDocument/2006/relationships/hyperlink" Target="https://www.istoedinheiro.com.br/e-commerce-perdem-pelo-menos-r-239-milhoes-durante-a-black-friday/" TargetMode="External"/><Relationship Id="rId8" Type="http://schemas.openxmlformats.org/officeDocument/2006/relationships/hyperlink" Target="https://agora.folha.uol.com.br/grana/2021/06/caixa-tem-e-aplicativo-da-caixa-economica-apresentam-falhas.s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medium.com/@miguelf_39043/optimizing-projects-with-agile-software-development-ef8f400d0f8c" TargetMode="External"/><Relationship Id="rId5" Type="http://schemas.openxmlformats.org/officeDocument/2006/relationships/hyperlink" Target="https://medium.com/contexto-delimitado/o-modelo-em-cascata-f2418addaf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willyancaetanodev" TargetMode="External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s://ferhenriquef.com/2012/10/24/as-diferenas-entre-defeito-erro-e-falha/" TargetMode="External"/><Relationship Id="rId5" Type="http://schemas.openxmlformats.org/officeDocument/2006/relationships/hyperlink" Target="https://sttp.site/chapters/getting-started/testing-principles.html" TargetMode="External"/><Relationship Id="rId6" Type="http://schemas.openxmlformats.org/officeDocument/2006/relationships/hyperlink" Target="https://pt.stackoverflow.com/questions/204769/qual-diferen%C3%A7a-entre-falha-defeito-e-err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https://www.cin.ufpe.br/~gta/rup-vc/core.base_rup/guidances/concepts/levels_of_test_8A878577.html" TargetMode="External"/><Relationship Id="rId5" Type="http://schemas.openxmlformats.org/officeDocument/2006/relationships/hyperlink" Target="https://edisciplinas.usp.br/pluginfile.php/384739/mod_resource/content/1/Aula%205_2014_Tipos-de-teste-software-v2.pdf" TargetMode="External"/><Relationship Id="rId6" Type="http://schemas.openxmlformats.org/officeDocument/2006/relationships/hyperlink" Target="http://demoiselle.sourceforge.net/process/ds/1.2.3-BETA1/ProcessoDemoisellePlugin/guidances/supportingmaterials/tecnicasTestes_8AB32ED1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9.jpg"/><Relationship Id="rId5" Type="http://schemas.openxmlformats.org/officeDocument/2006/relationships/image" Target="../media/image27.jpg"/><Relationship Id="rId6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about:blank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hyperlink" Target="https://blog.betrybe.com/tecnologia/requisitos-nao-funcionais/" TargetMode="External"/><Relationship Id="rId9" Type="http://schemas.openxmlformats.org/officeDocument/2006/relationships/hyperlink" Target="https://hackr.io/blog/top-10-open-source-security-testing-tools-for-web-applications" TargetMode="External"/><Relationship Id="rId5" Type="http://schemas.openxmlformats.org/officeDocument/2006/relationships/hyperlink" Target="http://www.facom.ufu.br/~abdala/DAS5312/Testes.pdf" TargetMode="External"/><Relationship Id="rId6" Type="http://schemas.openxmlformats.org/officeDocument/2006/relationships/hyperlink" Target="https://pt.stackoverflow.com/questions/248318/qual-%C3%A9-a-diferen%C3%A7a-entre-um-teste-de-carga-e-um-teste-de-stress" TargetMode="External"/><Relationship Id="rId7" Type="http://schemas.openxmlformats.org/officeDocument/2006/relationships/hyperlink" Target="https://pt.stackoverflow.com/questions/216571/o-que-%C3%A9-um-teste-de-stress/216574#216574" TargetMode="External"/><Relationship Id="rId8" Type="http://schemas.openxmlformats.org/officeDocument/2006/relationships/hyperlink" Target="https://www.devmedia.com.br/testes-de-desempenho-carga-e-stress/26546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hyperlink" Target="https://martinfowler.com/articles/practical-test-pyramid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hyperlink" Target="https://engsoftmoderna.info/cap8.html" TargetMode="External"/><Relationship Id="rId5" Type="http://schemas.openxmlformats.org/officeDocument/2006/relationships/hyperlink" Target="https://sttp.site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Willyan Guimarães Caetano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idx="1" type="subTitle"/>
          </p:nvPr>
        </p:nvSpPr>
        <p:spPr>
          <a:xfrm>
            <a:off x="623400" y="3293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Podemos testar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 com confiança média" id="214" name="Google Shape;2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4706" y="2165110"/>
            <a:ext cx="2569469" cy="101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Bugs e prejuízos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13" y="1164010"/>
            <a:ext cx="48101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713" y="1879377"/>
            <a:ext cx="3516007" cy="2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959686"/>
            <a:ext cx="3814762" cy="126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0671" y="2399047"/>
            <a:ext cx="5051331" cy="62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96850" y="1920009"/>
            <a:ext cx="8478025" cy="1303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“Testes de software é o processo de execução de um produto para determinar se ele atingiu suas especificações e funcionou corretamente no ambiente para o qual foi projetado” (Dias Neto)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4054288" y="1867680"/>
            <a:ext cx="4724224" cy="1408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“Testes podem ser usados para mostrar a presença de bugs, mas nunca para mostrar sua ausência”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 Edsger W. Dijkstra)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mem com óculos de grau&#10;&#10;Descrição gerada automaticamente" id="242" name="Google Shape;2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7643" y="1501208"/>
            <a:ext cx="1605812" cy="214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http://www.garcia.pro.br/EngenhariadeSW/artigos%20engsw/teste/teste%20de%20software%20-%20artigo%201%20-%20rev1%20-%20introducao%20a%20teste%20de%20sw.pdf</a:t>
            </a:r>
            <a:endParaRPr b="0" i="0" sz="1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https://www.comunicacaoecrise.com/site/index.php/artigos/1002-falha-na-tecnologia-da-ba-transforma-aeroportos-britanicos-num-caos</a:t>
            </a:r>
            <a:endParaRPr b="0" i="0" sz="1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https://capitalcode.com.br/blog-post/11/O-BUG-de--300-milh%C3%B5es-de-d%C3%B3lares</a:t>
            </a:r>
            <a:endParaRPr b="0" i="0" sz="1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https://www.istoedinheiro.com.br/e-commerce-perdem-pelo-menos-r-239-milhoes-durante-a-black-friday/</a:t>
            </a:r>
            <a:endParaRPr b="0" i="0" sz="1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https://agora.folha.uol.com.br/grana/2021/06/caixa-tem-e-aplicativo-da-caixa-economica-apresentam-falhas.shtml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 de Testes na Engenharia de Software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465750" y="3132933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modelo cascata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" id="287" name="Google Shape;2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737" y="1110211"/>
            <a:ext cx="5724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ágil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e celular com texto preto sobre fundo branco&#10;&#10;Descrição gerada automaticamente com confiança média" id="295" name="Google Shape;29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250" y="852361"/>
            <a:ext cx="66675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https://medium.com/@miguelf_39043/optimizing-projects-with-agile-software-development-ef8f400d0f8c</a:t>
            </a:r>
            <a:endParaRPr b="0" i="0" sz="1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https://medium.com/contexto-delimitado/o-modelo-em-cascata-f2418addaf36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subTitle"/>
          </p:nvPr>
        </p:nvSpPr>
        <p:spPr>
          <a:xfrm>
            <a:off x="1109703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>
            <p:ph idx="1" type="subTitle"/>
          </p:nvPr>
        </p:nvSpPr>
        <p:spPr>
          <a:xfrm>
            <a:off x="311701" y="1629015"/>
            <a:ext cx="7664327" cy="2778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0990" lvl="0" marL="4571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Atuação na área desde 2012</a:t>
            </a:r>
            <a:endParaRPr/>
          </a:p>
          <a:p>
            <a:pPr indent="-380990" lvl="0" marL="4571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Backend (Java, aprendendo Go)</a:t>
            </a:r>
            <a:endParaRPr/>
          </a:p>
          <a:p>
            <a:pPr indent="-380990" lvl="0" marL="4571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Gosta muito de code review e design de código</a:t>
            </a:r>
            <a:endParaRPr/>
          </a:p>
          <a:p>
            <a:pPr indent="-38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https://www.linkedin.com/in/willyancaetanodev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Gosta de fotografia e viagens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m de camisa azul&#10;&#10;Descrição gerada automaticamente"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1784" y="305700"/>
            <a:ext cx="2083568" cy="277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5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5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1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1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465750" y="28831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Defeito, Erro, Falha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40" name="Google Shape;34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549" y="1091606"/>
            <a:ext cx="5078506" cy="38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Verificação Validação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311700" y="1305047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Verificação: Estamos construindo o sistema certo ?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Validação: Estamos construindo o software certo 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Delamaro, M.; Maldonado, J; Jino, M.; Introdução ao Teste de Software. Editora Campus, 2007.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https://ferhenriquef.com/2012/10/24/as-diferenas-entre-defeito-erro-e-falha/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https://sttp.site/chapters/getting-started/testing-principles.html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https://pt.stackoverflow.com/questions/204769/qual-diferen%C3%A7a-entre-falha-defeito-e-erro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5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5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5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Níveis e Técnicas de Teste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" name="Google Shape;3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os Níveis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Técnicas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8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02" name="Google Shape;402;p58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8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408" name="Google Shape;408;p58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unidade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9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pic>
        <p:nvPicPr>
          <p:cNvPr id="419" name="Google Shape;41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7943" y="2822555"/>
            <a:ext cx="48958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it – About" id="420" name="Google Shape;420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998" y="3590088"/>
            <a:ext cx="2763670" cy="844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Unit - Wikipedia" id="421" name="Google Shape;421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7725" y="3394055"/>
            <a:ext cx="33813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ção aos testes de unidade com Jest" id="422" name="Google Shape;422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5746" y="2518637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311700" y="1900177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Ao final deste curso, você será capaz de: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Testes de Software e seus principais conceitos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como essa disciplina permeia o desenvolvimento de software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diversos tipos de teste e suas finalidades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Falar um pouco sobre qualidade de software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integração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0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pic>
        <p:nvPicPr>
          <p:cNvPr descr="Declarative integration tests in a microservice environment - OVHcloud Blog" id="434" name="Google Shape;43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599" y="1198231"/>
            <a:ext cx="4424221" cy="24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sistema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1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44" name="Google Shape;444;p61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46" name="Google Shape;446;p61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pic>
        <p:nvPicPr>
          <p:cNvPr descr="Apagar apps no iPhone, iPad e iPod touch - Suporte da Apple (BR)" id="448" name="Google Shape;44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8006" y="1353108"/>
            <a:ext cx="4400067" cy="231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Regressão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2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58" name="Google Shape;458;p62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60" name="Google Shape;460;p62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62" name="Google Shape;462;p62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pic>
        <p:nvPicPr>
          <p:cNvPr descr="Selenium Essential | East Asia Network | IT Courses &amp;amp; Workshops" id="464" name="Google Shape;46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0126" y="1158277"/>
            <a:ext cx="1551368" cy="150373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/>
          <p:nvPr/>
        </p:nvSpPr>
        <p:spPr>
          <a:xfrm>
            <a:off x="6772055" y="2671840"/>
            <a:ext cx="1847510" cy="1814703"/>
          </a:xfrm>
          <a:custGeom>
            <a:rect b="b" l="l" r="r" t="t"/>
            <a:pathLst>
              <a:path extrusionOk="0" h="120000" w="120000">
                <a:moveTo>
                  <a:pt x="7367" y="60000"/>
                </a:moveTo>
                <a:lnTo>
                  <a:pt x="7367" y="60000"/>
                </a:lnTo>
                <a:cubicBezTo>
                  <a:pt x="7367" y="33932"/>
                  <a:pt x="26543" y="11812"/>
                  <a:pt x="52404" y="8050"/>
                </a:cubicBezTo>
                <a:cubicBezTo>
                  <a:pt x="78265" y="4288"/>
                  <a:pt x="102977" y="20023"/>
                  <a:pt x="110441" y="45006"/>
                </a:cubicBezTo>
                <a:lnTo>
                  <a:pt x="117413" y="45006"/>
                </a:lnTo>
                <a:lnTo>
                  <a:pt x="105266" y="60000"/>
                </a:lnTo>
                <a:lnTo>
                  <a:pt x="87946" y="45006"/>
                </a:lnTo>
                <a:lnTo>
                  <a:pt x="94738" y="45006"/>
                </a:lnTo>
                <a:lnTo>
                  <a:pt x="94738" y="45006"/>
                </a:lnTo>
                <a:cubicBezTo>
                  <a:pt x="87562" y="28728"/>
                  <a:pt x="69830" y="19664"/>
                  <a:pt x="52260" y="23290"/>
                </a:cubicBezTo>
                <a:cubicBezTo>
                  <a:pt x="34690" y="26917"/>
                  <a:pt x="22100" y="42241"/>
                  <a:pt x="22100" y="60000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2"/>
          <p:cNvSpPr/>
          <p:nvPr/>
        </p:nvSpPr>
        <p:spPr>
          <a:xfrm rot="10800000">
            <a:off x="6772055" y="2791517"/>
            <a:ext cx="1861688" cy="1814703"/>
          </a:xfrm>
          <a:custGeom>
            <a:rect b="b" l="l" r="r" t="t"/>
            <a:pathLst>
              <a:path extrusionOk="0" h="120000" w="120000">
                <a:moveTo>
                  <a:pt x="7311" y="60000"/>
                </a:moveTo>
                <a:lnTo>
                  <a:pt x="7311" y="60000"/>
                </a:lnTo>
                <a:cubicBezTo>
                  <a:pt x="7311" y="33958"/>
                  <a:pt x="26469" y="11853"/>
                  <a:pt x="52326" y="8060"/>
                </a:cubicBezTo>
                <a:cubicBezTo>
                  <a:pt x="78183" y="4267"/>
                  <a:pt x="102922" y="19934"/>
                  <a:pt x="110454" y="44870"/>
                </a:cubicBezTo>
                <a:lnTo>
                  <a:pt x="117358" y="44870"/>
                </a:lnTo>
                <a:lnTo>
                  <a:pt x="105379" y="60000"/>
                </a:lnTo>
                <a:lnTo>
                  <a:pt x="88115" y="44870"/>
                </a:lnTo>
                <a:lnTo>
                  <a:pt x="94832" y="44870"/>
                </a:lnTo>
                <a:lnTo>
                  <a:pt x="94832" y="44870"/>
                </a:lnTo>
                <a:cubicBezTo>
                  <a:pt x="87570" y="28646"/>
                  <a:pt x="69765" y="19650"/>
                  <a:pt x="52152" y="23306"/>
                </a:cubicBezTo>
                <a:cubicBezTo>
                  <a:pt x="34539" y="26961"/>
                  <a:pt x="21932" y="42269"/>
                  <a:pt x="21932" y="60000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Alpha, Beta e Cannary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pha Testing - javatpoint" id="474" name="Google Shape;47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388" y="1013798"/>
            <a:ext cx="17430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tores de Sinal De Teste Beta Beta Testando Adesivo De Fita Redonda  Pretolaranja e mais imagens de Experimento - iStock" id="475" name="Google Shape;47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339" y="2704294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Canary Deployment? - Semaphore" id="476" name="Google Shape;47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6005" y="1309266"/>
            <a:ext cx="4511148" cy="289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" name="Google Shape;4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4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4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86" name="Google Shape;486;p64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4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88" name="Google Shape;488;p64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4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90" name="Google Shape;490;p64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492" name="Google Shape;492;p64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4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  <p:pic>
        <p:nvPicPr>
          <p:cNvPr descr="What is User Acceptance Testing (UAT) | Complete Guide - Software Testing  Material" id="494" name="Google Shape;494;p64"/>
          <p:cNvPicPr preferRelativeResize="0"/>
          <p:nvPr/>
        </p:nvPicPr>
        <p:blipFill rotWithShape="1">
          <a:blip r:embed="rId4">
            <a:alphaModFix/>
          </a:blip>
          <a:srcRect b="12786" l="16507" r="17348" t="27684"/>
          <a:stretch/>
        </p:blipFill>
        <p:spPr>
          <a:xfrm>
            <a:off x="2219469" y="2865874"/>
            <a:ext cx="4247861" cy="215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0" name="Google Shape;5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https://www.cin.ufpe.br/~gta/rup-vc/core.base_rup/guidances/concepts/levels_of_test_8A878577.html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https://edisciplinas.usp.br/pluginfile.php/384739/mod_resource/content/1/Aula%205_2014_Tipos-de-teste-software-v2.pdf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http://demoiselle.sourceforge.net/process/ds/1.2.3-BETA1/ProcessoDemoisellePlugin/guidances/supportingmaterials/tecnicasTestes_8AB32ED1.html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SOMMERVILLE, I.; Software Engineering, 8. ed., Addison-Wesley, 2007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6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6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6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6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67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idx="1" type="subTitle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8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8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541" name="Google Shape;541;p68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8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543" name="Google Shape;543;p68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8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545" name="Google Shape;545;p68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8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547" name="Google Shape;547;p68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8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0"/>
          <p:cNvSpPr txBox="1"/>
          <p:nvPr/>
        </p:nvSpPr>
        <p:spPr>
          <a:xfrm>
            <a:off x="354275" y="1318695"/>
            <a:ext cx="6476429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Cada Nível de Teste possui técnicas diferentes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0+ Box Pictures | Download Free Images &amp;amp; Stock Photos on Unsplash" id="557" name="Google Shape;5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75" y="2067970"/>
            <a:ext cx="3273201" cy="2183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deep neural networks are not black boxes | by Renaud ALLIOUX |  Preligens Stories | Medium" id="558" name="Google Shape;5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489" y="1723715"/>
            <a:ext cx="2850351" cy="2850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te-Box Testing: Pros and Cons | Segue Technologies" id="559" name="Google Shape;55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7681" y="2067970"/>
            <a:ext cx="2773490" cy="218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267743" y="1548830"/>
            <a:ext cx="380360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 e conceitos básicos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267743" y="2340918"/>
            <a:ext cx="346742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 e Técnicas de Teste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267744" y="3133006"/>
            <a:ext cx="290937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267744" y="3886638"/>
            <a:ext cx="290937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pirâmide de Testes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branca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5" name="Google Shape;56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9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conhecido como Teste Estrutural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Validar dados, controles, fluxos, chamadas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Garantir a qualidade da implementação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Níveis: Unidade, Integração, Regressão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0+ Box Pictures | Download Free Images &amp;amp; Stock Photos on Unsplash" id="568" name="Google Shape;56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948" y="1909995"/>
            <a:ext cx="3273201" cy="218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preta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4" name="Google Shape;57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y deep neural networks are not black boxes | by Renaud ALLIOUX |  Preligens Stories | Medium" id="576" name="Google Shape;57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98001"/>
            <a:ext cx="3393667" cy="339366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0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 funcional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Verificar saídas usando vários tipos de entrada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 sem conhecer a estrutura interna do software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Níveis: Integração, Sistema, Aceitação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cinza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" name="Google Shape;58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-Box Testing: Pros and Cons | Segue Technologies" id="585" name="Google Shape;58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884" y="1616816"/>
            <a:ext cx="3323330" cy="261581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1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Mescla técnicas de Caixa branca e Caixa Preta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Analisa parte lógica e também funcionalidade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Exemplo: Ter acesso a documentação do funcionamento do código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Reversa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2"/>
          <p:cNvSpPr txBox="1"/>
          <p:nvPr/>
        </p:nvSpPr>
        <p:spPr>
          <a:xfrm>
            <a:off x="332987" y="1311972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SOMMERVILLE, I.; Software Engineering, 8. ed., Addison-Wesley, 2007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Lewis, W.E.; Software Testing and Continuous Quality Improvement; Boca Raton: Auerbach; 2000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7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7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7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9" name="Google Shape;609;p7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p7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p7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7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Testes não funcionais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74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9" name="Google Shape;62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são Testes não funcionais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p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6"/>
          <p:cNvSpPr/>
          <p:nvPr/>
        </p:nvSpPr>
        <p:spPr>
          <a:xfrm>
            <a:off x="11382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6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Testes não funcionais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76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Testes não funcionais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1" name="Google Shape;6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1"/>
          <p:cNvSpPr txBox="1"/>
          <p:nvPr/>
        </p:nvSpPr>
        <p:spPr>
          <a:xfrm>
            <a:off x="354275" y="1318694"/>
            <a:ext cx="8478025" cy="3519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 estão ligados a requisitos não funcionais: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Comportamento do Sistema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Infraestrutura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Exemplo: “Qual Plataforma o Sistema deverá rodar ?”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Sendo assim...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7"/>
          <p:cNvSpPr txBox="1"/>
          <p:nvPr/>
        </p:nvSpPr>
        <p:spPr>
          <a:xfrm>
            <a:off x="332987" y="2024666"/>
            <a:ext cx="8478025" cy="1253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 tem como objetivo testar aspectos do software que não são associados as regras de negócio mas sim a requisitos não funcionais.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8"/>
          <p:cNvSpPr txBox="1"/>
          <p:nvPr/>
        </p:nvSpPr>
        <p:spPr>
          <a:xfrm>
            <a:off x="332987" y="2100953"/>
            <a:ext cx="8478025" cy="93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que usam técnicas para apurar o comportamento do sistema em determinadas circunstâncias.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 de carga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" name="Google Shape;67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9"/>
          <p:cNvSpPr txBox="1"/>
          <p:nvPr/>
        </p:nvSpPr>
        <p:spPr>
          <a:xfrm>
            <a:off x="375562" y="1224565"/>
            <a:ext cx="8478025" cy="3481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“O teste de carga é realizado para verificar qual o volume de transações, acessos simultâneos ou usuários que um servidor/software/sistema suporta.” Alguns pontos de atenção: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Objetivos para clareza de resultados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Cenários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Execução de testes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 de resultado</a:t>
            </a:r>
            <a:endParaRPr/>
          </a:p>
          <a:p>
            <a:pPr indent="-190500" lvl="2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Importance of Testing and Apache JMeter - Kartaca" id="678" name="Google Shape;67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0288" y="3304614"/>
            <a:ext cx="2803712" cy="140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347" y="3550402"/>
            <a:ext cx="2862513" cy="91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Testes de stress</a:t>
            </a:r>
            <a:endParaRPr/>
          </a:p>
        </p:txBody>
      </p:sp>
      <p:pic>
        <p:nvPicPr>
          <p:cNvPr id="685" name="Google Shape;68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0"/>
          <p:cNvSpPr txBox="1"/>
          <p:nvPr/>
        </p:nvSpPr>
        <p:spPr>
          <a:xfrm>
            <a:off x="375562" y="1224565"/>
            <a:ext cx="8478025" cy="1992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 de stress é realizado para submeter o software a situações extremas. Basicamente, o teste de stress baseia-se em testar os limites do software e avaliar seu comportamento. Assim, avalia-se até quando o software pode ser exigido e quais as falhas (se existirem) decorrentes do teste.”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Importance of Testing and Apache JMeter - Kartaca" id="688" name="Google Shape;68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0288" y="3304614"/>
            <a:ext cx="2803712" cy="140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Testes de segurança</a:t>
            </a:r>
            <a:endParaRPr/>
          </a:p>
        </p:txBody>
      </p:sp>
      <p:pic>
        <p:nvPicPr>
          <p:cNvPr id="694" name="Google Shape;69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1"/>
          <p:cNvSpPr txBox="1"/>
          <p:nvPr/>
        </p:nvSpPr>
        <p:spPr>
          <a:xfrm>
            <a:off x="375562" y="1224565"/>
            <a:ext cx="8478025" cy="1347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“O teste de segurança é um processo crítico de segurança cibernética que visa detectar vulnerabilidades em sistemas, software, redes e aplicativo”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6190" y="3245342"/>
            <a:ext cx="1639779" cy="148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3" name="Google Shape;7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https://blog.betrybe.com/tecnologia/requisitos-nao-funcionais/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http://www.facom.ufu.br/~abdala/DAS5312/Testes.pdf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https://pt.stackoverflow.com/questions/248318/qual-%C3%A9-a-diferen%C3%A7a-entre-um-teste-de-carga-e-um-teste-de-stress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https://pt.stackoverflow.com/questions/216571/o-que-%C3%A9-um-teste-de-stress/216574#216574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https://www.devmedia.com.br/testes-de-desempenho-carga-e-stress/26546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https://hackr.io/blog/top-10-open-source-security-testing-tools-for-web-applications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9" name="Google Shape;719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0" name="Google Shape;720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8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7" name="Google Shape;727;p8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8" name="Google Shape;728;p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A pirâmide de Testes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82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0" name="Google Shape;74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conceito por trás de Pirâmide de Testes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8" name="Google Shape;748;p8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9" name="Google Shape;749;p8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p8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4"/>
          <p:cNvSpPr/>
          <p:nvPr/>
        </p:nvSpPr>
        <p:spPr>
          <a:xfrm>
            <a:off x="11382" y="28725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8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4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Pirâmide de Testes</a:t>
            </a:r>
            <a:endParaRPr/>
          </a:p>
        </p:txBody>
      </p:sp>
      <p:sp>
        <p:nvSpPr>
          <p:cNvPr id="756" name="Google Shape;756;p84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Pirâmide de Testes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2" name="Google Shape;76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1310" y="1400175"/>
            <a:ext cx="44386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Definição e conceitos básicos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Antipattern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0" name="Google Shape;77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OS Tests 101 – Yasminisses" id="772" name="Google Shape;77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0" y="959686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Comparando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8" name="Google Shape;77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 and Testing, Part 2: Fieldin CI and Development Cycle | Fieldin" id="780" name="Google Shape;780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348" y="824410"/>
            <a:ext cx="5201304" cy="401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6" name="Google Shape;78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https://martinfowler.com/articles/practical-test-pyramid.html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4" name="Google Shape;794;p8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5" name="Google Shape;795;p8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6" name="Google Shape;796;p8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9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2" name="Google Shape;802;p89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p89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Willyan Guimarães Caetano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9" name="Google Shape;809;p9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0" name="Google Shape;810;p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que aprendemos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" name="Google Shape;81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91"/>
          <p:cNvSpPr txBox="1"/>
          <p:nvPr/>
        </p:nvSpPr>
        <p:spPr>
          <a:xfrm>
            <a:off x="375562" y="1224565"/>
            <a:ext cx="8478025" cy="2049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básicos e a evolução da disciplina de Testes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Terminologia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 e técnicas de Teste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Pirâmide de Testes</a:t>
            </a:r>
            <a:endParaRPr/>
          </a:p>
          <a:p>
            <a:pPr indent="-190500" lvl="2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7" name="Google Shape;82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https://engsoftmoderna.info/cap8.html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https://sttp.site/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DELAMARO, Márcio Eduardo; MALDONADO, José Carlos; JINO, Mário. Introdução ao teste de software, 2016.</a:t>
            </a:r>
            <a:endParaRPr b="0" i="0" sz="1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5" name="Google Shape;835;p9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6" name="Google Shape;836;p9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7" name="Google Shape;837;p9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9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9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3" name="Google Shape;843;p9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9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Evolução da disciplina de Testes na Engenharia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básicos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525498" y="267018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Aplicativo&#10;&#10;Descrição gerada automaticamente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6645" y="1100492"/>
            <a:ext cx="5495555" cy="364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