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23" r:id="rId3"/>
    <p:sldId id="429" r:id="rId5"/>
    <p:sldId id="604" r:id="rId6"/>
    <p:sldId id="567" r:id="rId7"/>
    <p:sldId id="575" r:id="rId8"/>
    <p:sldId id="631" r:id="rId9"/>
    <p:sldId id="570" r:id="rId10"/>
    <p:sldId id="632" r:id="rId11"/>
    <p:sldId id="578" r:id="rId12"/>
    <p:sldId id="579" r:id="rId13"/>
    <p:sldId id="580" r:id="rId14"/>
    <p:sldId id="582" r:id="rId15"/>
    <p:sldId id="584" r:id="rId16"/>
    <p:sldId id="585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9" r:id="rId28"/>
    <p:sldId id="600" r:id="rId29"/>
    <p:sldId id="601" r:id="rId30"/>
    <p:sldId id="602" r:id="rId31"/>
    <p:sldId id="331" r:id="rId3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6"/>
    </p:embeddedFont>
    <p:embeddedFont>
      <p:font typeface="Impact" panose="020B0806030902050204" pitchFamily="34" charset="0"/>
      <p:regular r:id="rId37"/>
    </p:embeddedFont>
    <p:embeddedFont>
      <p:font typeface="Wingdings 2" panose="05020102010507070707" pitchFamily="18" charset="2"/>
      <p:regular r:id="rId38"/>
    </p:embeddedFont>
    <p:embeddedFont>
      <p:font typeface="方正愿故人不散" panose="02010600010101010101" charset="-12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仿宋" panose="02010609060101010101" charset="-122"/>
      <p:regular r:id="rId44"/>
    </p:embeddedFont>
    <p:embeddedFont>
      <p:font typeface="楷体" panose="02010609060101010101" charset="-122"/>
      <p:regular r:id="rId45"/>
    </p:embeddedFont>
  </p:embeddedFontLst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3" autoAdjust="0"/>
    <p:restoredTop sz="88095" autoAdjust="0"/>
  </p:normalViewPr>
  <p:slideViewPr>
    <p:cSldViewPr snapToGrid="0">
      <p:cViewPr>
        <p:scale>
          <a:sx n="112" d="100"/>
          <a:sy n="112" d="100"/>
        </p:scale>
        <p:origin x="-888" y="-80"/>
      </p:cViewPr>
      <p:guideLst>
        <p:guide orient="horz" pos="1649"/>
        <p:guide pos="2887"/>
        <p:guide pos="5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.xml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rotWithShape="0">
          <a:gsLst>
            <a:gs pos="0">
              <a:srgbClr val="D7D9E1">
                <a:alpha val="100000"/>
              </a:srgbClr>
            </a:gs>
            <a:gs pos="25999">
              <a:srgbClr val="EBECF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hyperlink" Target="&#27714;&#32844;&#38754;&#35797;&#23567;&#40060;&#27966;&#65306;&#8220;&#38754;&#35797;&#35848;&#32463;&#21382;&#26263;&#34255;&#29572;&#26426;&#8221;-&#22269;&#35821;&#27969;&#30021;.qsv" TargetMode="External"/><Relationship Id="rId4" Type="http://schemas.openxmlformats.org/officeDocument/2006/relationships/hyperlink" Target="&#27714;&#32844;&#38754;&#35797;&#23567;&#40060;&#27966;&#65306;&#8220;&#27714;&#32844;&#21160;&#26426;&#22914;&#20309;&#34920;&#31034;&#8221;-&#22269;&#35821;&#27969;&#30021;.qsv" TargetMode="External"/><Relationship Id="rId3" Type="http://schemas.openxmlformats.org/officeDocument/2006/relationships/hyperlink" Target="&#27714;&#32844;&#38754;&#35797;&#23567;&#40060;&#27966;&#65306;&#8220;&#38754;&#35797;&#30005;&#35805;&#36992;&#32422;&#19981;&#23481;&#23567;&#35281;&#8221;-&#22269;&#35821;&#27969;&#30021;.qsv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06102" y="3021344"/>
            <a:ext cx="3234234" cy="852488"/>
          </a:xfrm>
          <a:prstGeom prst="rect">
            <a:avLst/>
          </a:prstGeom>
          <a:solidFill>
            <a:srgbClr val="146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6418677" y="2160803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第六章</a:t>
            </a:r>
            <a:endParaRPr lang="zh-CN" altLang="en-US" sz="36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6647121" y="3125075"/>
            <a:ext cx="10972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</a:t>
            </a:r>
            <a:endParaRPr lang="zh-CN" altLang="en-US" sz="36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" y="81280"/>
            <a:ext cx="420658" cy="420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0"/>
            <a:ext cx="2697979" cy="58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沟通技巧之谦虚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48505" y="1426210"/>
            <a:ext cx="2801620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思考问题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9585" y="3843655"/>
            <a:ext cx="588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93"/>
          <a:stretch>
            <a:fillRect/>
          </a:stretch>
        </p:blipFill>
        <p:spPr>
          <a:xfrm>
            <a:off x="315595" y="1222375"/>
            <a:ext cx="3253105" cy="3669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074795" y="2502535"/>
            <a:ext cx="42862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愿故人不散" panose="02010600010101010101" charset="-122"/>
                <a:ea typeface="方正愿故人不散" panose="02010600010101010101" charset="-122"/>
                <a:sym typeface="+mn-ea"/>
              </a:rPr>
              <a:t>参加面试唯唯诺诺不行，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愿故人不散" panose="02010600010101010101" charset="-122"/>
              <a:ea typeface="方正愿故人不散" panose="02010600010101010101" charset="-122"/>
            </a:endParaRPr>
          </a:p>
          <a:p>
            <a:pPr algn="l"/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愿故人不散" panose="02010600010101010101" charset="-122"/>
                <a:ea typeface="方正愿故人不散" panose="02010600010101010101" charset="-122"/>
                <a:sym typeface="+mn-ea"/>
              </a:rPr>
              <a:t>趾高气扬更不行，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愿故人不散" panose="02010600010101010101" charset="-122"/>
              <a:ea typeface="方正愿故人不散" panose="02010600010101010101" charset="-122"/>
            </a:endParaRPr>
          </a:p>
          <a:p>
            <a:pPr algn="l"/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愿故人不散" panose="02010600010101010101" charset="-122"/>
                <a:ea typeface="方正愿故人不散" panose="02010600010101010101" charset="-122"/>
                <a:sym typeface="+mn-ea"/>
              </a:rPr>
              <a:t>如何掌握这个度呢？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沟通技巧之谦虚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2945" y="1566545"/>
            <a:ext cx="6127115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技术问题              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人资高频问题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76170" y="3520440"/>
            <a:ext cx="588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问到了解问题时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受到对方夸赞时  </a:t>
            </a:r>
            <a:r>
              <a:rPr lang="zh-CN" altLang="en-US" sz="3200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</a:t>
            </a:r>
            <a:endParaRPr lang="zh-CN" altLang="en-US" sz="3200"/>
          </a:p>
        </p:txBody>
      </p:sp>
      <p:pic>
        <p:nvPicPr>
          <p:cNvPr id="5" name="图片 4" descr="5a97c4ad0c5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730250"/>
            <a:ext cx="4219575" cy="496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问到熟悉问题时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问到不知道的问题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385888" y="328613"/>
            <a:ext cx="3488531" cy="777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7" tIns="45718" rIns="91437" bIns="4571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500" b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Arial" panose="020B0604020202020204" pitchFamily="34" charset="0"/>
              </a:rPr>
              <a:t> </a:t>
            </a:r>
            <a:r>
              <a:rPr lang="zh-CN" altLang="en-US" sz="2400" b="1" kern="0" spc="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沟通技巧之谦虚</a:t>
            </a:r>
            <a:endParaRPr lang="zh-CN" altLang="en-US" sz="2400" b="1" kern="0" spc="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（常用话术）</a:t>
            </a:r>
            <a:endParaRPr kumimoji="0" lang="zh-CN" altLang="en-US" sz="2400" b="1" i="0" u="none" strike="noStrike" kern="0" cap="none" spc="40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61240" y="1359427"/>
            <a:ext cx="8503266" cy="340422"/>
            <a:chOff x="366264" y="2693948"/>
            <a:chExt cx="8503266" cy="340422"/>
          </a:xfrm>
          <a:solidFill>
            <a:schemeClr val="bg1">
              <a:lumMod val="8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8536311" y="2798477"/>
              <a:ext cx="39157" cy="131361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grpSp>
          <p:nvGrpSpPr>
            <p:cNvPr id="3" name="组合 8"/>
            <p:cNvGrpSpPr/>
            <p:nvPr/>
          </p:nvGrpSpPr>
          <p:grpSpPr>
            <a:xfrm>
              <a:off x="366264" y="2693948"/>
              <a:ext cx="8503266" cy="340422"/>
              <a:chOff x="623889" y="3209929"/>
              <a:chExt cx="10944224" cy="438144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50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8" name="MH_Text_1"/>
          <p:cNvSpPr txBox="1"/>
          <p:nvPr>
            <p:custDataLst>
              <p:tags r:id="rId1"/>
            </p:custDataLst>
          </p:nvPr>
        </p:nvSpPr>
        <p:spPr>
          <a:xfrm>
            <a:off x="291306" y="1904683"/>
            <a:ext cx="2085499" cy="2035969"/>
          </a:xfrm>
          <a:prstGeom prst="rect">
            <a:avLst/>
          </a:prstGeom>
          <a:noFill/>
          <a:ln w="9525">
            <a:noFill/>
          </a:ln>
        </p:spPr>
        <p:txBody>
          <a:bodyPr lIns="101854" tIns="50925" rIns="101854" bIns="50925"/>
          <a:p>
            <a:pPr>
              <a:lnSpc>
                <a:spcPts val="25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受到对方夸赞时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谢谢，您过奖了，我只是结合自己做的项目谈了下自己的理解，还有很多不足的地方，一看就知道您懂得挺多的，有机会还希望得到您的指点</a:t>
            </a:r>
            <a:r>
              <a:rPr lang="zh-CN"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zh-CN"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有机会还得多向您学习</a:t>
            </a:r>
            <a:endParaRPr lang="zh-CN" altLang="zh-CN" sz="135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7745" y="1942465"/>
            <a:ext cx="2039620" cy="56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1854" tIns="50925" rIns="101854" bIns="509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ts val="22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问到熟悉问题时</a:t>
            </a:r>
            <a:endParaRPr kumimoji="0" lang="zh-CN" altLang="en-US" sz="12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sz="12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sz="135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行，那这样，我就结合以前做的项目谈下自己对XXX的理解，如果有说的不到位的地方还希望</a:t>
            </a:r>
            <a:r>
              <a:rPr lang="zh-CN"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您给指点一下</a:t>
            </a:r>
            <a:endParaRPr lang="zh-CN" sz="135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endParaRPr kumimoji="0" lang="zh-CN" altLang="en-US" sz="135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91305" y="1905000"/>
            <a:ext cx="2677160" cy="3199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1854" tIns="50925" rIns="101854" bIns="509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ea"/>
                <a:sym typeface="Arial" panose="020B0604020202020204" pitchFamily="34" charset="0"/>
              </a:rPr>
              <a:t>    </a:t>
            </a:r>
            <a:r>
              <a:rPr kumimoji="0" lang="en-US" altLang="zh-CN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kumimoji="0" lang="zh-CN" altLang="en-US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问到了解问题时</a:t>
            </a:r>
            <a:endParaRPr kumimoji="0" lang="zh-CN" altLang="en-US" sz="12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50" b="0" i="0" u="none" strike="noStrike" cap="none" spc="0" normalizeH="0" baseline="0" noProof="1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3174852" y="1295830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268754" y="1295400"/>
            <a:ext cx="479108" cy="468154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946220" y="1295830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pic>
        <p:nvPicPr>
          <p:cNvPr id="9235" name="图片 33"/>
          <p:cNvPicPr>
            <a:picLocks noChangeAspect="1"/>
          </p:cNvPicPr>
          <p:nvPr/>
        </p:nvPicPr>
        <p:blipFill>
          <a:blip r:embed="rId4">
            <a:grayscl/>
          </a:blip>
          <a:srcRect l="72279"/>
          <a:stretch>
            <a:fillRect/>
          </a:stretch>
        </p:blipFill>
        <p:spPr>
          <a:xfrm>
            <a:off x="1314450" y="109538"/>
            <a:ext cx="100013" cy="1290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6" name="图片 34"/>
          <p:cNvPicPr>
            <a:picLocks noChangeAspect="1"/>
          </p:cNvPicPr>
          <p:nvPr/>
        </p:nvPicPr>
        <p:blipFill>
          <a:blip r:embed="rId5">
            <a:grayscl/>
          </a:blip>
          <a:srcRect l="72279"/>
          <a:stretch>
            <a:fillRect/>
          </a:stretch>
        </p:blipFill>
        <p:spPr>
          <a:xfrm>
            <a:off x="291704" y="109538"/>
            <a:ext cx="100013" cy="1290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13"/>
          <p:cNvSpPr txBox="1"/>
          <p:nvPr/>
        </p:nvSpPr>
        <p:spPr>
          <a:xfrm>
            <a:off x="485775" y="429578"/>
            <a:ext cx="686753" cy="598805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R="0" algn="ctr" defTabSz="457200">
              <a:buClrTx/>
              <a:buSzTx/>
              <a:buFontTx/>
              <a:defRPr/>
            </a:pPr>
            <a:r>
              <a:rPr kumimoji="0" lang="en-US" altLang="zh-CN" sz="3300" kern="1200" cap="none" spc="0" normalizeH="0" baseline="0" noProof="0" dirty="0"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300" kern="1200" cap="none" spc="0" normalizeH="0" baseline="0" noProof="0" dirty="0"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40" name="图片 36"/>
          <p:cNvPicPr>
            <a:picLocks noChangeAspect="1"/>
          </p:cNvPicPr>
          <p:nvPr/>
        </p:nvPicPr>
        <p:blipFill>
          <a:blip r:embed="rId6"/>
          <a:srcRect t="55896"/>
          <a:stretch>
            <a:fillRect/>
          </a:stretch>
        </p:blipFill>
        <p:spPr>
          <a:xfrm>
            <a:off x="1226106" y="582216"/>
            <a:ext cx="3648075" cy="2702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>
            <a:spLocks noChangeAspect="1"/>
          </p:cNvSpPr>
          <p:nvPr/>
        </p:nvSpPr>
        <p:spPr>
          <a:xfrm>
            <a:off x="7452244" y="1295354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8624" y="1905159"/>
            <a:ext cx="2252663" cy="251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问到不知道的问题时</a:t>
            </a:r>
            <a:endParaRPr kumimoji="0" lang="zh-CN" altLang="en-US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35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您问的这个问题真的非常好，恰巧也是目前我想要去关注的点，这个技术确实以往的工作中没有接触过的，听您这么一聊感觉您这方面肯定懂的比我多，您看您能否给我讲讲呢，也跟您学习学习?</a:t>
            </a: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5925" y="2583815"/>
            <a:ext cx="24085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35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问题确实有所接触，但以前公司项目没太用到这块就没做太深入的研究，那我就和您谈谈我的理解，......，这就是我所目前所了解的情况，如果咱们公司目前用到的这方面我回去后抓紧时间做准备，毕竟接触过，熟悉起来也不是什么问题，有不懂的地方还需要您多请教。</a:t>
            </a:r>
            <a:endParaRPr sz="135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385888" y="328613"/>
            <a:ext cx="3488531" cy="777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7" tIns="45718" rIns="91437" bIns="4571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500" b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kern="0" spc="40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沟通技巧之谦虚</a:t>
            </a:r>
            <a:endParaRPr lang="zh-CN" altLang="en-US" sz="2400" b="1" kern="0" spc="40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40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（注意事项）</a:t>
            </a:r>
            <a:endParaRPr kumimoji="0" lang="zh-CN" altLang="en-US" sz="2400" b="0" i="0" u="none" strike="noStrike" kern="0" cap="none" spc="40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61240" y="1527543"/>
            <a:ext cx="8503266" cy="340422"/>
            <a:chOff x="366264" y="2693948"/>
            <a:chExt cx="8503266" cy="340422"/>
          </a:xfrm>
          <a:solidFill>
            <a:schemeClr val="bg1">
              <a:lumMod val="8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8536311" y="2798477"/>
              <a:ext cx="39157" cy="131361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grpSp>
          <p:nvGrpSpPr>
            <p:cNvPr id="3" name="组合 8"/>
            <p:cNvGrpSpPr/>
            <p:nvPr/>
          </p:nvGrpSpPr>
          <p:grpSpPr>
            <a:xfrm>
              <a:off x="366264" y="2693948"/>
              <a:ext cx="8503266" cy="340422"/>
              <a:chOff x="623889" y="3209929"/>
              <a:chExt cx="10944224" cy="438144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50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8" name="MH_Text_1"/>
          <p:cNvSpPr txBox="1"/>
          <p:nvPr>
            <p:custDataLst>
              <p:tags r:id="rId1"/>
            </p:custDataLst>
          </p:nvPr>
        </p:nvSpPr>
        <p:spPr>
          <a:xfrm>
            <a:off x="291941" y="2010728"/>
            <a:ext cx="2085499" cy="2035969"/>
          </a:xfrm>
          <a:prstGeom prst="rect">
            <a:avLst/>
          </a:prstGeom>
          <a:noFill/>
          <a:ln w="9525">
            <a:noFill/>
          </a:ln>
        </p:spPr>
        <p:txBody>
          <a:bodyPr lIns="101854" tIns="50925" rIns="101854" bIns="50925"/>
          <a:p>
            <a:pPr marL="0" marR="0" lvl="0" algn="l" defTabSz="914400" eaLnBrk="1" fontAlgn="base" latinLnBrk="0" hangingPunct="1">
              <a:lnSpc>
                <a:spcPct val="150000"/>
              </a:lnSpc>
              <a:spcBef>
                <a:spcPts val="300"/>
              </a:spcBef>
              <a:buNone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准确的认识自我</a:t>
            </a: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marR="0" lvl="0" algn="l" defTabSz="914400" eaLnBrk="1" fontAlgn="base" latinLnBrk="0" hangingPunct="1">
              <a:lnSpc>
                <a:spcPct val="150000"/>
              </a:lnSpc>
              <a:spcBef>
                <a:spcPts val="300"/>
              </a:spcBef>
              <a:buNone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谦虚并不意味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marR="0" lvl="0" algn="l" defTabSz="914400" eaLnBrk="1" fontAlgn="base" latinLnBrk="0" hangingPunct="1">
              <a:lnSpc>
                <a:spcPct val="150000"/>
              </a:lnSpc>
              <a:spcBef>
                <a:spcPts val="300"/>
              </a:spcBef>
              <a:buNone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着</a:t>
            </a: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自卑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77440" y="2135505"/>
            <a:ext cx="2408873" cy="566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1854" tIns="50925" rIns="101854" bIns="509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要正确把握谦虚的度.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谦虚的过度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是自卑. </a:t>
            </a: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虚伪</a:t>
            </a:r>
            <a:endParaRPr lang="zh-CN" altLang="en-US" dirty="0"/>
          </a:p>
          <a:p>
            <a:pPr marL="0" marR="0" lvl="0" indent="0" algn="just" defTabSz="457200" rtl="0" eaLnBrk="1" fontAlgn="auto" latinLnBrk="0" hangingPunct="1">
              <a:lnSpc>
                <a:spcPts val="22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66824" y="2135505"/>
            <a:ext cx="1985486" cy="12520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1854" tIns="50925" rIns="101854" bIns="509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话不用 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说太满，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虚心好学,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接受新事物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80808">
                  <a:lumMod val="75000"/>
                  <a:lumOff val="25000"/>
                </a:srgbClr>
              </a:solidFill>
              <a:effectLst/>
              <a:uLnTx/>
              <a:uFillTx/>
            </a:endParaRPr>
          </a:p>
          <a:p>
            <a:pPr algn="l"/>
            <a:endParaRPr lang="zh-CN" altLang="en-US" dirty="0"/>
          </a:p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350" b="0" i="0" u="none" strike="noStrike" kern="0" cap="none" spc="0" normalizeH="0" baseline="0" noProof="1" dirty="0">
              <a:ln>
                <a:noFill/>
              </a:ln>
              <a:solidFill>
                <a:srgbClr val="5358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2996258" y="1466804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223986" y="1466850"/>
            <a:ext cx="479108" cy="468154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946220" y="1466804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pic>
        <p:nvPicPr>
          <p:cNvPr id="9235" name="图片 33"/>
          <p:cNvPicPr>
            <a:picLocks noChangeAspect="1"/>
          </p:cNvPicPr>
          <p:nvPr/>
        </p:nvPicPr>
        <p:blipFill>
          <a:blip r:embed="rId4">
            <a:grayscl/>
          </a:blip>
          <a:srcRect l="72279"/>
          <a:stretch>
            <a:fillRect/>
          </a:stretch>
        </p:blipFill>
        <p:spPr>
          <a:xfrm>
            <a:off x="1314450" y="109538"/>
            <a:ext cx="100013" cy="1290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6" name="图片 34"/>
          <p:cNvPicPr>
            <a:picLocks noChangeAspect="1"/>
          </p:cNvPicPr>
          <p:nvPr/>
        </p:nvPicPr>
        <p:blipFill>
          <a:blip r:embed="rId5">
            <a:grayscl/>
          </a:blip>
          <a:srcRect l="72279"/>
          <a:stretch>
            <a:fillRect/>
          </a:stretch>
        </p:blipFill>
        <p:spPr>
          <a:xfrm>
            <a:off x="291704" y="109538"/>
            <a:ext cx="100013" cy="1290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13"/>
          <p:cNvSpPr txBox="1"/>
          <p:nvPr/>
        </p:nvSpPr>
        <p:spPr>
          <a:xfrm>
            <a:off x="485775" y="429578"/>
            <a:ext cx="686753" cy="598805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R="0" algn="ctr" defTabSz="457200">
              <a:buClrTx/>
              <a:buSzTx/>
              <a:buFontTx/>
              <a:defRPr/>
            </a:pPr>
            <a:r>
              <a:rPr kumimoji="0" lang="en-US" altLang="zh-CN" sz="3300" kern="1200" cap="none" spc="0" normalizeH="0" baseline="0" noProof="0" dirty="0"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300" kern="1200" cap="none" spc="0" normalizeH="0" baseline="0" noProof="0" dirty="0"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40" name="图片 36"/>
          <p:cNvPicPr>
            <a:picLocks noChangeAspect="1"/>
          </p:cNvPicPr>
          <p:nvPr/>
        </p:nvPicPr>
        <p:blipFill>
          <a:blip r:embed="rId6"/>
          <a:srcRect t="55896"/>
          <a:stretch>
            <a:fillRect/>
          </a:stretch>
        </p:blipFill>
        <p:spPr>
          <a:xfrm>
            <a:off x="1226106" y="582216"/>
            <a:ext cx="3648075" cy="2702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>
            <a:spLocks noChangeAspect="1"/>
          </p:cNvSpPr>
          <p:nvPr/>
        </p:nvSpPr>
        <p:spPr>
          <a:xfrm>
            <a:off x="7418906" y="1463470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925" rIns="0" bIns="50925" anchor="ctr"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  <a:endParaRPr kumimoji="0" lang="en-US" altLang="zh-CN" sz="135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1504" y="2135505"/>
            <a:ext cx="2252663" cy="1506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不要轻易打断、</a:t>
            </a:r>
            <a:endParaRPr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纠正</a:t>
            </a: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别人的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l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谈话内容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457200" rtl="0" eaLnBrk="1" fontAlgn="auto" latinLnBrk="0" hangingPunct="1">
              <a:lnSpc>
                <a:spcPts val="26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3641566"/>
            <a:ext cx="8097679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</a:pPr>
            <a:r>
              <a:rPr lang="zh-CN"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留有余地</a:t>
            </a:r>
            <a:r>
              <a:rPr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谦虚</a:t>
            </a:r>
            <a:r>
              <a:rPr lang="zh-CN"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的表达</a:t>
            </a:r>
            <a:r>
              <a:rPr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意味着善于学习，不要过分低估自己</a:t>
            </a:r>
            <a:r>
              <a:rPr lang="zh-CN"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也不过高估计自己，实事求是的</a:t>
            </a:r>
            <a:endParaRPr sz="15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sz="15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认识自己</a:t>
            </a:r>
            <a:endParaRPr sz="15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40000"/>
              </a:lnSpc>
            </a:pPr>
            <a:endParaRPr lang="zh-CN" altLang="en-US" sz="150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5010" y="1090930"/>
            <a:ext cx="6127115" cy="405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</a:t>
            </a:r>
            <a:endParaRPr lang="en-US" altLang="zh-CN" sz="1600" b="1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愿意倾听别人说话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听，不仅要听得到说话者的表面意思，还要听出弦外之音。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倾听</a:t>
            </a:r>
            <a:r>
              <a:rPr lang="zh-CN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是一种能力，一种素质，一种思维</a:t>
            </a:r>
            <a:r>
              <a:rPr lang="zh-CN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习</a:t>
            </a:r>
            <a:r>
              <a:rPr lang="zh-CN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惯</a:t>
            </a:r>
            <a:r>
              <a:rPr lang="zh-CN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听得懂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知道对方和你说了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听得进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能从对方那里吸收有价的思想和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听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得恶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能听好话；也能接受逆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言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听到对方爱说，说到对方想听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76170" y="3520440"/>
            <a:ext cx="588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pic>
        <p:nvPicPr>
          <p:cNvPr id="2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1028700"/>
            <a:ext cx="2606040" cy="431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930" y="1090930"/>
            <a:ext cx="763524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证明自身职业素养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76170" y="3520440"/>
            <a:ext cx="588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ker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pic>
        <p:nvPicPr>
          <p:cNvPr id="27652" name="Picture 2" descr="C:\Users\Administrator\Desktop\qwas71重复用\114b4cf8eedbac44fbcd63b6d2861a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55" y="1760855"/>
            <a:ext cx="2854960" cy="3262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0055" y="1470660"/>
            <a:ext cx="2540000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姿势</a:t>
            </a:r>
            <a:endParaRPr lang="en-US" altLang="zh-CN" b="1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r"/>
            <a:r>
              <a:rPr lang="zh-CN" altLang="zh-CN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与对方保持视线接触</a:t>
            </a:r>
            <a:endParaRPr lang="zh-CN" altLang="zh-CN" kern="0" dirty="0">
              <a:solidFill>
                <a:srgbClr val="F8F8F8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r"/>
            <a:r>
              <a:rPr lang="zh-CN" altLang="en-US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避免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小动作</a:t>
            </a:r>
            <a:r>
              <a:rPr lang="zh-CN" altLang="zh-CN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</a:t>
            </a:r>
            <a:endParaRPr lang="en-US" altLang="zh-CN" kern="0" dirty="0" smtClean="0">
              <a:solidFill>
                <a:srgbClr val="F8F8F8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r"/>
            <a:r>
              <a:rPr lang="zh-CN" altLang="en-US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255" y="1505585"/>
            <a:ext cx="2540000" cy="1496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互动语</a:t>
            </a:r>
            <a:endParaRPr lang="en-US" altLang="zh-CN" b="1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确认、提问</a:t>
            </a:r>
            <a:endParaRPr lang="en-US" altLang="zh-CN" kern="0" dirty="0" smtClean="0">
              <a:solidFill>
                <a:srgbClr val="F8F8F8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呃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噢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我明白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lang="zh-CN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是的</a:t>
            </a:r>
            <a:r>
              <a:rPr lang="en-US" altLang="zh-CN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055" y="3520440"/>
            <a:ext cx="2540000" cy="1164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r" fontAlgn="auto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互动方法</a:t>
            </a:r>
            <a:endParaRPr lang="en-US" altLang="zh-CN" b="1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ln>
                  <a:noFill/>
                </a:ln>
                <a:solidFill>
                  <a:srgbClr val="F8F8F8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恰当肢体语言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F8F8F8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ln>
                  <a:noFill/>
                </a:ln>
                <a:solidFill>
                  <a:srgbClr val="F8F8F8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适时的语言交流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01690" y="3370580"/>
            <a:ext cx="2540000" cy="1164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endParaRPr lang="en-US" altLang="zh-CN" b="1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不否定</a:t>
            </a:r>
            <a:endParaRPr lang="en-US" altLang="zh-CN" kern="0" dirty="0" smtClean="0">
              <a:solidFill>
                <a:srgbClr val="F8F8F8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ln>
                  <a:noFill/>
                </a:ln>
                <a:solidFill>
                  <a:srgbClr val="F8F8F8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不打断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2232025" y="1270635"/>
            <a:ext cx="76352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ea"/>
              </a:rPr>
              <a:t>倾听亮点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  <a:p>
            <a:pPr algn="ctr"/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8280" y="3477895"/>
            <a:ext cx="60432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语音</a:t>
            </a:r>
            <a:endParaRPr lang="zh-CN" altLang="en-US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语速</a:t>
            </a:r>
            <a:endParaRPr lang="zh-CN" altLang="en-US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19" name="MH_Other_9"/>
          <p:cNvSpPr/>
          <p:nvPr>
            <p:custDataLst>
              <p:tags r:id="rId3"/>
            </p:custDataLst>
          </p:nvPr>
        </p:nvSpPr>
        <p:spPr>
          <a:xfrm>
            <a:off x="1071121" y="1966699"/>
            <a:ext cx="1209294" cy="12113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动作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2" name="MH_Other_9"/>
          <p:cNvSpPr/>
          <p:nvPr>
            <p:custDataLst>
              <p:tags r:id="rId4"/>
            </p:custDataLst>
          </p:nvPr>
        </p:nvSpPr>
        <p:spPr>
          <a:xfrm>
            <a:off x="3745106" y="1966699"/>
            <a:ext cx="1209294" cy="12113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情绪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14" name="MH_Other_9"/>
          <p:cNvSpPr/>
          <p:nvPr>
            <p:custDataLst>
              <p:tags r:id="rId5"/>
            </p:custDataLst>
          </p:nvPr>
        </p:nvSpPr>
        <p:spPr>
          <a:xfrm>
            <a:off x="6531486" y="1966699"/>
            <a:ext cx="1209294" cy="12113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表情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2830" y="3477895"/>
            <a:ext cx="2540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适时点头</a:t>
            </a:r>
            <a:endParaRPr lang="zh-CN" altLang="en-US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身体前倾</a:t>
            </a:r>
            <a:endParaRPr lang="en-US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眼神交流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44870" y="3520440"/>
            <a:ext cx="254000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40000"/>
              </a:lnSpc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始终</a:t>
            </a:r>
            <a:endParaRPr lang="zh-CN" altLang="en-US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40000"/>
              </a:lnSpc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面带</a:t>
            </a:r>
            <a:endParaRPr lang="zh-CN" altLang="en-US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40000"/>
              </a:lnSpc>
            </a:pP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微笑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862455" y="1265555"/>
            <a:ext cx="763524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ea"/>
              </a:rPr>
              <a:t>倾听出现问题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  <a:p>
            <a:pPr algn="ctr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4785" y="2209800"/>
            <a:ext cx="6260465" cy="2085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先表达自己的理解，在确认是否是同一个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先做短暂思考，再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回答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适时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提出自己的疑问，中间设计停顿，给对方提问的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机会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lang="zh-CN" altLang="zh-CN" kern="1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zh-CN" kern="1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忌：反驳</a:t>
            </a:r>
            <a:r>
              <a:rPr lang="zh-CN" altLang="zh-CN" kern="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与否定对方</a:t>
            </a:r>
            <a:endParaRPr lang="zh-CN" altLang="zh-CN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3330" y="1450340"/>
            <a:ext cx="271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听不懂对方说什么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1758950"/>
            <a:ext cx="2268855" cy="351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982470" y="1270635"/>
            <a:ext cx="763524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ea"/>
              </a:rPr>
              <a:t>倾听出现问题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  <a:p>
            <a:pPr algn="ctr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4785" y="1915795"/>
            <a:ext cx="5883275" cy="29781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00000"/>
              </a:lnSpc>
            </a:pPr>
            <a:endParaRPr lang="zh-CN" altLang="zh-CN" kern="100" dirty="0" smtClean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zh-CN" kern="1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眼神的互动、点头的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互动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2</a:t>
            </a: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中表达认同——说完一句话的时候，表达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认可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3</a:t>
            </a: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面部表情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——面带微笑</a:t>
            </a:r>
            <a:endParaRPr lang="zh-CN" alt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zh-CN" kern="1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忌：反驳</a:t>
            </a:r>
            <a:r>
              <a:rPr lang="zh-CN" altLang="zh-CN" kern="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与否定对方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zh-CN" altLang="zh-CN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5515" y="1450340"/>
            <a:ext cx="3367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不知道如何与对方互动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" y="1605280"/>
            <a:ext cx="2268855" cy="351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沟通技巧之倾听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982470" y="1270635"/>
            <a:ext cx="763524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ea"/>
              </a:rPr>
              <a:t>倾听出现问题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  <a:p>
            <a:pPr algn="ctr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79650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2270" y="1915795"/>
            <a:ext cx="2738755" cy="290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00000"/>
              </a:lnSpc>
            </a:pPr>
            <a:endParaRPr lang="zh-CN" altLang="zh-CN" kern="100" dirty="0" smtClean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心态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2</a:t>
            </a: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不良的语言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习惯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3</a:t>
            </a: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建立良好的语言</a:t>
            </a:r>
            <a:r>
              <a:rPr lang="zh-CN" altLang="zh-CN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习惯</a:t>
            </a:r>
            <a:endParaRPr lang="zh-CN" altLang="zh-CN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zh-CN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kern="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保持语音、语速、语调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endParaRPr lang="zh-CN" altLang="en-US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41600" y="1455420"/>
            <a:ext cx="3367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固执己见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605280"/>
            <a:ext cx="2268855" cy="351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3979" y="912227"/>
            <a:ext cx="4193511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  </a:t>
            </a:r>
            <a:r>
              <a:rPr lang="zh-CN" altLang="en-US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沟通意义</a:t>
            </a:r>
            <a:endParaRPr lang="zh-CN" altLang="en-US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33920" y="1846685"/>
            <a:ext cx="3932589" cy="2245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</a:t>
            </a:r>
            <a:r>
              <a:rPr lang="zh-CN" altLang="en-US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沟通技巧</a:t>
            </a:r>
            <a:endParaRPr lang="en-US" altLang="zh-CN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  </a:t>
            </a:r>
            <a:r>
              <a:rPr lang="zh-CN" altLang="en-US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不通场景沟通</a:t>
            </a:r>
            <a:endParaRPr lang="en-US" altLang="zh-CN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   </a:t>
            </a:r>
            <a:r>
              <a:rPr lang="zh-CN" altLang="en-US" sz="28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沟通场景演示</a:t>
            </a:r>
            <a:endParaRPr lang="en-US" altLang="zh-CN" sz="28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4498182" y="1148799"/>
            <a:ext cx="334355" cy="803015"/>
            <a:chOff x="581025" y="-431160"/>
            <a:chExt cx="1619642" cy="3889866"/>
          </a:xfrm>
        </p:grpSpPr>
        <p:grpSp>
          <p:nvGrpSpPr>
            <p:cNvPr id="12" name="组合 11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4" name="组合 1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6" name="同心圆 1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4522874" y="1898210"/>
            <a:ext cx="334355" cy="803015"/>
            <a:chOff x="581025" y="-431160"/>
            <a:chExt cx="1619642" cy="3889866"/>
          </a:xfrm>
        </p:grpSpPr>
        <p:grpSp>
          <p:nvGrpSpPr>
            <p:cNvPr id="34" name="组合 33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36" name="组合 3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93" y="257175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flipV="1">
            <a:off x="4478424" y="3605090"/>
            <a:ext cx="334355" cy="803015"/>
            <a:chOff x="581025" y="-431160"/>
            <a:chExt cx="1619642" cy="3889866"/>
          </a:xfrm>
        </p:grpSpPr>
        <p:grpSp>
          <p:nvGrpSpPr>
            <p:cNvPr id="3" name="组合 2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4" name="组合 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" name="同心圆 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478655" y="2741295"/>
            <a:ext cx="354330" cy="669925"/>
            <a:chOff x="581025" y="-431160"/>
            <a:chExt cx="1619642" cy="3889866"/>
          </a:xfrm>
        </p:grpSpPr>
        <p:grpSp>
          <p:nvGrpSpPr>
            <p:cNvPr id="19" name="组合 18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0" name="组合 1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2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沟通技巧之赞美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982470" y="1270635"/>
            <a:ext cx="763524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endParaRPr lang="zh-CN" altLang="en-US" b="1">
              <a:latin typeface="+mj-ea"/>
              <a:ea typeface="+mj-ea"/>
              <a:cs typeface="仿宋" panose="02010609060101010101" charset="-122"/>
              <a:sym typeface="+mn-ea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79650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2270" y="1915795"/>
            <a:ext cx="3178175" cy="21069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00000"/>
              </a:lnSpc>
            </a:pPr>
            <a:endParaRPr lang="zh-CN" altLang="zh-CN" kern="100" dirty="0" smtClean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认可面试官的话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适当向面试官问问题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zh-CN" sz="2400" kern="1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2400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2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" y="1605280"/>
            <a:ext cx="2268855" cy="351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92679" y="2123172"/>
            <a:ext cx="419351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  </a:t>
            </a:r>
            <a:r>
              <a:rPr lang="zh-CN" altLang="en-US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职场有效沟通</a:t>
            </a:r>
            <a:endParaRPr lang="zh-CN" altLang="en-US" sz="36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770" y="630555"/>
            <a:ext cx="508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职场有效沟通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651635" y="1216025"/>
            <a:ext cx="763524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ea"/>
              </a:rPr>
              <a:t>不同场景沟通</a:t>
            </a:r>
            <a:endParaRPr lang="zh-CN" altLang="en-US" b="1">
              <a:latin typeface="+mj-ea"/>
              <a:ea typeface="+mj-ea"/>
              <a:cs typeface="仿宋" panose="02010609060101010101" charset="-122"/>
              <a:sym typeface="+mn-ea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7160" y="2373630"/>
            <a:ext cx="4369435" cy="2045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00000"/>
              </a:lnSpc>
            </a:pPr>
            <a:endParaRPr lang="zh-CN" altLang="zh-CN" kern="1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5" algn="l">
              <a:lnSpc>
                <a:spcPct val="100000"/>
              </a:lnSpc>
            </a:pPr>
            <a:r>
              <a:rPr lang="zh-CN" altLang="zh-CN" kern="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入职前的沟通（ 面试前 面试成功后）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5" algn="l"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5" algn="l">
              <a:lnSpc>
                <a:spcPct val="1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入职后的沟通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5" algn="l">
              <a:lnSpc>
                <a:spcPct val="1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endParaRPr lang="zh-CN" altLang="zh-CN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770" y="630555"/>
            <a:ext cx="508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职场有效沟通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742440" y="1231265"/>
            <a:ext cx="76352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入职前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面试前</a:t>
            </a:r>
            <a:b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28490" y="300228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6485" y="2280285"/>
            <a:ext cx="21247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、保持电话畅通</a:t>
            </a:r>
            <a:endParaRPr lang="zh-CN" altLang="zh-CN" sz="2000" kern="1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7280" y="2863850"/>
            <a:ext cx="25400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、与面试官沟通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、安排面试时间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、了解企业文化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487" name="Picture 2" descr="C:\Users\Administrator\Desktop\qwas71重复用\114b4cf8eedbac44fbcd63b6d2861a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31975"/>
            <a:ext cx="321119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770" y="630555"/>
            <a:ext cx="508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职场有效沟通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7280" y="1338580"/>
            <a:ext cx="7635240" cy="3080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indent="0">
              <a:lnSpc>
                <a:spcPct val="24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以后，准备工作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24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离职证明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学历证书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学位证书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入职体检报告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社保卡等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与人事沟通入职材料要求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8490" y="2280285"/>
            <a:ext cx="428625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381000" marR="0" lvl="0" indent="-3810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8490" y="3026410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pic>
        <p:nvPicPr>
          <p:cNvPr id="20487" name="Picture 2" descr="C:\Users\Administrator\Desktop\qwas71重复用\114b4cf8eedbac44fbcd63b6d2861a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31975"/>
            <a:ext cx="3211195" cy="3107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305810" y="2249170"/>
            <a:ext cx="138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入职前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1445" y="968375"/>
            <a:ext cx="2763520" cy="70675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入职前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面试成功后</a:t>
            </a:r>
            <a:b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770" y="630555"/>
            <a:ext cx="508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职场有效沟通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5505" y="2068195"/>
            <a:ext cx="4286250" cy="22580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286000" lvl="5" indent="0">
              <a:lnSpc>
                <a:spcPct val="17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与同事 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286000" lvl="5" indent="0">
              <a:lnSpc>
                <a:spcPct val="170000"/>
              </a:lnSpc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 动 沟 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286000" lvl="5" indent="0">
              <a:lnSpc>
                <a:spcPct val="110000"/>
              </a:lnSpc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 会 聆 听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286000" lvl="5" indent="0">
              <a:lnSpc>
                <a:spcPct val="110000"/>
              </a:lnSpc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 会 赞 美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286000" lvl="5" indent="0">
              <a:lnSpc>
                <a:spcPct val="110000"/>
              </a:lnSpc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 说 是 非 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9570" y="1990725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5810" y="2249170"/>
            <a:ext cx="138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入职前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371951" y="1545194"/>
            <a:ext cx="3145631" cy="3087290"/>
            <a:chOff x="6121705" y="1444037"/>
            <a:chExt cx="4228570" cy="4544744"/>
          </a:xfrm>
        </p:grpSpPr>
        <p:sp>
          <p:nvSpPr>
            <p:cNvPr id="18446" name="Freeform: Shape 3"/>
            <p:cNvSpPr/>
            <p:nvPr/>
          </p:nvSpPr>
          <p:spPr>
            <a:xfrm>
              <a:off x="6968130" y="2344911"/>
              <a:ext cx="2211796" cy="2617032"/>
            </a:xfrm>
            <a:custGeom>
              <a:avLst/>
              <a:gdLst>
                <a:gd name="txL" fmla="*/ 0 w 1430"/>
                <a:gd name="txT" fmla="*/ 0 h 1692"/>
                <a:gd name="txR" fmla="*/ 1430 w 1430"/>
                <a:gd name="txB" fmla="*/ 1692 h 169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 cmpd="sng">
              <a:solidFill>
                <a:srgbClr val="A6A6A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grpSp>
          <p:nvGrpSpPr>
            <p:cNvPr id="18447" name="Group 4"/>
            <p:cNvGrpSpPr/>
            <p:nvPr/>
          </p:nvGrpSpPr>
          <p:grpSpPr>
            <a:xfrm>
              <a:off x="6893884" y="2267576"/>
              <a:ext cx="2337077" cy="2751595"/>
              <a:chOff x="3371851" y="1649413"/>
              <a:chExt cx="2398713" cy="2824162"/>
            </a:xfrm>
          </p:grpSpPr>
          <p:sp>
            <p:nvSpPr>
              <p:cNvPr id="18455" name="Freeform: Shape 5"/>
              <p:cNvSpPr/>
              <p:nvPr/>
            </p:nvSpPr>
            <p:spPr>
              <a:xfrm>
                <a:off x="3775076" y="1862138"/>
                <a:ext cx="130175" cy="130175"/>
              </a:xfrm>
              <a:custGeom>
                <a:avLst/>
                <a:gdLst>
                  <a:gd name="txL" fmla="*/ 0 w 54"/>
                  <a:gd name="txT" fmla="*/ 0 h 54"/>
                  <a:gd name="txR" fmla="*/ 54 w 54"/>
                  <a:gd name="txB" fmla="*/ 54 h 5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56" name="Freeform: Shape 6"/>
              <p:cNvSpPr/>
              <p:nvPr/>
            </p:nvSpPr>
            <p:spPr>
              <a:xfrm>
                <a:off x="4518026" y="1649413"/>
                <a:ext cx="188913" cy="188912"/>
              </a:xfrm>
              <a:custGeom>
                <a:avLst/>
                <a:gdLst>
                  <a:gd name="txL" fmla="*/ 0 w 78"/>
                  <a:gd name="txT" fmla="*/ 0 h 78"/>
                  <a:gd name="txR" fmla="*/ 78 w 78"/>
                  <a:gd name="txB" fmla="*/ 78 h 78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57" name="Freeform: Shape 7"/>
              <p:cNvSpPr/>
              <p:nvPr/>
            </p:nvSpPr>
            <p:spPr>
              <a:xfrm>
                <a:off x="4252913" y="2024063"/>
                <a:ext cx="107950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21" name="Freeform: Shape 8"/>
              <p:cNvSpPr/>
              <p:nvPr/>
            </p:nvSpPr>
            <p:spPr bwMode="auto">
              <a:xfrm>
                <a:off x="5155107" y="1926681"/>
                <a:ext cx="106778" cy="107935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Freeform: Shape 9"/>
              <p:cNvSpPr/>
              <p:nvPr/>
            </p:nvSpPr>
            <p:spPr bwMode="auto">
              <a:xfrm>
                <a:off x="5095969" y="2335036"/>
                <a:ext cx="108420" cy="104337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0" name="Freeform: Shape 10"/>
              <p:cNvSpPr/>
              <p:nvPr/>
            </p:nvSpPr>
            <p:spPr>
              <a:xfrm>
                <a:off x="5483226" y="277495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1" name="Freeform: Shape 11"/>
              <p:cNvSpPr/>
              <p:nvPr/>
            </p:nvSpPr>
            <p:spPr>
              <a:xfrm>
                <a:off x="5035551" y="277495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25" name="Freeform: Shape 12"/>
              <p:cNvSpPr/>
              <p:nvPr/>
            </p:nvSpPr>
            <p:spPr bwMode="auto">
              <a:xfrm>
                <a:off x="3729218" y="2781168"/>
                <a:ext cx="108420" cy="104337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3" name="Freeform: Shape 13"/>
              <p:cNvSpPr/>
              <p:nvPr/>
            </p:nvSpPr>
            <p:spPr>
              <a:xfrm>
                <a:off x="4067176" y="274320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4" name="Freeform: Shape 14"/>
              <p:cNvSpPr/>
              <p:nvPr/>
            </p:nvSpPr>
            <p:spPr>
              <a:xfrm>
                <a:off x="4638676" y="3135313"/>
                <a:ext cx="174625" cy="174625"/>
              </a:xfrm>
              <a:custGeom>
                <a:avLst/>
                <a:gdLst>
                  <a:gd name="txL" fmla="*/ 0 w 72"/>
                  <a:gd name="txT" fmla="*/ 0 h 72"/>
                  <a:gd name="txR" fmla="*/ 72 w 72"/>
                  <a:gd name="txB" fmla="*/ 72 h 72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5" name="Freeform: Shape 15"/>
              <p:cNvSpPr/>
              <p:nvPr/>
            </p:nvSpPr>
            <p:spPr>
              <a:xfrm>
                <a:off x="5183188" y="3182938"/>
                <a:ext cx="106363" cy="107950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6" name="Freeform: Shape 16"/>
              <p:cNvSpPr/>
              <p:nvPr/>
            </p:nvSpPr>
            <p:spPr>
              <a:xfrm>
                <a:off x="5491163" y="3333750"/>
                <a:ext cx="76200" cy="77787"/>
              </a:xfrm>
              <a:custGeom>
                <a:avLst/>
                <a:gdLst>
                  <a:gd name="txL" fmla="*/ 0 w 32"/>
                  <a:gd name="txT" fmla="*/ 0 h 32"/>
                  <a:gd name="txR" fmla="*/ 32 w 32"/>
                  <a:gd name="txB" fmla="*/ 32 h 32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0" name="Freeform: Shape 17"/>
              <p:cNvSpPr/>
              <p:nvPr/>
            </p:nvSpPr>
            <p:spPr bwMode="auto">
              <a:xfrm>
                <a:off x="3489379" y="3153545"/>
                <a:ext cx="108420" cy="10793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8" name="Freeform: Shape 18"/>
              <p:cNvSpPr/>
              <p:nvPr/>
            </p:nvSpPr>
            <p:spPr>
              <a:xfrm>
                <a:off x="3810001" y="3529013"/>
                <a:ext cx="147638" cy="147637"/>
              </a:xfrm>
              <a:custGeom>
                <a:avLst/>
                <a:gdLst>
                  <a:gd name="txL" fmla="*/ 0 w 61"/>
                  <a:gd name="txT" fmla="*/ 0 h 61"/>
                  <a:gd name="txR" fmla="*/ 61 w 61"/>
                  <a:gd name="txB" fmla="*/ 61 h 61"/>
                </a:gdLst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txL" t="txT" r="txR" b="tx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9" name="Freeform: Shape 19"/>
              <p:cNvSpPr/>
              <p:nvPr/>
            </p:nvSpPr>
            <p:spPr>
              <a:xfrm>
                <a:off x="4268788" y="3529013"/>
                <a:ext cx="147638" cy="147637"/>
              </a:xfrm>
              <a:custGeom>
                <a:avLst/>
                <a:gdLst>
                  <a:gd name="txL" fmla="*/ 0 w 61"/>
                  <a:gd name="txT" fmla="*/ 0 h 61"/>
                  <a:gd name="txR" fmla="*/ 61 w 61"/>
                  <a:gd name="txB" fmla="*/ 61 h 61"/>
                </a:gdLst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txL" t="txT" r="txR" b="tx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0" name="Freeform: Shape 20"/>
              <p:cNvSpPr/>
              <p:nvPr/>
            </p:nvSpPr>
            <p:spPr>
              <a:xfrm>
                <a:off x="4081463" y="3079750"/>
                <a:ext cx="171450" cy="171450"/>
              </a:xfrm>
              <a:custGeom>
                <a:avLst/>
                <a:gdLst>
                  <a:gd name="txL" fmla="*/ 0 w 71"/>
                  <a:gd name="txT" fmla="*/ 0 h 71"/>
                  <a:gd name="txR" fmla="*/ 71 w 71"/>
                  <a:gd name="txB" fmla="*/ 71 h 71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1" name="Freeform: Shape 21"/>
              <p:cNvSpPr/>
              <p:nvPr/>
            </p:nvSpPr>
            <p:spPr>
              <a:xfrm>
                <a:off x="5405438" y="3943350"/>
                <a:ext cx="77788" cy="77787"/>
              </a:xfrm>
              <a:custGeom>
                <a:avLst/>
                <a:gdLst>
                  <a:gd name="txL" fmla="*/ 0 w 32"/>
                  <a:gd name="txT" fmla="*/ 0 h 32"/>
                  <a:gd name="txR" fmla="*/ 32 w 32"/>
                  <a:gd name="txB" fmla="*/ 32 h 32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5" name="Freeform: Shape 22"/>
              <p:cNvSpPr/>
              <p:nvPr/>
            </p:nvSpPr>
            <p:spPr bwMode="auto">
              <a:xfrm>
                <a:off x="4639290" y="3560102"/>
                <a:ext cx="77209" cy="77353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Freeform: Shape 23"/>
              <p:cNvSpPr/>
              <p:nvPr/>
            </p:nvSpPr>
            <p:spPr bwMode="auto">
              <a:xfrm>
                <a:off x="4985906" y="3534917"/>
                <a:ext cx="124847" cy="127723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74" name="Freeform: Shape 24"/>
              <p:cNvSpPr/>
              <p:nvPr/>
            </p:nvSpPr>
            <p:spPr>
              <a:xfrm>
                <a:off x="5049838" y="3921125"/>
                <a:ext cx="125413" cy="127000"/>
              </a:xfrm>
              <a:custGeom>
                <a:avLst/>
                <a:gdLst>
                  <a:gd name="txL" fmla="*/ 0 w 52"/>
                  <a:gd name="txT" fmla="*/ 0 h 52"/>
                  <a:gd name="txR" fmla="*/ 52 w 52"/>
                  <a:gd name="txB" fmla="*/ 52 h 52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5" name="Freeform: Shape 25"/>
              <p:cNvSpPr/>
              <p:nvPr/>
            </p:nvSpPr>
            <p:spPr>
              <a:xfrm>
                <a:off x="4551363" y="3967163"/>
                <a:ext cx="155575" cy="155575"/>
              </a:xfrm>
              <a:custGeom>
                <a:avLst/>
                <a:gdLst>
                  <a:gd name="txL" fmla="*/ 0 w 64"/>
                  <a:gd name="txT" fmla="*/ 0 h 64"/>
                  <a:gd name="txR" fmla="*/ 64 w 64"/>
                  <a:gd name="txB" fmla="*/ 64 h 6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9" name="Freeform: Shape 26"/>
              <p:cNvSpPr/>
              <p:nvPr/>
            </p:nvSpPr>
            <p:spPr bwMode="auto">
              <a:xfrm>
                <a:off x="5452442" y="3626661"/>
                <a:ext cx="121562" cy="120528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Freeform: Shape 27"/>
              <p:cNvSpPr/>
              <p:nvPr/>
            </p:nvSpPr>
            <p:spPr bwMode="auto">
              <a:xfrm>
                <a:off x="4192468" y="3919886"/>
                <a:ext cx="116634" cy="115131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Freeform: Shape 28"/>
              <p:cNvSpPr/>
              <p:nvPr/>
            </p:nvSpPr>
            <p:spPr bwMode="auto">
              <a:xfrm>
                <a:off x="4895556" y="4351627"/>
                <a:ext cx="113349" cy="113331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Freeform: Shape 29"/>
              <p:cNvSpPr/>
              <p:nvPr/>
            </p:nvSpPr>
            <p:spPr bwMode="auto">
              <a:xfrm>
                <a:off x="3906633" y="4006234"/>
                <a:ext cx="95278" cy="98940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Freeform: Shape 30"/>
              <p:cNvSpPr/>
              <p:nvPr/>
            </p:nvSpPr>
            <p:spPr bwMode="auto">
              <a:xfrm>
                <a:off x="4192468" y="4366018"/>
                <a:ext cx="100207" cy="9894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81" name="Freeform: Shape 31"/>
              <p:cNvSpPr/>
              <p:nvPr/>
            </p:nvSpPr>
            <p:spPr>
              <a:xfrm>
                <a:off x="4522788" y="4367213"/>
                <a:ext cx="98425" cy="98425"/>
              </a:xfrm>
              <a:custGeom>
                <a:avLst/>
                <a:gdLst>
                  <a:gd name="txL" fmla="*/ 0 w 41"/>
                  <a:gd name="txT" fmla="*/ 0 h 41"/>
                  <a:gd name="txR" fmla="*/ 41 w 41"/>
                  <a:gd name="txB" fmla="*/ 41 h 41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2" name="Freeform: Shape 32"/>
              <p:cNvSpPr/>
              <p:nvPr/>
            </p:nvSpPr>
            <p:spPr>
              <a:xfrm>
                <a:off x="5664201" y="3195638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3" name="Freeform: Shape 33"/>
              <p:cNvSpPr/>
              <p:nvPr/>
            </p:nvSpPr>
            <p:spPr>
              <a:xfrm>
                <a:off x="5422901" y="2373313"/>
                <a:ext cx="144463" cy="144462"/>
              </a:xfrm>
              <a:custGeom>
                <a:avLst/>
                <a:gdLst>
                  <a:gd name="txL" fmla="*/ 0 w 60"/>
                  <a:gd name="txT" fmla="*/ 0 h 60"/>
                  <a:gd name="txR" fmla="*/ 60 w 60"/>
                  <a:gd name="txB" fmla="*/ 60 h 60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4" name="Freeform: Shape 34"/>
              <p:cNvSpPr/>
              <p:nvPr/>
            </p:nvSpPr>
            <p:spPr>
              <a:xfrm>
                <a:off x="4624388" y="2185988"/>
                <a:ext cx="203200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5" name="Freeform: Shape 35"/>
              <p:cNvSpPr/>
              <p:nvPr/>
            </p:nvSpPr>
            <p:spPr>
              <a:xfrm>
                <a:off x="3937001" y="2338388"/>
                <a:ext cx="203200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51" name="Freeform: Shape 36"/>
              <p:cNvSpPr/>
              <p:nvPr/>
            </p:nvSpPr>
            <p:spPr bwMode="auto">
              <a:xfrm>
                <a:off x="3371103" y="2475352"/>
                <a:ext cx="149489" cy="147512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87" name="Freeform: Shape 37"/>
              <p:cNvSpPr/>
              <p:nvPr/>
            </p:nvSpPr>
            <p:spPr>
              <a:xfrm>
                <a:off x="4446588" y="2628900"/>
                <a:ext cx="204788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8" name="Freeform: Shape 38"/>
              <p:cNvSpPr/>
              <p:nvPr/>
            </p:nvSpPr>
            <p:spPr>
              <a:xfrm>
                <a:off x="3881438" y="4359275"/>
                <a:ext cx="112713" cy="114300"/>
              </a:xfrm>
              <a:custGeom>
                <a:avLst/>
                <a:gdLst>
                  <a:gd name="txL" fmla="*/ 0 w 47"/>
                  <a:gd name="txT" fmla="*/ 0 h 47"/>
                  <a:gd name="txR" fmla="*/ 47 w 47"/>
                  <a:gd name="txB" fmla="*/ 47 h 47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</p:grpSp>
        <p:sp>
          <p:nvSpPr>
            <p:cNvPr id="15" name="Arc 78"/>
            <p:cNvSpPr/>
            <p:nvPr/>
          </p:nvSpPr>
          <p:spPr>
            <a:xfrm>
              <a:off x="6121705" y="1692920"/>
              <a:ext cx="4078121" cy="4076774"/>
            </a:xfrm>
            <a:prstGeom prst="arc">
              <a:avLst>
                <a:gd name="adj1" fmla="val 16200000"/>
                <a:gd name="adj2" fmla="val 5686778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79"/>
            <p:cNvSpPr/>
            <p:nvPr/>
          </p:nvSpPr>
          <p:spPr>
            <a:xfrm>
              <a:off x="7907884" y="1444037"/>
              <a:ext cx="438542" cy="436421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Oval 80"/>
            <p:cNvSpPr/>
            <p:nvPr/>
          </p:nvSpPr>
          <p:spPr>
            <a:xfrm>
              <a:off x="9247518" y="1957577"/>
              <a:ext cx="436941" cy="43642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81"/>
            <p:cNvSpPr/>
            <p:nvPr/>
          </p:nvSpPr>
          <p:spPr>
            <a:xfrm>
              <a:off x="9897329" y="2935582"/>
              <a:ext cx="436941" cy="4364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Oval 82"/>
            <p:cNvSpPr/>
            <p:nvPr/>
          </p:nvSpPr>
          <p:spPr>
            <a:xfrm>
              <a:off x="9913334" y="4066072"/>
              <a:ext cx="436941" cy="43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Oval 83"/>
            <p:cNvSpPr/>
            <p:nvPr/>
          </p:nvSpPr>
          <p:spPr>
            <a:xfrm>
              <a:off x="9124278" y="5129959"/>
              <a:ext cx="436942" cy="43992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Oval 84"/>
            <p:cNvSpPr/>
            <p:nvPr/>
          </p:nvSpPr>
          <p:spPr>
            <a:xfrm>
              <a:off x="7907884" y="5552360"/>
              <a:ext cx="438542" cy="43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11775" y="1274445"/>
            <a:ext cx="24282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入职后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同事</a:t>
            </a:r>
            <a:b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770" y="630555"/>
            <a:ext cx="508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职场有效沟通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9570" y="1990725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5810" y="2249170"/>
            <a:ext cx="138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入职前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371951" y="1545194"/>
            <a:ext cx="3145631" cy="3087290"/>
            <a:chOff x="6121705" y="1444037"/>
            <a:chExt cx="4228570" cy="4544744"/>
          </a:xfrm>
        </p:grpSpPr>
        <p:sp>
          <p:nvSpPr>
            <p:cNvPr id="18446" name="Freeform: Shape 3"/>
            <p:cNvSpPr/>
            <p:nvPr/>
          </p:nvSpPr>
          <p:spPr>
            <a:xfrm>
              <a:off x="6968130" y="2344911"/>
              <a:ext cx="2211796" cy="2617032"/>
            </a:xfrm>
            <a:custGeom>
              <a:avLst/>
              <a:gdLst>
                <a:gd name="txL" fmla="*/ 0 w 1430"/>
                <a:gd name="txT" fmla="*/ 0 h 1692"/>
                <a:gd name="txR" fmla="*/ 1430 w 1430"/>
                <a:gd name="txB" fmla="*/ 1692 h 169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 cmpd="sng">
              <a:solidFill>
                <a:srgbClr val="A6A6A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350"/>
            </a:p>
          </p:txBody>
        </p:sp>
        <p:grpSp>
          <p:nvGrpSpPr>
            <p:cNvPr id="18447" name="Group 4"/>
            <p:cNvGrpSpPr/>
            <p:nvPr/>
          </p:nvGrpSpPr>
          <p:grpSpPr>
            <a:xfrm>
              <a:off x="6893884" y="2267576"/>
              <a:ext cx="2337077" cy="2751595"/>
              <a:chOff x="3371851" y="1649413"/>
              <a:chExt cx="2398713" cy="2824162"/>
            </a:xfrm>
          </p:grpSpPr>
          <p:sp>
            <p:nvSpPr>
              <p:cNvPr id="18455" name="Freeform: Shape 5"/>
              <p:cNvSpPr/>
              <p:nvPr/>
            </p:nvSpPr>
            <p:spPr>
              <a:xfrm>
                <a:off x="3775076" y="1862138"/>
                <a:ext cx="130175" cy="130175"/>
              </a:xfrm>
              <a:custGeom>
                <a:avLst/>
                <a:gdLst>
                  <a:gd name="txL" fmla="*/ 0 w 54"/>
                  <a:gd name="txT" fmla="*/ 0 h 54"/>
                  <a:gd name="txR" fmla="*/ 54 w 54"/>
                  <a:gd name="txB" fmla="*/ 54 h 5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56" name="Freeform: Shape 6"/>
              <p:cNvSpPr/>
              <p:nvPr/>
            </p:nvSpPr>
            <p:spPr>
              <a:xfrm>
                <a:off x="4518026" y="1649413"/>
                <a:ext cx="188913" cy="188912"/>
              </a:xfrm>
              <a:custGeom>
                <a:avLst/>
                <a:gdLst>
                  <a:gd name="txL" fmla="*/ 0 w 78"/>
                  <a:gd name="txT" fmla="*/ 0 h 78"/>
                  <a:gd name="txR" fmla="*/ 78 w 78"/>
                  <a:gd name="txB" fmla="*/ 78 h 78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57" name="Freeform: Shape 7"/>
              <p:cNvSpPr/>
              <p:nvPr/>
            </p:nvSpPr>
            <p:spPr>
              <a:xfrm>
                <a:off x="4252913" y="2024063"/>
                <a:ext cx="107950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21" name="Freeform: Shape 8"/>
              <p:cNvSpPr/>
              <p:nvPr/>
            </p:nvSpPr>
            <p:spPr bwMode="auto">
              <a:xfrm>
                <a:off x="5155107" y="1926681"/>
                <a:ext cx="106778" cy="107935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Freeform: Shape 9"/>
              <p:cNvSpPr/>
              <p:nvPr/>
            </p:nvSpPr>
            <p:spPr bwMode="auto">
              <a:xfrm>
                <a:off x="5095969" y="2335036"/>
                <a:ext cx="108420" cy="104337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0" name="Freeform: Shape 10"/>
              <p:cNvSpPr/>
              <p:nvPr/>
            </p:nvSpPr>
            <p:spPr>
              <a:xfrm>
                <a:off x="5483226" y="277495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1" name="Freeform: Shape 11"/>
              <p:cNvSpPr/>
              <p:nvPr/>
            </p:nvSpPr>
            <p:spPr>
              <a:xfrm>
                <a:off x="5035551" y="277495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25" name="Freeform: Shape 12"/>
              <p:cNvSpPr/>
              <p:nvPr/>
            </p:nvSpPr>
            <p:spPr bwMode="auto">
              <a:xfrm>
                <a:off x="3729218" y="2781168"/>
                <a:ext cx="108420" cy="104337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3" name="Freeform: Shape 13"/>
              <p:cNvSpPr/>
              <p:nvPr/>
            </p:nvSpPr>
            <p:spPr>
              <a:xfrm>
                <a:off x="4067176" y="2743200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4" name="Freeform: Shape 14"/>
              <p:cNvSpPr/>
              <p:nvPr/>
            </p:nvSpPr>
            <p:spPr>
              <a:xfrm>
                <a:off x="4638676" y="3135313"/>
                <a:ext cx="174625" cy="174625"/>
              </a:xfrm>
              <a:custGeom>
                <a:avLst/>
                <a:gdLst>
                  <a:gd name="txL" fmla="*/ 0 w 72"/>
                  <a:gd name="txT" fmla="*/ 0 h 72"/>
                  <a:gd name="txR" fmla="*/ 72 w 72"/>
                  <a:gd name="txB" fmla="*/ 72 h 72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5" name="Freeform: Shape 15"/>
              <p:cNvSpPr/>
              <p:nvPr/>
            </p:nvSpPr>
            <p:spPr>
              <a:xfrm>
                <a:off x="5183188" y="3182938"/>
                <a:ext cx="106363" cy="107950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6" name="Freeform: Shape 16"/>
              <p:cNvSpPr/>
              <p:nvPr/>
            </p:nvSpPr>
            <p:spPr>
              <a:xfrm>
                <a:off x="5491163" y="3333750"/>
                <a:ext cx="76200" cy="77787"/>
              </a:xfrm>
              <a:custGeom>
                <a:avLst/>
                <a:gdLst>
                  <a:gd name="txL" fmla="*/ 0 w 32"/>
                  <a:gd name="txT" fmla="*/ 0 h 32"/>
                  <a:gd name="txR" fmla="*/ 32 w 32"/>
                  <a:gd name="txB" fmla="*/ 32 h 32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0" name="Freeform: Shape 17"/>
              <p:cNvSpPr/>
              <p:nvPr/>
            </p:nvSpPr>
            <p:spPr bwMode="auto">
              <a:xfrm>
                <a:off x="3489379" y="3153545"/>
                <a:ext cx="108420" cy="10793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68" name="Freeform: Shape 18"/>
              <p:cNvSpPr/>
              <p:nvPr/>
            </p:nvSpPr>
            <p:spPr>
              <a:xfrm>
                <a:off x="3810001" y="3529013"/>
                <a:ext cx="147638" cy="147637"/>
              </a:xfrm>
              <a:custGeom>
                <a:avLst/>
                <a:gdLst>
                  <a:gd name="txL" fmla="*/ 0 w 61"/>
                  <a:gd name="txT" fmla="*/ 0 h 61"/>
                  <a:gd name="txR" fmla="*/ 61 w 61"/>
                  <a:gd name="txB" fmla="*/ 61 h 61"/>
                </a:gdLst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txL" t="txT" r="txR" b="tx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69" name="Freeform: Shape 19"/>
              <p:cNvSpPr/>
              <p:nvPr/>
            </p:nvSpPr>
            <p:spPr>
              <a:xfrm>
                <a:off x="4268788" y="3529013"/>
                <a:ext cx="147638" cy="147637"/>
              </a:xfrm>
              <a:custGeom>
                <a:avLst/>
                <a:gdLst>
                  <a:gd name="txL" fmla="*/ 0 w 61"/>
                  <a:gd name="txT" fmla="*/ 0 h 61"/>
                  <a:gd name="txR" fmla="*/ 61 w 61"/>
                  <a:gd name="txB" fmla="*/ 61 h 61"/>
                </a:gdLst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txL" t="txT" r="txR" b="tx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0" name="Freeform: Shape 20"/>
              <p:cNvSpPr/>
              <p:nvPr/>
            </p:nvSpPr>
            <p:spPr>
              <a:xfrm>
                <a:off x="4081463" y="3079750"/>
                <a:ext cx="171450" cy="171450"/>
              </a:xfrm>
              <a:custGeom>
                <a:avLst/>
                <a:gdLst>
                  <a:gd name="txL" fmla="*/ 0 w 71"/>
                  <a:gd name="txT" fmla="*/ 0 h 71"/>
                  <a:gd name="txR" fmla="*/ 71 w 71"/>
                  <a:gd name="txB" fmla="*/ 71 h 71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1" name="Freeform: Shape 21"/>
              <p:cNvSpPr/>
              <p:nvPr/>
            </p:nvSpPr>
            <p:spPr>
              <a:xfrm>
                <a:off x="5405438" y="3943350"/>
                <a:ext cx="77788" cy="77787"/>
              </a:xfrm>
              <a:custGeom>
                <a:avLst/>
                <a:gdLst>
                  <a:gd name="txL" fmla="*/ 0 w 32"/>
                  <a:gd name="txT" fmla="*/ 0 h 32"/>
                  <a:gd name="txR" fmla="*/ 32 w 32"/>
                  <a:gd name="txB" fmla="*/ 32 h 32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5" name="Freeform: Shape 22"/>
              <p:cNvSpPr/>
              <p:nvPr/>
            </p:nvSpPr>
            <p:spPr bwMode="auto">
              <a:xfrm>
                <a:off x="4639290" y="3560102"/>
                <a:ext cx="77209" cy="77353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Freeform: Shape 23"/>
              <p:cNvSpPr/>
              <p:nvPr/>
            </p:nvSpPr>
            <p:spPr bwMode="auto">
              <a:xfrm>
                <a:off x="4985906" y="3534917"/>
                <a:ext cx="124847" cy="127723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74" name="Freeform: Shape 24"/>
              <p:cNvSpPr/>
              <p:nvPr/>
            </p:nvSpPr>
            <p:spPr>
              <a:xfrm>
                <a:off x="5049838" y="3921125"/>
                <a:ext cx="125413" cy="127000"/>
              </a:xfrm>
              <a:custGeom>
                <a:avLst/>
                <a:gdLst>
                  <a:gd name="txL" fmla="*/ 0 w 52"/>
                  <a:gd name="txT" fmla="*/ 0 h 52"/>
                  <a:gd name="txR" fmla="*/ 52 w 52"/>
                  <a:gd name="txB" fmla="*/ 52 h 52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75" name="Freeform: Shape 25"/>
              <p:cNvSpPr/>
              <p:nvPr/>
            </p:nvSpPr>
            <p:spPr>
              <a:xfrm>
                <a:off x="4551363" y="3967163"/>
                <a:ext cx="155575" cy="155575"/>
              </a:xfrm>
              <a:custGeom>
                <a:avLst/>
                <a:gdLst>
                  <a:gd name="txL" fmla="*/ 0 w 64"/>
                  <a:gd name="txT" fmla="*/ 0 h 64"/>
                  <a:gd name="txR" fmla="*/ 64 w 64"/>
                  <a:gd name="txB" fmla="*/ 64 h 6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39" name="Freeform: Shape 26"/>
              <p:cNvSpPr/>
              <p:nvPr/>
            </p:nvSpPr>
            <p:spPr bwMode="auto">
              <a:xfrm>
                <a:off x="5452442" y="3626661"/>
                <a:ext cx="121562" cy="120528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Freeform: Shape 27"/>
              <p:cNvSpPr/>
              <p:nvPr/>
            </p:nvSpPr>
            <p:spPr bwMode="auto">
              <a:xfrm>
                <a:off x="4192468" y="3919886"/>
                <a:ext cx="116634" cy="115131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Freeform: Shape 28"/>
              <p:cNvSpPr/>
              <p:nvPr/>
            </p:nvSpPr>
            <p:spPr bwMode="auto">
              <a:xfrm>
                <a:off x="4895556" y="4351627"/>
                <a:ext cx="113349" cy="113331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Freeform: Shape 29"/>
              <p:cNvSpPr/>
              <p:nvPr/>
            </p:nvSpPr>
            <p:spPr bwMode="auto">
              <a:xfrm>
                <a:off x="3906633" y="4006234"/>
                <a:ext cx="95278" cy="98940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Freeform: Shape 30"/>
              <p:cNvSpPr/>
              <p:nvPr/>
            </p:nvSpPr>
            <p:spPr bwMode="auto">
              <a:xfrm>
                <a:off x="4192468" y="4366018"/>
                <a:ext cx="100207" cy="9894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81" name="Freeform: Shape 31"/>
              <p:cNvSpPr/>
              <p:nvPr/>
            </p:nvSpPr>
            <p:spPr>
              <a:xfrm>
                <a:off x="4522788" y="4367213"/>
                <a:ext cx="98425" cy="98425"/>
              </a:xfrm>
              <a:custGeom>
                <a:avLst/>
                <a:gdLst>
                  <a:gd name="txL" fmla="*/ 0 w 41"/>
                  <a:gd name="txT" fmla="*/ 0 h 41"/>
                  <a:gd name="txR" fmla="*/ 41 w 41"/>
                  <a:gd name="txB" fmla="*/ 41 h 41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2" name="Freeform: Shape 32"/>
              <p:cNvSpPr/>
              <p:nvPr/>
            </p:nvSpPr>
            <p:spPr>
              <a:xfrm>
                <a:off x="5664201" y="3195638"/>
                <a:ext cx="106363" cy="106362"/>
              </a:xfrm>
              <a:custGeom>
                <a:avLst/>
                <a:gdLst>
                  <a:gd name="txL" fmla="*/ 0 w 44"/>
                  <a:gd name="txT" fmla="*/ 0 h 44"/>
                  <a:gd name="txR" fmla="*/ 44 w 44"/>
                  <a:gd name="txB" fmla="*/ 44 h 4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3" name="Freeform: Shape 33"/>
              <p:cNvSpPr/>
              <p:nvPr/>
            </p:nvSpPr>
            <p:spPr>
              <a:xfrm>
                <a:off x="5422901" y="2373313"/>
                <a:ext cx="144463" cy="144462"/>
              </a:xfrm>
              <a:custGeom>
                <a:avLst/>
                <a:gdLst>
                  <a:gd name="txL" fmla="*/ 0 w 60"/>
                  <a:gd name="txT" fmla="*/ 0 h 60"/>
                  <a:gd name="txR" fmla="*/ 60 w 60"/>
                  <a:gd name="txB" fmla="*/ 60 h 60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4" name="Freeform: Shape 34"/>
              <p:cNvSpPr/>
              <p:nvPr/>
            </p:nvSpPr>
            <p:spPr>
              <a:xfrm>
                <a:off x="4624388" y="2185988"/>
                <a:ext cx="203200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5" name="Freeform: Shape 35"/>
              <p:cNvSpPr/>
              <p:nvPr/>
            </p:nvSpPr>
            <p:spPr>
              <a:xfrm>
                <a:off x="3937001" y="2338388"/>
                <a:ext cx="203200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51" name="Freeform: Shape 36"/>
              <p:cNvSpPr/>
              <p:nvPr/>
            </p:nvSpPr>
            <p:spPr bwMode="auto">
              <a:xfrm>
                <a:off x="3371103" y="2475352"/>
                <a:ext cx="149489" cy="147512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487" name="Freeform: Shape 37"/>
              <p:cNvSpPr/>
              <p:nvPr/>
            </p:nvSpPr>
            <p:spPr>
              <a:xfrm>
                <a:off x="4446588" y="2628900"/>
                <a:ext cx="204788" cy="203200"/>
              </a:xfrm>
              <a:custGeom>
                <a:avLst/>
                <a:gdLst>
                  <a:gd name="txL" fmla="*/ 0 w 84"/>
                  <a:gd name="txT" fmla="*/ 0 h 84"/>
                  <a:gd name="txR" fmla="*/ 84 w 84"/>
                  <a:gd name="txB" fmla="*/ 84 h 84"/>
                </a:gdLst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  <p:sp>
            <p:nvSpPr>
              <p:cNvPr id="18488" name="Freeform: Shape 38"/>
              <p:cNvSpPr/>
              <p:nvPr/>
            </p:nvSpPr>
            <p:spPr>
              <a:xfrm>
                <a:off x="3881438" y="4359275"/>
                <a:ext cx="112713" cy="114300"/>
              </a:xfrm>
              <a:custGeom>
                <a:avLst/>
                <a:gdLst>
                  <a:gd name="txL" fmla="*/ 0 w 47"/>
                  <a:gd name="txT" fmla="*/ 0 h 47"/>
                  <a:gd name="txR" fmla="*/ 47 w 47"/>
                  <a:gd name="txB" fmla="*/ 47 h 47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C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 sz="1350"/>
              </a:p>
            </p:txBody>
          </p:sp>
        </p:grpSp>
        <p:sp>
          <p:nvSpPr>
            <p:cNvPr id="15" name="Arc 78"/>
            <p:cNvSpPr/>
            <p:nvPr/>
          </p:nvSpPr>
          <p:spPr>
            <a:xfrm>
              <a:off x="6121705" y="1692920"/>
              <a:ext cx="4078121" cy="4076774"/>
            </a:xfrm>
            <a:prstGeom prst="arc">
              <a:avLst>
                <a:gd name="adj1" fmla="val 16200000"/>
                <a:gd name="adj2" fmla="val 5686778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79"/>
            <p:cNvSpPr/>
            <p:nvPr/>
          </p:nvSpPr>
          <p:spPr>
            <a:xfrm>
              <a:off x="7907884" y="1444037"/>
              <a:ext cx="438542" cy="436421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Oval 80"/>
            <p:cNvSpPr/>
            <p:nvPr/>
          </p:nvSpPr>
          <p:spPr>
            <a:xfrm>
              <a:off x="9247518" y="1957577"/>
              <a:ext cx="436941" cy="43642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81"/>
            <p:cNvSpPr/>
            <p:nvPr/>
          </p:nvSpPr>
          <p:spPr>
            <a:xfrm>
              <a:off x="9897329" y="2935582"/>
              <a:ext cx="436941" cy="4364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Oval 82"/>
            <p:cNvSpPr/>
            <p:nvPr/>
          </p:nvSpPr>
          <p:spPr>
            <a:xfrm>
              <a:off x="9913334" y="4066072"/>
              <a:ext cx="436941" cy="43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Oval 83"/>
            <p:cNvSpPr/>
            <p:nvPr/>
          </p:nvSpPr>
          <p:spPr>
            <a:xfrm>
              <a:off x="9124278" y="5129959"/>
              <a:ext cx="436942" cy="43992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Oval 84"/>
            <p:cNvSpPr/>
            <p:nvPr/>
          </p:nvSpPr>
          <p:spPr>
            <a:xfrm>
              <a:off x="7907884" y="5552360"/>
              <a:ext cx="438542" cy="43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32730" y="1160780"/>
            <a:ext cx="27920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入职后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领导</a:t>
            </a:r>
            <a:b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与领导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5810" y="2249170"/>
            <a:ext cx="5521325" cy="27120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286000" lvl="5" indent="0">
              <a:lnSpc>
                <a:spcPct val="18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坦诚相待，主动沟通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286000" lvl="5" indent="0">
              <a:lnSpc>
                <a:spcPct val="18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了解内心，适度恭维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286000" lvl="5" indent="0">
              <a:lnSpc>
                <a:spcPct val="18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心怀仰慕，把握尺度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286000" lvl="5" indent="0">
              <a:lnSpc>
                <a:spcPct val="18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注意场合，选择时机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286000" lvl="5" indent="0">
              <a:lnSpc>
                <a:spcPct val="170000"/>
              </a:lnSpc>
              <a:buNone/>
            </a:pPr>
            <a:r>
              <a:rPr lang="zh-CN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92679" y="2123172"/>
            <a:ext cx="419351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 </a:t>
            </a:r>
            <a:r>
              <a:rPr lang="zh-CN" altLang="en-US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沟通场景演示</a:t>
            </a:r>
            <a:endParaRPr lang="zh-CN" altLang="en-US" sz="36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533" y="630555"/>
            <a:ext cx="4984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04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沟通场景演示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9570" y="1990725"/>
            <a:ext cx="178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490" y="40506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5810" y="2249170"/>
            <a:ext cx="138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入职前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9570" y="1274445"/>
            <a:ext cx="237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6350" y="1642745"/>
            <a:ext cx="6896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cr: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视频（案例）</a:t>
            </a:r>
            <a:r>
              <a:rPr lang="zh-CN" altLang="zh-CN">
                <a:sym typeface="+mn-ea"/>
              </a:rPr>
              <a:t> </a:t>
            </a:r>
            <a:endParaRPr lang="zh-CN" altLang="zh-CN"/>
          </a:p>
          <a:p>
            <a:endParaRPr lang="en-US" altLang="zh-CN">
              <a:sym typeface="+mn-ea"/>
              <a:hlinkClick r:id="rId3" action="ppaction://hlinkfile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3" action="ppaction://hlinkfile"/>
              </a:rPr>
              <a:t>求职面试小鱼派：“面试电话邀约不容小觑”-国语流畅.qsv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6350" y="2787650"/>
            <a:ext cx="63042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4" action="ppaction://hlinkfile"/>
              </a:rPr>
              <a:t>求职面试小鱼派：“求职动机如何表示”-国语流畅.qsv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6350" y="3322955"/>
            <a:ext cx="5967095" cy="312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5" action="ppaction://hlinkfile"/>
              </a:rPr>
              <a:t>求职面试小鱼派：“面试谈经历暗藏玄机”-国语流畅.qsv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596257" y="2289116"/>
            <a:ext cx="3145790" cy="7067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0" b="1" dirty="0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感 谢 聆 听！</a:t>
            </a:r>
            <a:endParaRPr lang="zh-CN" altLang="zh-CN" sz="4000" b="1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92679" y="2123172"/>
            <a:ext cx="419351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 </a:t>
            </a:r>
            <a:r>
              <a:rPr lang="zh-CN" altLang="en-US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沟通意义</a:t>
            </a:r>
            <a:endParaRPr lang="zh-CN" altLang="en-US" sz="36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pic>
        <p:nvPicPr>
          <p:cNvPr id="8" name="图片 7" descr="5a97c4ad0c6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220" y="998855"/>
            <a:ext cx="4119245" cy="4352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95630" y="630555"/>
            <a:ext cx="462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17081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沟通意义</a:t>
            </a:r>
            <a:r>
              <a:rPr lang="zh-CN" altLang="en-US" sz="2400" b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Arial" panose="020B0604020202020204" pitchFamily="34" charset="0"/>
              </a:rPr>
              <a:t>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066415" y="2205990"/>
            <a:ext cx="54121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沟通是人与人之间传递信息、传播思想、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传达情感的过程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是一个人获得他人思想、情感、见解、价值观的一种途径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达成共同认识或共同协议。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6085" y="1402080"/>
            <a:ext cx="1847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、沟通的定义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pic>
        <p:nvPicPr>
          <p:cNvPr id="8" name="图片 7" descr="5a97c4ad0c6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220" y="998855"/>
            <a:ext cx="4119245" cy="4352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95630" y="630555"/>
            <a:ext cx="462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17081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沟通意义</a:t>
            </a:r>
            <a:r>
              <a:rPr lang="zh-CN" altLang="en-US" sz="2400" b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Arial" panose="020B0604020202020204" pitchFamily="34" charset="0"/>
              </a:rPr>
              <a:t>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897630" y="2327910"/>
            <a:ext cx="541210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）传递和获得信息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）改善人际关系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36085" y="1402080"/>
            <a:ext cx="2355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、沟通的主要目的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62" name="文本框 13"/>
          <p:cNvSpPr txBox="1"/>
          <p:nvPr/>
        </p:nvSpPr>
        <p:spPr>
          <a:xfrm>
            <a:off x="531495" y="439420"/>
            <a:ext cx="686435" cy="598805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kumimoji="0" lang="en-US" altLang="zh-CN" sz="3300" kern="1200" cap="none" spc="0" normalizeH="0" baseline="0" noProof="0" dirty="0"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300" kern="1200" cap="none" spc="0" normalizeH="0" baseline="0" noProof="0" dirty="0"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8758" y="503635"/>
            <a:ext cx="3376613" cy="503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7" tIns="45718" rIns="91437" bIns="45718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沟通意义</a:t>
            </a:r>
            <a:endParaRPr kumimoji="0" lang="zh-CN" altLang="en-US" sz="21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139349" y="1625521"/>
            <a:ext cx="2830116" cy="3280172"/>
            <a:chOff x="728543" y="1140267"/>
            <a:chExt cx="1689213" cy="3280529"/>
          </a:xfrm>
        </p:grpSpPr>
        <p:sp>
          <p:nvSpPr>
            <p:cNvPr id="7" name="圆角矩形 6"/>
            <p:cNvSpPr/>
            <p:nvPr/>
          </p:nvSpPr>
          <p:spPr>
            <a:xfrm>
              <a:off x="728543" y="1140267"/>
              <a:ext cx="1689213" cy="3280529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grpSp>
          <p:nvGrpSpPr>
            <p:cNvPr id="10310" name="组合 8"/>
            <p:cNvGrpSpPr/>
            <p:nvPr/>
          </p:nvGrpSpPr>
          <p:grpSpPr>
            <a:xfrm>
              <a:off x="917020" y="1356454"/>
              <a:ext cx="1312260" cy="447632"/>
              <a:chOff x="2198560" y="1644530"/>
              <a:chExt cx="1749680" cy="596843"/>
            </a:xfrm>
          </p:grpSpPr>
          <p:pic>
            <p:nvPicPr>
              <p:cNvPr id="10326" name="图片 25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327" name="图片 26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0311" name="组合 9"/>
            <p:cNvGrpSpPr/>
            <p:nvPr/>
          </p:nvGrpSpPr>
          <p:grpSpPr>
            <a:xfrm>
              <a:off x="917020" y="3705690"/>
              <a:ext cx="1312260" cy="447632"/>
              <a:chOff x="2198560" y="1644530"/>
              <a:chExt cx="1749680" cy="596843"/>
            </a:xfrm>
          </p:grpSpPr>
          <p:pic>
            <p:nvPicPr>
              <p:cNvPr id="10324" name="图片 2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325" name="图片 24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0312" name="组合 10"/>
            <p:cNvGrpSpPr/>
            <p:nvPr/>
          </p:nvGrpSpPr>
          <p:grpSpPr>
            <a:xfrm>
              <a:off x="728543" y="2723018"/>
              <a:ext cx="1689213" cy="640155"/>
              <a:chOff x="1947258" y="3466616"/>
              <a:chExt cx="2252284" cy="85354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947258" y="3471061"/>
                <a:ext cx="2252284" cy="8446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1" name="文本框 11"/>
            <p:cNvSpPr txBox="1"/>
            <p:nvPr/>
          </p:nvSpPr>
          <p:spPr>
            <a:xfrm>
              <a:off x="1213917" y="2772791"/>
              <a:ext cx="718466" cy="553145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R="0" algn="ctr" defTabSz="457200">
                <a:buClrTx/>
                <a:buSzTx/>
                <a:buFontTx/>
                <a:defRPr/>
              </a:pPr>
              <a:r>
                <a:rPr kumimoji="0" lang="zh-CN" altLang="zh-CN" sz="3000" kern="1200" cap="none" spc="0" normalizeH="0" baseline="0" noProof="0" dirty="0">
                  <a:solidFill>
                    <a:schemeClr val="accent1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案例</a:t>
              </a:r>
              <a:endParaRPr kumimoji="0" lang="zh-CN" altLang="zh-CN" sz="3000" kern="1200" cap="none" spc="0" normalizeH="0" baseline="0" noProof="0" dirty="0">
                <a:solidFill>
                  <a:schemeClr val="accent1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14" name="文本框 12"/>
            <p:cNvSpPr txBox="1"/>
            <p:nvPr/>
          </p:nvSpPr>
          <p:spPr>
            <a:xfrm>
              <a:off x="851978" y="1440321"/>
              <a:ext cx="1442342" cy="5531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3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</a:rPr>
                <a:t>沟通</a:t>
              </a:r>
              <a:endParaRPr lang="zh-CN" altLang="en-US" sz="3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5" name="文本框 13"/>
            <p:cNvSpPr txBox="1"/>
            <p:nvPr/>
          </p:nvSpPr>
          <p:spPr>
            <a:xfrm>
              <a:off x="852196" y="1827332"/>
              <a:ext cx="1387187" cy="333411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R="0" defTabSz="1087755" fontAlgn="auto">
                <a:lnSpc>
                  <a:spcPct val="150000"/>
                </a:lnSpc>
                <a:buClrTx/>
                <a:buSzTx/>
                <a:buFontTx/>
                <a:defRPr/>
              </a:pPr>
              <a:endParaRPr kumimoji="0" lang="zh-CN" altLang="en-US" sz="1050" kern="1200" cap="none" spc="0" normalizeH="0" baseline="0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27"/>
          <p:cNvGrpSpPr/>
          <p:nvPr/>
        </p:nvGrpSpPr>
        <p:grpSpPr>
          <a:xfrm>
            <a:off x="4236720" y="1683584"/>
            <a:ext cx="2912110" cy="3177341"/>
            <a:chOff x="2598499" y="1356454"/>
            <a:chExt cx="1867132" cy="3294809"/>
          </a:xfrm>
        </p:grpSpPr>
        <p:sp>
          <p:nvSpPr>
            <p:cNvPr id="29" name="圆角矩形 28"/>
            <p:cNvSpPr/>
            <p:nvPr/>
          </p:nvSpPr>
          <p:spPr>
            <a:xfrm>
              <a:off x="2598499" y="1370734"/>
              <a:ext cx="1689213" cy="3280529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grpSp>
          <p:nvGrpSpPr>
            <p:cNvPr id="10289" name="组合 29"/>
            <p:cNvGrpSpPr/>
            <p:nvPr/>
          </p:nvGrpSpPr>
          <p:grpSpPr>
            <a:xfrm>
              <a:off x="2776418" y="2723018"/>
              <a:ext cx="1689213" cy="640155"/>
              <a:chOff x="1947258" y="3466616"/>
              <a:chExt cx="2252284" cy="8535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947258" y="3471061"/>
                <a:ext cx="2252284" cy="8446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10290" name="组合 30"/>
            <p:cNvGrpSpPr/>
            <p:nvPr/>
          </p:nvGrpSpPr>
          <p:grpSpPr>
            <a:xfrm>
              <a:off x="2975706" y="1356454"/>
              <a:ext cx="1312260" cy="447632"/>
              <a:chOff x="2198560" y="1644530"/>
              <a:chExt cx="1749680" cy="596843"/>
            </a:xfrm>
          </p:grpSpPr>
          <p:pic>
            <p:nvPicPr>
              <p:cNvPr id="10298" name="图片 40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299" name="图片 41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0291" name="组合 31"/>
            <p:cNvGrpSpPr/>
            <p:nvPr/>
          </p:nvGrpSpPr>
          <p:grpSpPr>
            <a:xfrm>
              <a:off x="2975706" y="3705690"/>
              <a:ext cx="1312260" cy="447632"/>
              <a:chOff x="2198560" y="1644530"/>
              <a:chExt cx="1749680" cy="596843"/>
            </a:xfrm>
          </p:grpSpPr>
          <p:pic>
            <p:nvPicPr>
              <p:cNvPr id="10296" name="图片 38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297" name="图片 39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rcRect b="72279"/>
              <a:stretch>
                <a:fillRect/>
              </a:stretch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33" name="文本框 30"/>
            <p:cNvSpPr txBox="1"/>
            <p:nvPr/>
          </p:nvSpPr>
          <p:spPr>
            <a:xfrm>
              <a:off x="3261511" y="2772791"/>
              <a:ext cx="719028" cy="573533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R="0" algn="ctr" defTabSz="457200">
                <a:buClrTx/>
                <a:buSzTx/>
                <a:buFontTx/>
                <a:defRPr/>
              </a:pPr>
              <a:r>
                <a:rPr kumimoji="0" lang="zh-CN" altLang="en-US" sz="3000" kern="1200" cap="none" spc="0" normalizeH="0" baseline="0" noProof="0" dirty="0">
                  <a:solidFill>
                    <a:schemeClr val="accent1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评论</a:t>
              </a:r>
              <a:endParaRPr kumimoji="0" lang="zh-CN" altLang="en-US" sz="3000" kern="1200" cap="none" spc="0" normalizeH="0" baseline="0" noProof="0" dirty="0">
                <a:solidFill>
                  <a:schemeClr val="accent1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93" name="文本框 31"/>
            <p:cNvSpPr txBox="1"/>
            <p:nvPr/>
          </p:nvSpPr>
          <p:spPr>
            <a:xfrm>
              <a:off x="2909477" y="1440321"/>
              <a:ext cx="1442342" cy="573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3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</a:rPr>
                <a:t>案例分析</a:t>
              </a:r>
              <a:endParaRPr lang="zh-CN" altLang="en-US" sz="3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2"/>
            <p:cNvSpPr txBox="1"/>
            <p:nvPr/>
          </p:nvSpPr>
          <p:spPr>
            <a:xfrm>
              <a:off x="2928548" y="1836858"/>
              <a:ext cx="1369167" cy="333411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R="0" defTabSz="457200" fontAlgn="auto">
                <a:lnSpc>
                  <a:spcPct val="150000"/>
                </a:lnSpc>
                <a:buClrTx/>
                <a:buSzTx/>
                <a:buFont typeface="Wingdings 2" panose="05020102010507070707" pitchFamily="18" charset="2"/>
                <a:defRPr/>
              </a:pPr>
              <a:endParaRPr kumimoji="0" lang="zh-CN" altLang="en-US" sz="1050" kern="1200" cap="none" spc="0" normalizeH="0" baseline="0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64"/>
          <p:cNvGrpSpPr/>
          <p:nvPr/>
        </p:nvGrpSpPr>
        <p:grpSpPr>
          <a:xfrm>
            <a:off x="3696732" y="1889601"/>
            <a:ext cx="695325" cy="2715816"/>
            <a:chOff x="2196133" y="1461199"/>
            <a:chExt cx="694874" cy="2716508"/>
          </a:xfrm>
        </p:grpSpPr>
        <p:grpSp>
          <p:nvGrpSpPr>
            <p:cNvPr id="10252" name="组合 65"/>
            <p:cNvGrpSpPr/>
            <p:nvPr/>
          </p:nvGrpSpPr>
          <p:grpSpPr>
            <a:xfrm>
              <a:off x="2196133" y="1461199"/>
              <a:ext cx="694874" cy="118509"/>
              <a:chOff x="4111386" y="2043778"/>
              <a:chExt cx="926499" cy="158012"/>
            </a:xfrm>
          </p:grpSpPr>
          <p:grpSp>
            <p:nvGrpSpPr>
              <p:cNvPr id="10270" name="组合 75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2" name="椭圆 81"/>
                <p:cNvSpPr/>
                <p:nvPr/>
              </p:nvSpPr>
              <p:spPr>
                <a:xfrm rot="16200000">
                  <a:off x="4485383" y="3001200"/>
                  <a:ext cx="276052" cy="275803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271" name="组合 76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0" name="椭圆 79"/>
                <p:cNvSpPr/>
                <p:nvPr/>
              </p:nvSpPr>
              <p:spPr>
                <a:xfrm rot="16200000">
                  <a:off x="4486492" y="3001200"/>
                  <a:ext cx="276052" cy="275803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8" name="圆角矩形 77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10253" name="组合 66"/>
            <p:cNvGrpSpPr/>
            <p:nvPr/>
          </p:nvGrpSpPr>
          <p:grpSpPr>
            <a:xfrm>
              <a:off x="2196133" y="4059198"/>
              <a:ext cx="694874" cy="118509"/>
              <a:chOff x="4111386" y="2043778"/>
              <a:chExt cx="926499" cy="158012"/>
            </a:xfrm>
          </p:grpSpPr>
          <p:grpSp>
            <p:nvGrpSpPr>
              <p:cNvPr id="10254" name="组合 67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6200000">
                  <a:off x="4485383" y="2999847"/>
                  <a:ext cx="276052" cy="275803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255" name="组合 68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2" name="椭圆 71"/>
                <p:cNvSpPr/>
                <p:nvPr/>
              </p:nvSpPr>
              <p:spPr>
                <a:xfrm rot="16200000">
                  <a:off x="4486492" y="2999847"/>
                  <a:ext cx="276052" cy="275803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ac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92679" y="2123172"/>
            <a:ext cx="419351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  </a:t>
            </a:r>
            <a:r>
              <a:rPr lang="zh-CN" altLang="en-US" sz="3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沟通技巧</a:t>
            </a:r>
            <a:endParaRPr lang="zh-CN" altLang="en-US" sz="3600" dirty="0" smtClean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Arial" panose="020B0604020202020204" pitchFamily="34" charset="0"/>
              </a:rPr>
              <a:t>沟通技巧</a:t>
            </a:r>
            <a:r>
              <a:rPr lang="zh-CN" altLang="en-US" sz="2400" b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Arial" panose="020B0604020202020204" pitchFamily="34" charset="0"/>
              </a:rPr>
              <a:t>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897630" y="2316480"/>
            <a:ext cx="5412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    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9170" y="1201420"/>
            <a:ext cx="18192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 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达到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舒服 得体                的沟通效果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850390" y="3041650"/>
            <a:ext cx="58870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沟通的黄金法则：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73855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原则</a:t>
            </a:r>
            <a:endParaRPr lang="zh-CN" altLang="en-US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在人际沟通中，真正产生影响力的，语言内容、语音语调、肢体动作外型，所占的比例，分别为</a:t>
            </a:r>
            <a:r>
              <a:rPr lang="en-US" altLang="zh-CN">
                <a:latin typeface="+mn-ea"/>
                <a:cs typeface="+mn-ea"/>
                <a:sym typeface="+mn-ea"/>
              </a:rPr>
              <a:t>7%</a:t>
            </a:r>
            <a:r>
              <a:rPr lang="zh-CN" altLang="en-US">
                <a:latin typeface="+mn-ea"/>
                <a:cs typeface="+mn-ea"/>
                <a:sym typeface="+mn-ea"/>
              </a:rPr>
              <a:t>、</a:t>
            </a:r>
            <a:r>
              <a:rPr lang="en-US" altLang="zh-CN">
                <a:latin typeface="+mn-ea"/>
                <a:cs typeface="+mn-ea"/>
                <a:sym typeface="+mn-ea"/>
              </a:rPr>
              <a:t>38%</a:t>
            </a:r>
            <a:r>
              <a:rPr lang="zh-CN" altLang="en-US">
                <a:latin typeface="+mn-ea"/>
                <a:cs typeface="+mn-ea"/>
                <a:sym typeface="+mn-ea"/>
              </a:rPr>
              <a:t>和</a:t>
            </a:r>
            <a:r>
              <a:rPr lang="en-US" altLang="zh-CN">
                <a:latin typeface="+mn-ea"/>
                <a:cs typeface="+mn-ea"/>
                <a:sym typeface="+mn-ea"/>
              </a:rPr>
              <a:t>55%</a:t>
            </a:r>
            <a:r>
              <a:rPr lang="zh-CN" altLang="en-US">
                <a:latin typeface="+mn-ea"/>
                <a:cs typeface="+mn-ea"/>
                <a:sym typeface="+mn-ea"/>
              </a:rPr>
              <a:t>。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那么我们在沟通中应该注意什么呢？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0285" y="1520825"/>
            <a:ext cx="1795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态度谦虚                        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认真倾听                    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适时赞美 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endParaRPr lang="zh-CN" altLang="en-US" sz="2000"/>
          </a:p>
        </p:txBody>
      </p:sp>
      <p:sp>
        <p:nvSpPr>
          <p:cNvPr id="7" name="右箭头 6"/>
          <p:cNvSpPr/>
          <p:nvPr/>
        </p:nvSpPr>
        <p:spPr>
          <a:xfrm>
            <a:off x="3983355" y="1837055"/>
            <a:ext cx="988060" cy="3581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215" y="630555"/>
            <a:ext cx="499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457200">
              <a:buClrTx/>
              <a:buSzTx/>
              <a:buFontTx/>
              <a:defRPr/>
            </a:pPr>
            <a:r>
              <a:rPr lang="en-US" altLang="zh-CN" sz="2400" noProof="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60145" y="6305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沟通技巧之谦虚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0" y="1054100"/>
            <a:ext cx="5412105" cy="3940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</a:t>
            </a:r>
            <a:endParaRPr lang="en-US" alt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通过在面试前后谦虚、谨慎的态度，引发面试官好感，提升一面而就成功概率。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理解</a:t>
            </a: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话不要说满， 事不可做绝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更不能说太大或太过头的话，使自己无路可退。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自信，但锋芒可以不用太露，会说谦虚的话，能够给别人一种如沐春风的感觉</a:t>
            </a:r>
            <a:endParaRPr lang="zh-CN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虚心好学,接受新事物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9585" y="3843655"/>
            <a:ext cx="5887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7" name="figure point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1254760"/>
            <a:ext cx="2743200" cy="376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10.xml><?xml version="1.0" encoding="utf-8"?>
<p:tagLst xmlns:p="http://schemas.openxmlformats.org/presentationml/2006/main">
  <p:tag name="ISPRING_PRESENTATION_TITLE" val="6"/>
  <p:tag name="ISPRING_RESOURCE_PATHS_HASH_PRESENTER" val="f6f5646db08adf65fdd0782471d8cdbe1f10b2af"/>
</p:tagLst>
</file>

<file path=ppt/tags/tag2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8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9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4952</Words>
  <Application>WPS 演示</Application>
  <PresentationFormat>全屏显示(16:9)</PresentationFormat>
  <Paragraphs>464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Yuanti SC Regular</vt:lpstr>
      <vt:lpstr>Segoe Print</vt:lpstr>
      <vt:lpstr>微软雅黑</vt:lpstr>
      <vt:lpstr>Impact</vt:lpstr>
      <vt:lpstr>Wingdings 2</vt:lpstr>
      <vt:lpstr>Wingdings</vt:lpstr>
      <vt:lpstr>方正愿故人不散</vt:lpstr>
      <vt:lpstr>Arial Unicode MS</vt:lpstr>
      <vt:lpstr>Calibri</vt:lpstr>
      <vt:lpstr>仿宋</vt:lpstr>
      <vt:lpstr>楷体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dc:description>www.1ppt.com</dc:description>
  <dc:subject>www.1ppt.com</dc:subject>
  <cp:category>www.1ppt.com</cp:category>
  <cp:lastModifiedBy>黄盼</cp:lastModifiedBy>
  <cp:revision>1582</cp:revision>
  <dcterms:created xsi:type="dcterms:W3CDTF">2015-01-22T11:01:00Z</dcterms:created>
  <dcterms:modified xsi:type="dcterms:W3CDTF">2019-11-27T05:39:04Z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