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66" r:id="rId2"/>
    <p:sldId id="270" r:id="rId3"/>
    <p:sldId id="271" r:id="rId4"/>
    <p:sldId id="272" r:id="rId5"/>
    <p:sldId id="273" r:id="rId6"/>
    <p:sldId id="274" r:id="rId7"/>
    <p:sldId id="279" r:id="rId8"/>
    <p:sldId id="283" r:id="rId9"/>
    <p:sldId id="280" r:id="rId10"/>
    <p:sldId id="284" r:id="rId11"/>
    <p:sldId id="277" r:id="rId12"/>
    <p:sldId id="281" r:id="rId13"/>
    <p:sldId id="282" r:id="rId14"/>
    <p:sldId id="278" r:id="rId15"/>
    <p:sldId id="264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F16517-6615-425A-AA24-D9A91471DA6F}" type="datetimeFigureOut">
              <a:rPr lang="ru-RU" smtClean="0"/>
              <a:t>08.07.2025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767267-D75B-4B08-855E-DB434A2FBBA9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782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13EAB7-287D-DE56-F952-F695DAED1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CE5B11E-C775-33E1-82BC-ED0A27FBDE1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BCA2AC64-E7DC-3105-8E41-A7621283D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AEAE0FC-C493-1E9C-B0FD-1DD02F0426A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A6C4-539C-4E71-8DF3-1F66D3EEB45A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15560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509916-E84C-2344-FE94-05FF6DC3C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B180EBC-63BB-F535-8A71-E21AA3CAC42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66585199-08B1-6D07-CF41-216B5F12F2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7452B9F-F11A-0683-87E1-F3AC53E9BD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A6C4-539C-4E71-8DF3-1F66D3EEB45A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1525737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BC68D7-C0D6-97D9-2F54-9CFFF8B00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514EB6E-4993-4EC6-72D5-A116A8E56A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B12F025-B9CA-CB33-8B4B-994C3156DC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C24ED6A-16C7-F79C-A721-023E1AD3189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A6C4-539C-4E71-8DF3-1F66D3EEB45A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0882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F941E1-EDC8-9C30-F765-097EECEE18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FD45A28-91A3-553F-9510-4D029FC13AA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B82ED6F-C04B-877D-28B7-129BEAA71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38B6B8BD-0346-0A8D-B1EA-1AAB7CF321F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A6C4-539C-4E71-8DF3-1F66D3EEB45A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92899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44B2F4-AB66-ADE6-5BA4-6FF95E2537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00647EFE-C11F-6B5F-67A6-A1744C5F8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0AACD88-D883-A2ED-C382-B07368A801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D41D10A-997C-624A-BF72-532D1559CB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A6C4-539C-4E71-8DF3-1F66D3EEB45A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695367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E44FC-E334-D63C-13EE-B3AC4C3ADB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EAD8E4F7-0797-5014-4198-D71A5512EE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7ABEE7FA-CAFF-1772-1266-C07776343A8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6ECF876-4C9D-289F-C4F3-B358A1AD47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A6C4-539C-4E71-8DF3-1F66D3EEB45A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443924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4FE669-51EC-3765-AEBB-3845DC6070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92AFA785-9FB1-B9E7-0436-300F776CB2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EDEB53D-1E3C-AF37-0088-C9A35D8E0F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092644A-8451-4F28-BE03-121EF26FE9B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A6C4-539C-4E71-8DF3-1F66D3EEB45A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8129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F558B-F9E5-CCBA-E2CF-812634B91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6CA82E2C-E9A1-4CD9-752F-D29EDD7E25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28E3A47B-8DAC-881B-E39C-73686E60391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49CD3FB-7AFC-EA41-0C1A-D8A759968C4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A6C4-539C-4E71-8DF3-1F66D3EEB45A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37751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780D0-36F9-A00E-2E5F-19CB8A21E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96C4CF2-5DAD-C920-AF70-DB820895DB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563DAD6-ABAB-F3A8-F3DF-A37356DE04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B5DCC714-178B-7CAE-C7C8-A281FFFA60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A6C4-539C-4E71-8DF3-1F66D3EEB45A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430459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2F08E-66E4-8A1E-2678-D3970DEBA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1B28225-3744-8A00-2216-4B053DE1C4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3F8899EE-00AC-1366-F1D5-AC3AECC1785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A8311A-861C-377C-5E45-1E7CC6486C7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A6C4-539C-4E71-8DF3-1F66D3EEB45A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917706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D11636-951C-70B6-119E-4A8551393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B8692F3-20A5-42D6-7D18-E0143E374A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AAAD5070-7BA0-8E92-D722-919846E7111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6DEB58F4-16A0-9594-5C45-F008ED0A4F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A6C4-539C-4E71-8DF3-1F66D3EEB45A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16673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DA85D-FF61-C08E-885B-82C384BB3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411806DC-4FB0-ABC7-1D45-F66C8FAC9EE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9174E3CE-04D4-806D-06C0-2ADCB75A8C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0524B64C-3364-3F86-59AC-D3C48B85F8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A6C4-539C-4E71-8DF3-1F66D3EEB45A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321073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95FC39-BE1B-612B-3270-EAE94FEF91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DDEF8C9F-CF64-7409-2C04-6AAE5AD4D1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46FD0632-EE47-0729-70DE-8E4546A98C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98049BBE-F317-A6C5-8E2D-50FA1A4AA8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31A6C4-539C-4E71-8DF3-1F66D3EEB45A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5620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1336D0-D2AF-8C67-DB86-12B2E3FB39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3DFE8FB-D25C-0B99-A1C1-CD346DC71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7D6104-0420-D8BB-E50C-D41DE43445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823B96-2A84-488C-86BD-EFB3D70BD891}" type="datetime1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56EBC79-AD36-EF4B-8E02-0163D9710D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2D1FAD-EA55-B499-14FA-252C333314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3984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71DEA0E-A55B-28B8-D6CD-54E830707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400FABE-9C1F-5687-A4A0-BBD204C57C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B6EB7D9-765A-E4BD-44D9-586CA3E9B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BE035-51AF-4E39-9E99-DFB7470A7FAA}" type="datetime1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B4B6116-CE84-0BCC-F8C5-5E3B3554D4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DF8F95F-3C01-1166-BE05-63D51DB8F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7645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2CCEA71-2B6A-7DBD-8C12-9DF3CB3B65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AD85C6B5-4D1B-4DDD-8C67-3C264FD5AA0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2C5FFDA-9CB5-07EE-CF32-A72D95A82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DC57C-05B2-4642-AC38-83B67E3B27D1}" type="datetime1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4964AB5-8915-195F-8B8B-D3E554A16E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A9BD827-613F-9E2D-1080-A2CE3F605E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730637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E233419-CECF-238F-2EC1-FBA1E4092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189ADB5F-9BD2-EC22-73B4-8131ECEFF1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69D3161-3C3E-1F4C-8CCF-697D82460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CF391B-3153-4A0C-82EE-DA92574C680B}" type="datetime1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61A31CF-07AE-4033-E961-1897897F6E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5EC14A2-518B-CAF1-D167-55B94A93E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669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EB871-948B-BBD5-4A21-8414A91B2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5724DF0-5E00-6F99-5B48-63352A68C4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1530D94C-13FD-F7F0-E5E5-569F159D62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5497C-5E64-47EC-AA89-087A15B2B5D2}" type="datetime1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418A0D5-BEAC-E923-AB42-235AD6EBE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46B791-BC2B-7C33-EDF0-B2B9732EF3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854097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BEFEA5-DE91-6D54-556D-1781F5FB7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AC65610-6F7E-886A-605F-1C3B0BC80B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840CDB8-2BF0-3F7A-A41E-1EDFE039D6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C7FD30E-C723-B41E-E44B-1A321FF78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F867A-5188-4D23-9DD1-A082693963EC}" type="datetime1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908F794-D80D-0CFB-0B4B-D17C24DE38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EB93A13-8738-FC9E-0CCC-874E7C954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7577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788C045-18D1-19BB-1482-BC85924309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C04B4C5-A5D9-D316-F75A-245FEAEB4A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D14DDD75-7082-5753-D10B-4FFBCF74F2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FC59BCF9-76C0-685C-E2C5-29709B1F11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38AAE9F-2E95-0147-2A47-58981B13B74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580782C-9067-EB12-1160-7CE79AC80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49683A-CB59-46FB-97B4-B802FA33375E}" type="datetime1">
              <a:rPr lang="ru-RU" smtClean="0"/>
              <a:t>08.07.2025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0542BC27-11C6-47A5-0C5F-F0EABB8F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B70525-A76D-B85D-24A9-D0E4190CD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10027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1C94B3-144C-3090-85AF-BED3BA3262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EB691CC4-3495-2EF9-C833-03328C475B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B267F-DF1A-42D9-9A5D-C45EB8A11889}" type="datetime1">
              <a:rPr lang="ru-RU" smtClean="0"/>
              <a:t>08.07.2025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5856FE83-62EA-6E0A-8037-414D990D0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4F55504-47BE-F893-390E-5EC8D2E89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253031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5E5E6A18-0288-0ACA-C4AA-48F240AF9C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16D1B1-CA0B-49CD-84C9-A18EA4418878}" type="datetime1">
              <a:rPr lang="ru-RU" smtClean="0"/>
              <a:t>08.07.2025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69DB432-29FA-74EC-5A25-619BC5D0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EBAFC83-8E14-E56E-3751-C9FB19EDAF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587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7897D23-DBC2-3806-87F1-7AE97B4FC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6AAA0-F409-8905-74CD-E942ADC365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0B52DD11-B0C1-D1F7-3EEF-FD7666177F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95E5B847-A723-679B-6BE3-1ACAAD1DA1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47783-AAFB-41AA-A1A1-D27FB752CC77}" type="datetime1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4FFFC48-7889-C1CF-B6C6-D5B72F45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22DA4D-BEE6-7AA2-878D-1F0E4593C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05321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798D1B-4976-03F5-3AB7-32B40E4259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64918B65-C690-1CD9-3F57-8DDBD34D1E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CE16E80-6733-6A03-BE97-8AD83E4ECB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8008788-0324-0C33-5FC2-2AC514282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3ACCF9-EA12-49F1-A149-DD8A96B6EE80}" type="datetime1">
              <a:rPr lang="ru-RU" smtClean="0"/>
              <a:t>08.07.2025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3E19BB2-21FA-58E8-58F5-2C5F62FE6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6E66A3-0855-7C24-60C5-CF85B8DCDD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57328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F6D6B23-6D39-6F4E-C697-DDC97581A2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A32B019-47E5-50ED-8DD8-4F0071489C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8F9EEE-622A-96FD-CAE4-D87C65AB5D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305863-4F01-40A7-9543-EABFB06259EB}" type="datetime1">
              <a:rPr lang="ru-RU" smtClean="0"/>
              <a:t>08.07.2025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5D04003-9259-76B4-0090-AAA68A333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84CC62-FAB4-7651-1295-7895C7D5DC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20DE4A-C8AB-46F4-AD51-6A80A16BD3E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791591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685800" y="2708467"/>
            <a:ext cx="10820400" cy="19572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227"/>
              </a:lnSpc>
            </a:pP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Распознавание объектов на дороге </a:t>
            </a:r>
          </a:p>
          <a:p>
            <a:pPr algn="ctr">
              <a:lnSpc>
                <a:spcPts val="5227"/>
              </a:lnSpc>
            </a:pP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 реальном времени для управления</a:t>
            </a:r>
          </a:p>
          <a:p>
            <a:pPr algn="ctr">
              <a:lnSpc>
                <a:spcPts val="5227"/>
              </a:lnSpc>
            </a:pPr>
            <a:r>
              <a:rPr lang="ru-RU" sz="40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беспилотным автомобилем</a:t>
            </a:r>
            <a:endParaRPr lang="ru-RU" sz="44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3"/>
          <p:cNvSpPr txBox="1"/>
          <p:nvPr/>
        </p:nvSpPr>
        <p:spPr>
          <a:xfrm>
            <a:off x="685800" y="647700"/>
            <a:ext cx="10820400" cy="73738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</a:pPr>
            <a:r>
              <a:rPr lang="en-US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ФГАОУ ВО "СИБИРСКИЙ ФЕДЕРАЛЬНЫЙ УНИВЕРСИТЕТ"</a:t>
            </a:r>
          </a:p>
          <a:p>
            <a:pPr algn="ctr">
              <a:lnSpc>
                <a:spcPts val="2987"/>
              </a:lnSpc>
            </a:pPr>
            <a:r>
              <a:rPr lang="en-US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</a:t>
            </a:r>
            <a:r>
              <a:rPr lang="ru-RU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ститут</a:t>
            </a:r>
            <a:r>
              <a:rPr lang="en-US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космических и информационных технологий</a:t>
            </a:r>
            <a:endParaRPr lang="en-US" sz="2133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6688183" y="5071757"/>
            <a:ext cx="4818017" cy="115416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2987"/>
              </a:lnSpc>
            </a:pPr>
            <a:r>
              <a:rPr lang="ru-RU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Научный руководитель</a:t>
            </a:r>
            <a:r>
              <a:rPr lang="en-US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ru-RU" sz="213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Пятаева</a:t>
            </a:r>
            <a:r>
              <a:rPr lang="en-US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</a:t>
            </a:r>
            <a:r>
              <a:rPr lang="en-US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r>
              <a:rPr lang="ru-RU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</a:t>
            </a:r>
            <a:r>
              <a:rPr lang="en-US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ts val="2987"/>
              </a:lnSpc>
            </a:pPr>
            <a:r>
              <a:rPr lang="ru-RU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Выполнила</a:t>
            </a:r>
            <a:r>
              <a:rPr lang="en-US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 </a:t>
            </a:r>
            <a:r>
              <a:rPr lang="ru-RU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</a:t>
            </a:r>
            <a:r>
              <a:rPr lang="ru-RU" sz="2133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Паранина</a:t>
            </a:r>
            <a:r>
              <a:rPr lang="ru-RU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Д.М.</a:t>
            </a:r>
            <a:endParaRPr lang="en-US" sz="2133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987"/>
              </a:lnSpc>
            </a:pPr>
            <a:r>
              <a:rPr lang="en-US" sz="2133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500391" y="6260231"/>
            <a:ext cx="3191219" cy="3607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987"/>
              </a:lnSpc>
            </a:pPr>
            <a:r>
              <a:rPr lang="en-US" sz="2133" dirty="0" err="1">
                <a:solidFill>
                  <a:srgbClr val="000000"/>
                </a:solidFill>
                <a:latin typeface="Aileron Regular"/>
              </a:rPr>
              <a:t>Красноярск</a:t>
            </a:r>
            <a:r>
              <a:rPr lang="en-US" sz="2133" dirty="0">
                <a:solidFill>
                  <a:srgbClr val="000000"/>
                </a:solidFill>
                <a:latin typeface="Aileron Regular"/>
              </a:rPr>
              <a:t> 202</a:t>
            </a:r>
            <a:r>
              <a:rPr lang="ru-RU" sz="2133" dirty="0">
                <a:solidFill>
                  <a:srgbClr val="000000"/>
                </a:solidFill>
                <a:latin typeface="Aileron Regular"/>
              </a:rPr>
              <a:t>5</a:t>
            </a:r>
            <a:endParaRPr lang="en-US" sz="2133" dirty="0">
              <a:solidFill>
                <a:srgbClr val="000000"/>
              </a:solidFill>
              <a:latin typeface="Aileron Regular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4CC0BAA-0935-DEE9-7B63-8DA9BDC7DC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9355" y="1791101"/>
            <a:ext cx="593290" cy="652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028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11A5F5-53ED-0869-2832-B746750445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75F76C2-7E78-CA02-CFB8-6E3A261FC912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68" y="197871"/>
            <a:ext cx="1437345" cy="35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5F2E404-3E28-E343-C5E1-20D21B40EE9D}"/>
              </a:ext>
            </a:extLst>
          </p:cNvPr>
          <p:cNvSpPr txBox="1"/>
          <p:nvPr/>
        </p:nvSpPr>
        <p:spPr>
          <a:xfrm>
            <a:off x="229531" y="787759"/>
            <a:ext cx="1007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инференса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RT-DETR-R101-VD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191E98B-07BF-0946-81F9-1340E81515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10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D893D13-87E8-0CE6-BC1C-237585ADE8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743" y="2000079"/>
            <a:ext cx="11537862" cy="347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75342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5D6D78-EF3C-8DF9-E32D-D69562F307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44F1851-9F40-65D4-6C8F-ECDF2C56FF9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68" y="197871"/>
            <a:ext cx="1437345" cy="35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690DB7F-E628-DF33-C99D-9E857A099CBF}"/>
              </a:ext>
            </a:extLst>
          </p:cNvPr>
          <p:cNvSpPr txBox="1"/>
          <p:nvPr/>
        </p:nvSpPr>
        <p:spPr>
          <a:xfrm>
            <a:off x="229531" y="787759"/>
            <a:ext cx="1007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Сравнительный анализ полученных результатов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789A30-C4F3-D1AB-B137-115D19986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11</a:t>
            </a:fld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A7C96A4E-A10E-573F-381B-88E730951FF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2002937"/>
              </p:ext>
            </p:extLst>
          </p:nvPr>
        </p:nvGraphicFramePr>
        <p:xfrm>
          <a:off x="339068" y="1492701"/>
          <a:ext cx="11557008" cy="3520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47837">
                  <a:extLst>
                    <a:ext uri="{9D8B030D-6E8A-4147-A177-3AD203B41FA5}">
                      <a16:colId xmlns:a16="http://schemas.microsoft.com/office/drawing/2014/main" val="1263644287"/>
                    </a:ext>
                  </a:extLst>
                </a:gridCol>
                <a:gridCol w="1287262">
                  <a:extLst>
                    <a:ext uri="{9D8B030D-6E8A-4147-A177-3AD203B41FA5}">
                      <a16:colId xmlns:a16="http://schemas.microsoft.com/office/drawing/2014/main" val="3928095543"/>
                    </a:ext>
                  </a:extLst>
                </a:gridCol>
                <a:gridCol w="1376039">
                  <a:extLst>
                    <a:ext uri="{9D8B030D-6E8A-4147-A177-3AD203B41FA5}">
                      <a16:colId xmlns:a16="http://schemas.microsoft.com/office/drawing/2014/main" val="2517713421"/>
                    </a:ext>
                  </a:extLst>
                </a:gridCol>
                <a:gridCol w="4145870">
                  <a:extLst>
                    <a:ext uri="{9D8B030D-6E8A-4147-A177-3AD203B41FA5}">
                      <a16:colId xmlns:a16="http://schemas.microsoft.com/office/drawing/2014/main" val="3646827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1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Модель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Размер (вес)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mAP@0.5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Датасет обучения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yolov8n (в этой работе)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5.94 МБ</a:t>
                      </a:r>
                      <a:endParaRPr lang="ru-RU" sz="2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0.569</a:t>
                      </a:r>
                      <a:endParaRPr lang="ru-RU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BDD100K</a:t>
                      </a:r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(дообучение), 768×768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66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rtdetr</a:t>
                      </a:r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</a:t>
                      </a:r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101</a:t>
                      </a:r>
                      <a:r>
                        <a:rPr lang="en-US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vd</a:t>
                      </a:r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coco</a:t>
                      </a:r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_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o</a:t>
                      </a:r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365 (в этой работе)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293.1 МБ</a:t>
                      </a:r>
                      <a:endParaRPr lang="ru-RU" sz="21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1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0.537</a:t>
                      </a:r>
                      <a:endParaRPr lang="ru-RU" sz="2100" b="1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BDD100K</a:t>
                      </a:r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(дообучение), 512×512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66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yolov8n (</a:t>
                      </a:r>
                      <a:r>
                        <a:rPr lang="ru-RU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ориг</a:t>
                      </a:r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.)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4.7 МБ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0.672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COCO 2017</a:t>
                      </a:r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640×640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84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rtdetr_r101vd_coco_o365 </a:t>
                      </a:r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ru-RU" sz="21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ориг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)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307 МБ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0.746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COCO 2017 + Objects365</a:t>
                      </a:r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640×640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88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yolov8n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3.8 МБ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0.201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Подмножество 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BDD100K</a:t>
                      </a:r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(дообучение), 640×640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27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yolov5s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14.3 MB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0.</a:t>
                      </a:r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558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BDD100K</a:t>
                      </a:r>
                      <a:r>
                        <a:rPr lang="ru-RU" sz="21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(дообучение), 640×640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049527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1F266BF-A96C-5392-2DB7-D1CC23899F49}"/>
              </a:ext>
            </a:extLst>
          </p:cNvPr>
          <p:cNvSpPr txBox="1"/>
          <p:nvPr/>
        </p:nvSpPr>
        <p:spPr>
          <a:xfrm>
            <a:off x="339068" y="5342239"/>
            <a:ext cx="11344179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ремя </a:t>
            </a:r>
            <a:r>
              <a:rPr lang="ru-RU" sz="24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инференса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YOLOv8n на изображениях 768×768 – </a:t>
            </a:r>
            <a:r>
              <a:rPr lang="ru-RU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9.6 мс </a:t>
            </a:r>
            <a:r>
              <a:rPr lang="ru-RU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(более 100 FPS)</a:t>
            </a:r>
          </a:p>
          <a:p>
            <a:pPr>
              <a:spcAft>
                <a:spcPts val="800"/>
              </a:spcAft>
            </a:pP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Время </a:t>
            </a:r>
            <a:r>
              <a:rPr lang="ru-RU" sz="24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инференса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RT-DETR-R101-VD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на изображениях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512×512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158.7</a:t>
            </a:r>
            <a:r>
              <a:rPr lang="ru-RU" sz="24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мс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6.3 </a:t>
            </a:r>
            <a:r>
              <a:rPr lang="ru-RU" sz="24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FPS)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91831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E412EC-6AC9-5B9B-82D9-5C549D3A51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CBC692A-E21B-47D5-BF23-C1F20EFCE596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68" y="197871"/>
            <a:ext cx="1437345" cy="35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A74B30B-5E5F-F492-7DF3-AF46EDE1E8F1}"/>
              </a:ext>
            </a:extLst>
          </p:cNvPr>
          <p:cNvSpPr txBox="1"/>
          <p:nvPr/>
        </p:nvSpPr>
        <p:spPr>
          <a:xfrm>
            <a:off x="229531" y="787759"/>
            <a:ext cx="100716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Точность моделей по классам (</a:t>
            </a:r>
            <a:r>
              <a:rPr lang="en-US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mAP@0.5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и др. показатели</a:t>
            </a:r>
            <a:endParaRPr lang="en-US" sz="2800" b="1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FB302-74DF-31EF-8142-B339CC1FE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12</a:t>
            </a:fld>
            <a:endParaRPr lang="ru-RU" dirty="0"/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B791DEA5-8A25-EC3E-D1E5-FBC43B8D76C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8561283"/>
              </p:ext>
            </p:extLst>
          </p:nvPr>
        </p:nvGraphicFramePr>
        <p:xfrm>
          <a:off x="961127" y="1506257"/>
          <a:ext cx="10392673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23925">
                  <a:extLst>
                    <a:ext uri="{9D8B030D-6E8A-4147-A177-3AD203B41FA5}">
                      <a16:colId xmlns:a16="http://schemas.microsoft.com/office/drawing/2014/main" val="1263644287"/>
                    </a:ext>
                  </a:extLst>
                </a:gridCol>
                <a:gridCol w="4072192">
                  <a:extLst>
                    <a:ext uri="{9D8B030D-6E8A-4147-A177-3AD203B41FA5}">
                      <a16:colId xmlns:a16="http://schemas.microsoft.com/office/drawing/2014/main" val="2517713421"/>
                    </a:ext>
                  </a:extLst>
                </a:gridCol>
                <a:gridCol w="3896556">
                  <a:extLst>
                    <a:ext uri="{9D8B030D-6E8A-4147-A177-3AD203B41FA5}">
                      <a16:colId xmlns:a16="http://schemas.microsoft.com/office/drawing/2014/main" val="364682727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2100" b="1" kern="1200" dirty="0">
                          <a:solidFill>
                            <a:schemeClr val="lt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Класс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YOLOv8n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RT-DETR-R101-VD</a:t>
                      </a:r>
                      <a:endParaRPr lang="ru-RU" sz="21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8288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car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0.756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0.734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6266422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traffic</a:t>
                      </a:r>
                      <a:r>
                        <a:rPr lang="ru-RU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sign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b="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0.546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466634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traffic</a:t>
                      </a:r>
                      <a:r>
                        <a:rPr lang="ru-RU" sz="2000" b="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ru-RU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light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0.491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2844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person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0.513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38885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truck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276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bus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0.586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0.571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13049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two_wheeler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0.465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0.447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99494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000" b="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rider</a:t>
                      </a:r>
                      <a:endParaRPr lang="ru-RU" sz="2000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1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0.422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7642234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9D592FE-21EF-B286-F7C5-BEA4883BAC10}"/>
              </a:ext>
            </a:extLst>
          </p:cNvPr>
          <p:cNvSpPr txBox="1"/>
          <p:nvPr/>
        </p:nvSpPr>
        <p:spPr>
          <a:xfrm>
            <a:off x="816121" y="5382781"/>
            <a:ext cx="4773848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YOLOv8n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0.511</a:t>
            </a:r>
            <a:endParaRPr lang="en-US" sz="2400" dirty="0">
              <a:solidFill>
                <a:prstClr val="black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defRPr/>
            </a:pP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Recall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RT-DETR-R101-VD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0.454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51EFC1-1ED8-6430-F7FE-1EDF8BE98E29}"/>
              </a:ext>
            </a:extLst>
          </p:cNvPr>
          <p:cNvSpPr txBox="1"/>
          <p:nvPr/>
        </p:nvSpPr>
        <p:spPr>
          <a:xfrm>
            <a:off x="5501192" y="5363534"/>
            <a:ext cx="6094520" cy="933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spcAft>
                <a:spcPts val="800"/>
              </a:spcAft>
              <a:defRPr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[0.5:0.95]</a:t>
            </a:r>
            <a:r>
              <a:rPr kumimoji="0" 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YOLOv8n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0.324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800"/>
              </a:spcAft>
              <a:defRPr/>
            </a:pPr>
            <a:r>
              <a:rPr lang="en-US" sz="2400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mAP</a:t>
            </a:r>
            <a:r>
              <a:rPr lang="en-US" sz="24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@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[0.5:0.95]</a:t>
            </a:r>
            <a:r>
              <a:rPr lang="en-US" sz="2400" dirty="0">
                <a:solidFill>
                  <a:prstClr val="black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RT-DETR-R101-VD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</a:t>
            </a:r>
            <a:r>
              <a:rPr kumimoji="0" lang="ru-R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kumimoji="0" lang="ru-R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0.307</a:t>
            </a:r>
            <a:endParaRPr kumimoji="0" lang="ru-RU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647758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B5A70-885D-B703-F077-0B9DD7AD17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CB3FD0F-85ED-9B94-64A1-57321320FAB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68" y="197871"/>
            <a:ext cx="1437345" cy="35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497AEC8-DBED-0A90-299A-987F13A0492B}"/>
              </a:ext>
            </a:extLst>
          </p:cNvPr>
          <p:cNvSpPr txBox="1"/>
          <p:nvPr/>
        </p:nvSpPr>
        <p:spPr>
          <a:xfrm>
            <a:off x="229531" y="787759"/>
            <a:ext cx="1007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Основные рекомендации для дальнейшего исследования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8E659CD-6635-5EB4-586F-3554B5352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13</a:t>
            </a:fld>
            <a:endParaRPr lang="ru-RU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1F5CB2A-DA7C-A6C3-DD7C-91538C6AB054}"/>
              </a:ext>
            </a:extLst>
          </p:cNvPr>
          <p:cNvSpPr txBox="1"/>
          <p:nvPr/>
        </p:nvSpPr>
        <p:spPr>
          <a:xfrm>
            <a:off x="374343" y="1326126"/>
            <a:ext cx="11575002" cy="52424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spcAft>
                <a:spcPts val="800"/>
              </a:spcAft>
              <a:buFontTx/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Увеличение разрешения входных изображений, большее число эпох (при наличии более производительного оборудования).</a:t>
            </a:r>
          </a:p>
          <a:p>
            <a:pPr marL="342900" indent="-342900" algn="just">
              <a:spcAft>
                <a:spcPts val="800"/>
              </a:spcAft>
              <a:buAutoNum type="arabicPeriod"/>
            </a:pPr>
            <a:r>
              <a:rPr lang="ru-R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Доразметка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"трудных" примеров, в т. ч. увеличение количества объектов малочисленных классов.</a:t>
            </a:r>
          </a:p>
          <a:p>
            <a:pPr marL="342900" indent="-342900" algn="just">
              <a:spcAft>
                <a:spcPts val="800"/>
              </a:spcAft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Целенаправленное дообучение на сложных условиях.</a:t>
            </a:r>
          </a:p>
          <a:p>
            <a:pPr marL="342900" indent="-342900" algn="just">
              <a:spcAft>
                <a:spcPts val="800"/>
              </a:spcAft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Использование продвинутых методов аугментации данных.</a:t>
            </a:r>
          </a:p>
          <a:p>
            <a:pPr marL="342900" indent="-342900" algn="just">
              <a:spcAft>
                <a:spcPts val="800"/>
              </a:spcAft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Дополнение датасета примерами редких, но критически важных объектов (спецтехника, эвакуаторы, прицепы, нестандартные дорожные знаки и т. д.).</a:t>
            </a:r>
          </a:p>
          <a:p>
            <a:pPr marL="342900" indent="-342900" algn="just">
              <a:spcAft>
                <a:spcPts val="800"/>
              </a:spcAft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Выделение дополнительных классов объектов (например, направляющие столбики).</a:t>
            </a:r>
          </a:p>
          <a:p>
            <a:pPr marL="342900" indent="-342900" algn="just">
              <a:spcAft>
                <a:spcPts val="800"/>
              </a:spcAft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локализованного датасета для российских условий.</a:t>
            </a:r>
          </a:p>
          <a:p>
            <a:pPr marL="342900" indent="-342900" algn="just">
              <a:spcAft>
                <a:spcPts val="800"/>
              </a:spcAft>
              <a:buAutoNum type="arabicPeriod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Исследование и внедрение специализированных моделей для сложных условий (ночь, осадки, засветка, плохая видимость).</a:t>
            </a:r>
          </a:p>
        </p:txBody>
      </p:sp>
    </p:spTree>
    <p:extLst>
      <p:ext uri="{BB962C8B-B14F-4D97-AF65-F5344CB8AC3E}">
        <p14:creationId xmlns:p14="http://schemas.microsoft.com/office/powerpoint/2010/main" val="12031664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3470DE-FFCA-76F5-0E91-09AB833F84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36776A1-3C1B-E3E7-0434-2D1C3F3B918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68" y="197871"/>
            <a:ext cx="1437345" cy="35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D1BC9B-909C-49A5-E99D-DBC599F0DE1A}"/>
              </a:ext>
            </a:extLst>
          </p:cNvPr>
          <p:cNvSpPr txBox="1"/>
          <p:nvPr/>
        </p:nvSpPr>
        <p:spPr>
          <a:xfrm>
            <a:off x="229531" y="787759"/>
            <a:ext cx="1007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Выводы по проделанной работе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1AFA21A-43F5-A5CB-0DD7-9D65BE599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14</a:t>
            </a:fld>
            <a:endParaRPr lang="ru-RU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1F2DBE1-47F8-46D0-E430-9C50245B1D78}"/>
              </a:ext>
            </a:extLst>
          </p:cNvPr>
          <p:cNvSpPr txBox="1"/>
          <p:nvPr/>
        </p:nvSpPr>
        <p:spPr>
          <a:xfrm>
            <a:off x="229531" y="1453027"/>
            <a:ext cx="11639914" cy="46021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100" u="sng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Обе модели показали приемлемую для исследовательских целей точность</a:t>
            </a: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(mAP@0.5 &gt; 0.5), подтвердив применимость в задачах детекции дорожных объектов.</a:t>
            </a:r>
            <a:endParaRPr lang="ru-RU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П</a:t>
            </a: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ри ограниченных ресурсах лёгкие модели, такие как YOLOv8n, могут быть более точными за счет возможности увеличения количества эпох и размера изображений. Тем не менее </a:t>
            </a:r>
            <a:r>
              <a:rPr lang="ru-RU" sz="21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RT-DETR-R101-VD потенциально может достичь более высокой точности</a:t>
            </a: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при лучших условиях обучения.</a:t>
            </a:r>
          </a:p>
          <a:p>
            <a:pPr marL="342900" indent="-342900" algn="just">
              <a:lnSpc>
                <a:spcPct val="150000"/>
              </a:lnSpc>
              <a:spcAft>
                <a:spcPts val="800"/>
              </a:spcAft>
              <a:buFont typeface="+mj-lt"/>
              <a:buAutoNum type="arabicPeriod"/>
            </a:pP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 точки зрения практического применения </a:t>
            </a:r>
            <a:r>
              <a:rPr lang="ru-RU" sz="21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YOLOv8n имеет важные преимущества: размер модели – и среднее время </a:t>
            </a:r>
            <a:r>
              <a:rPr lang="ru-RU" sz="2100" u="sng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инференса</a:t>
            </a: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ru-RU" sz="2100" u="sng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RT-DETR-R101-VD ограниченна в применении в реальном времени без мощного GPU</a:t>
            </a: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(менее 15 </a:t>
            </a:r>
            <a:r>
              <a:rPr lang="en-US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FPS</a:t>
            </a: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против более 100 </a:t>
            </a:r>
            <a:r>
              <a:rPr lang="en-US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FPS </a:t>
            </a: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у YOLOv8n), </a:t>
            </a: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что говорит о необходимости использования </a:t>
            </a: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более легких RT-DETR </a:t>
            </a: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архитектур.</a:t>
            </a:r>
          </a:p>
        </p:txBody>
      </p:sp>
    </p:spTree>
    <p:extLst>
      <p:ext uri="{BB962C8B-B14F-4D97-AF65-F5344CB8AC3E}">
        <p14:creationId xmlns:p14="http://schemas.microsoft.com/office/powerpoint/2010/main" val="130922023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11D6628-9629-480A-AAD9-275EA5E16B70}"/>
              </a:ext>
            </a:extLst>
          </p:cNvPr>
          <p:cNvSpPr txBox="1"/>
          <p:nvPr/>
        </p:nvSpPr>
        <p:spPr>
          <a:xfrm>
            <a:off x="1060174" y="3105834"/>
            <a:ext cx="10071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3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Cera Pro" panose="00000500000000000000" pitchFamily="2" charset="0"/>
              </a:rPr>
              <a:t>Спасибо за внимание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41F6201A-2EBF-43DD-9FCF-414036BE61AE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51450" y="6141057"/>
            <a:ext cx="1689100" cy="417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64097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F29CA7-B6EE-04E9-A15C-0EB3F90FB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2857C27-C6CB-A051-454F-9EBEFF2F25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68" y="197871"/>
            <a:ext cx="1437345" cy="35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5BC88BF-9D1C-78EC-AEDF-AB55EC795C19}"/>
              </a:ext>
            </a:extLst>
          </p:cNvPr>
          <p:cNvSpPr txBox="1"/>
          <p:nvPr/>
        </p:nvSpPr>
        <p:spPr>
          <a:xfrm>
            <a:off x="229531" y="787759"/>
            <a:ext cx="1007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Цели и задачи работы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8DAFC-4DCE-67B2-913F-A086213DA300}"/>
              </a:ext>
            </a:extLst>
          </p:cNvPr>
          <p:cNvSpPr txBox="1"/>
          <p:nvPr/>
        </p:nvSpPr>
        <p:spPr>
          <a:xfrm>
            <a:off x="339068" y="1386754"/>
            <a:ext cx="11565888" cy="55393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Цель</a:t>
            </a:r>
            <a:r>
              <a:rPr lang="ru-RU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исследование и практическое применение моделей глубокого обучения для разработки решений, способных распознавать дорожные объекты в видеопотоке в реальном времени.</a:t>
            </a:r>
          </a:p>
          <a:p>
            <a:pPr algn="just">
              <a:spcAft>
                <a:spcPts val="800"/>
              </a:spcAft>
            </a:pPr>
            <a:r>
              <a:rPr lang="ru-RU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Объект</a:t>
            </a:r>
            <a:r>
              <a:rPr lang="ru-RU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–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нейросетевые методы распознавания объектов в реальном времени.</a:t>
            </a:r>
            <a:endParaRPr lang="ru-RU" sz="21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Предмет </a:t>
            </a:r>
            <a:r>
              <a:rPr lang="ru-RU" sz="21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дообучение и адаптация моделей глубокого обучения для распознавания объектов в условиях реальной дорожной инфраструктуры.</a:t>
            </a:r>
          </a:p>
          <a:p>
            <a:pPr algn="just"/>
            <a:endParaRPr lang="ru-RU" sz="21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r>
              <a:rPr lang="ru-RU" sz="21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Задачи:</a:t>
            </a:r>
          </a:p>
          <a:p>
            <a:pPr algn="just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Изучены теоретические основы нейронных сетей и проведен обзор существующих исследований применения глубокого обучения для распознавания объектов на дороге;</a:t>
            </a:r>
          </a:p>
          <a:p>
            <a:pPr algn="just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Проанализированы современные архитектуры глубоких </a:t>
            </a:r>
            <a:r>
              <a:rPr lang="ru-RU" sz="2100">
                <a:latin typeface="Times New Roman" panose="02020603050405020304" pitchFamily="18" charset="0"/>
                <a:cs typeface="Times New Roman" panose="02020603050405020304" pitchFamily="18" charset="0"/>
              </a:rPr>
              <a:t>нейронных сетей,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а также инструменты для их обучения и оценки;</a:t>
            </a:r>
          </a:p>
          <a:p>
            <a:pPr algn="just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Разработана методологию дообучения выбранных моделей на специализированном датасете дорожных сцен и выполнить их адаптацию;</a:t>
            </a:r>
          </a:p>
          <a:p>
            <a:pPr algn="just"/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Проведено тестирование и сравнительный анализ точности и производительности 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дообученных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моделей.</a:t>
            </a:r>
          </a:p>
          <a:p>
            <a:pPr algn="just">
              <a:lnSpc>
                <a:spcPts val="2400"/>
              </a:lnSpc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Cera Pro" panose="00000500000000000000" pitchFamily="2" charset="0"/>
            </a:endParaRP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C902891-B0A0-C79D-C65D-22BEA15A8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28496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E14FE4-2DC9-FD60-F269-EC4512B1C5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397DAEF-B927-6CAA-9B71-AA190FA9F4C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68" y="197871"/>
            <a:ext cx="1437345" cy="35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12468AC-CEF7-4EB9-872E-FAA2342775B7}"/>
              </a:ext>
            </a:extLst>
          </p:cNvPr>
          <p:cNvSpPr txBox="1"/>
          <p:nvPr/>
        </p:nvSpPr>
        <p:spPr>
          <a:xfrm>
            <a:off x="229531" y="787759"/>
            <a:ext cx="1007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Актуальность и значимость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FBA527-A4D7-5DE3-DF45-05D930E4930C}"/>
              </a:ext>
            </a:extLst>
          </p:cNvPr>
          <p:cNvSpPr txBox="1"/>
          <p:nvPr/>
        </p:nvSpPr>
        <p:spPr>
          <a:xfrm>
            <a:off x="339068" y="1484412"/>
            <a:ext cx="11565888" cy="549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Вклад в отечественную науку:</a:t>
            </a:r>
          </a:p>
          <a:p>
            <a:pPr algn="just">
              <a:spcAft>
                <a:spcPts val="800"/>
              </a:spcAft>
            </a:pP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1)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Впервые проведено дообучение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трансформерной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RT-DETR на датасете дорожных сцен BDD100K, а также зафиксированы результаты дообучения модели YOLOv8n на данном датасете, которые ранее не были представлены в научной литературе.</a:t>
            </a:r>
          </a:p>
          <a:p>
            <a:pPr algn="just">
              <a:spcAft>
                <a:spcPts val="800"/>
              </a:spcAft>
            </a:pP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2)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Выполнен сравнительный анализ эффективности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сверточной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YOLOv8n и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трансформерной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модели RT-DETR-R101-VD в задаче распознавания дорожных объектов в реальном времени, что ранее не проводилось в контексте применения к датасету BDD100K.</a:t>
            </a:r>
          </a:p>
          <a:p>
            <a:pPr algn="just">
              <a:spcAft>
                <a:spcPts val="800"/>
              </a:spcAft>
            </a:pP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23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Значение для практики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результаты работы имеют потенциал интеграции в состав систем компьютерного зрения для автономного вождения, а также позволяют сделать обоснованный выбор архитектур и методов обучения для дальнейшего развития подобных решений.</a:t>
            </a:r>
          </a:p>
          <a:p>
            <a:pPr algn="just">
              <a:lnSpc>
                <a:spcPts val="2400"/>
              </a:lnSpc>
            </a:pPr>
            <a:endParaRPr lang="ru-RU" dirty="0">
              <a:solidFill>
                <a:schemeClr val="tx1">
                  <a:lumMod val="85000"/>
                  <a:lumOff val="15000"/>
                </a:schemeClr>
              </a:solidFill>
              <a:latin typeface="Cera Pro" panose="00000500000000000000" pitchFamily="2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073144A-FF6D-97F1-2F66-6A4B4EC2E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238610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D8FE08-206F-84D3-E48B-52448449E4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68663B0-BE6B-C29D-E907-2B9C91FD386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68" y="197871"/>
            <a:ext cx="1437345" cy="35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403D538-C1AE-58DC-60B9-0872E871EB98}"/>
              </a:ext>
            </a:extLst>
          </p:cNvPr>
          <p:cNvSpPr txBox="1"/>
          <p:nvPr/>
        </p:nvSpPr>
        <p:spPr>
          <a:xfrm>
            <a:off x="229530" y="787759"/>
            <a:ext cx="117730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Архитектуры и модели распознавания объектов в реальном времени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B9FFF8C-58C7-9E55-B78B-F3C61DDDC804}"/>
              </a:ext>
            </a:extLst>
          </p:cNvPr>
          <p:cNvSpPr txBox="1"/>
          <p:nvPr/>
        </p:nvSpPr>
        <p:spPr>
          <a:xfrm>
            <a:off x="7084381" y="1484412"/>
            <a:ext cx="4241810" cy="691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Cera Pro" panose="00000500000000000000" pitchFamily="2" charset="0"/>
            </a:endParaRPr>
          </a:p>
          <a:p>
            <a:pPr algn="just">
              <a:lnSpc>
                <a:spcPts val="2400"/>
              </a:lnSpc>
            </a:pPr>
            <a:endParaRPr lang="ru-RU" b="1" dirty="0">
              <a:solidFill>
                <a:schemeClr val="tx1">
                  <a:lumMod val="85000"/>
                  <a:lumOff val="15000"/>
                </a:schemeClr>
              </a:solidFill>
              <a:latin typeface="Cera Pro" panose="00000500000000000000" pitchFamily="2" charset="0"/>
            </a:endParaRPr>
          </a:p>
        </p:txBody>
      </p:sp>
      <p:graphicFrame>
        <p:nvGraphicFramePr>
          <p:cNvPr id="3" name="Таблица 2">
            <a:extLst>
              <a:ext uri="{FF2B5EF4-FFF2-40B4-BE49-F238E27FC236}">
                <a16:creationId xmlns:a16="http://schemas.microsoft.com/office/drawing/2014/main" id="{5CA70070-F30B-A477-277F-4C5E019CD0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716107"/>
              </p:ext>
            </p:extLst>
          </p:nvPr>
        </p:nvGraphicFramePr>
        <p:xfrm>
          <a:off x="398206" y="1351242"/>
          <a:ext cx="11355827" cy="2407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3211">
                  <a:extLst>
                    <a:ext uri="{9D8B030D-6E8A-4147-A177-3AD203B41FA5}">
                      <a16:colId xmlns:a16="http://schemas.microsoft.com/office/drawing/2014/main" val="2764599312"/>
                    </a:ext>
                  </a:extLst>
                </a:gridCol>
                <a:gridCol w="3434843">
                  <a:extLst>
                    <a:ext uri="{9D8B030D-6E8A-4147-A177-3AD203B41FA5}">
                      <a16:colId xmlns:a16="http://schemas.microsoft.com/office/drawing/2014/main" val="2732700188"/>
                    </a:ext>
                  </a:extLst>
                </a:gridCol>
                <a:gridCol w="6017773">
                  <a:extLst>
                    <a:ext uri="{9D8B030D-6E8A-4147-A177-3AD203B41FA5}">
                      <a16:colId xmlns:a16="http://schemas.microsoft.com/office/drawing/2014/main" val="1444360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Архитектура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Архитектура </a:t>
                      </a:r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Transformer</a:t>
                      </a:r>
                      <a:endParaRPr lang="ru-RU" sz="24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6337228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Основной механизм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Свертка (</a:t>
                      </a:r>
                      <a:r>
                        <a:rPr lang="ru-RU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convolution</a:t>
                      </a: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endParaRPr lang="ru-RU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Самовнимание</a:t>
                      </a: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(</a:t>
                      </a:r>
                      <a:r>
                        <a:rPr lang="ru-RU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self-attention</a:t>
                      </a: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</a:t>
                      </a:r>
                      <a:r>
                        <a:rPr lang="ru-RU" sz="2200" b="1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</a:t>
                      </a:r>
                      <a:endParaRPr lang="ru-RU" sz="220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4587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Модели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YOLO, SSD и т.д.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ViT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, DETR, RT-DETR </a:t>
                      </a:r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и т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д</a:t>
                      </a:r>
                      <a:r>
                        <a:rPr lang="en-US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.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05083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Комментарий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Традиционная для задач </a:t>
                      </a:r>
                      <a:r>
                        <a:rPr lang="en-US" sz="2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CV</a:t>
                      </a:r>
                      <a:endParaRPr lang="ru-RU" sz="2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Изначально разработана для задач</a:t>
                      </a:r>
                      <a:r>
                        <a:rPr lang="en-US" sz="2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NLP</a:t>
                      </a:r>
                      <a:r>
                        <a:rPr lang="ru-RU" sz="2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более тяжелая по сравнению с </a:t>
                      </a:r>
                      <a:r>
                        <a:rPr lang="en-US" sz="2200" b="0" dirty="0">
                          <a:solidFill>
                            <a:schemeClr val="tx1">
                              <a:lumMod val="85000"/>
                              <a:lumOff val="1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CNN</a:t>
                      </a:r>
                      <a:endParaRPr lang="ru-RU" sz="2200" b="0" dirty="0">
                        <a:solidFill>
                          <a:schemeClr val="tx1">
                            <a:lumMod val="85000"/>
                            <a:lumOff val="15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09586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922210DF-C904-37E2-25A1-6AAF15107E7B}"/>
              </a:ext>
            </a:extLst>
          </p:cNvPr>
          <p:cNvSpPr txBox="1"/>
          <p:nvPr/>
        </p:nvSpPr>
        <p:spPr>
          <a:xfrm>
            <a:off x="398205" y="3798409"/>
            <a:ext cx="11355828" cy="31906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indent="450215" algn="just">
              <a:spcAft>
                <a:spcPts val="800"/>
              </a:spcAft>
            </a:pP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YOLO (You Only Look </a:t>
            </a:r>
            <a:r>
              <a:rPr lang="ru-RU" sz="21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Once</a:t>
            </a: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</a:t>
            </a: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</a:t>
            </a: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оптимальный выбор для задач детекции объектов в реальном времени. Ключевое преимущество </a:t>
            </a: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2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высокая скорость обработки: они выполняют детекцию за один проход по изображению.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 данной работе используется </a:t>
            </a: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YOLOv8n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version 8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nano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(2023 г.), 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предобучена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COCO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RT-DETR (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Real Time DETR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ru-RU" sz="21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 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построены на архитектуре DETR (D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tection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</a:t>
            </a:r>
            <a:r>
              <a:rPr lang="en-US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ansformer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объединяют высокую точность 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трансформерных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моделей для обнаружения объектов с возможностью работы в реальном времени. В данной работе используется </a:t>
            </a:r>
            <a:r>
              <a:rPr lang="ru-RU" sz="21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RT-DETR-R101-VD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(с 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backbone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ResNet-101 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variant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vd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(2023 г.), </a:t>
            </a:r>
            <a:r>
              <a:rPr lang="ru-RU" sz="21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предобучена</a:t>
            </a:r>
            <a:r>
              <a:rPr lang="ru-RU" sz="2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на COCO и Object365.</a:t>
            </a:r>
            <a:endParaRPr lang="ru-RU" sz="21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indent="450215" algn="just">
              <a:spcAft>
                <a:spcPts val="800"/>
              </a:spcAft>
            </a:pPr>
            <a:endParaRPr lang="ru-RU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9AD52C6-75AF-2B1A-9FB5-A6626511F3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0750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5DF274-9C32-4462-3E49-DD2CE22AB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9CA8FF7-AD45-CECC-16C6-216915E1482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68" y="197871"/>
            <a:ext cx="1437345" cy="35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8C61BA5-D2E4-D0FE-56A0-8F0BE8A86600}"/>
              </a:ext>
            </a:extLst>
          </p:cNvPr>
          <p:cNvSpPr txBox="1"/>
          <p:nvPr/>
        </p:nvSpPr>
        <p:spPr>
          <a:xfrm>
            <a:off x="229530" y="787759"/>
            <a:ext cx="115658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Датасет BDD100K 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для дообучения моделей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1C0D29-8808-2A56-77A8-37B1E3D6F89E}"/>
              </a:ext>
            </a:extLst>
          </p:cNvPr>
          <p:cNvSpPr txBox="1"/>
          <p:nvPr/>
        </p:nvSpPr>
        <p:spPr>
          <a:xfrm>
            <a:off x="339068" y="1457785"/>
            <a:ext cx="11565888" cy="48115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ts val="2400"/>
              </a:lnSpc>
              <a:spcAft>
                <a:spcPts val="800"/>
              </a:spcAft>
            </a:pP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Berkeley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DeepDrive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100K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один из крупнейших и наиболее разнообразных наборов данных, предназначенных для задач компьютерного зрения в области автономного вождения.</a:t>
            </a:r>
            <a:endParaRPr lang="ru-RU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400"/>
              </a:lnSpc>
              <a:spcAft>
                <a:spcPts val="800"/>
              </a:spcAft>
            </a:pP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Преимущества: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разнообразие сцен, географическая вариативность, погодные условия, время суток, актуальные классы объектов, оптимальное разрешение, дополнительные аннотации.</a:t>
            </a:r>
            <a:endParaRPr lang="ru-RU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400"/>
              </a:lnSpc>
              <a:spcAft>
                <a:spcPts val="800"/>
              </a:spcAft>
            </a:pPr>
            <a:r>
              <a:rPr lang="ru-RU" sz="2200" u="sng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Проблема балансировки классов</a:t>
            </a: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состав классов был преобразован, применены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under</a:t>
            </a: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- и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oversampling</a:t>
            </a: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а также нормализация, масштабирование и аугментация (при дообучении). </a:t>
            </a:r>
          </a:p>
          <a:p>
            <a:pPr algn="just">
              <a:lnSpc>
                <a:spcPts val="2400"/>
              </a:lnSpc>
              <a:spcAft>
                <a:spcPts val="800"/>
              </a:spcAft>
            </a:pP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Аннотации были приведены в нужные для дообучения моделей форматы –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YOLO </a:t>
            </a: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 </a:t>
            </a:r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COCO</a:t>
            </a:r>
            <a:r>
              <a:rPr lang="ru-RU" sz="2200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ts val="2400"/>
              </a:lnSpc>
              <a:spcAft>
                <a:spcPts val="800"/>
              </a:spcAft>
            </a:pPr>
            <a:endParaRPr lang="ru-RU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400"/>
              </a:lnSpc>
              <a:spcAft>
                <a:spcPts val="800"/>
              </a:spcAft>
            </a:pPr>
            <a:r>
              <a:rPr lang="ru-RU" sz="22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Классы дорожных объектов в данной работе: 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легковой автомобиль, дорожный знак, светофор, пешеход, грузовик, автобус, двухколесный транспорт (велосипед или мотоцикл), человек на двухколёсном транспорте (велосипеде или мотоцикле) – </a:t>
            </a:r>
            <a:r>
              <a:rPr lang="ru-RU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всего 8 классов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>
              <a:lnSpc>
                <a:spcPts val="2400"/>
              </a:lnSpc>
              <a:spcAft>
                <a:spcPts val="800"/>
              </a:spcAft>
            </a:pPr>
            <a:endParaRPr lang="ru-RU" sz="2200" dirty="0">
              <a:solidFill>
                <a:schemeClr val="tx1">
                  <a:lumMod val="85000"/>
                  <a:lumOff val="1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ts val="2400"/>
              </a:lnSpc>
              <a:spcAft>
                <a:spcPts val="800"/>
              </a:spcAf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Итоговый объем обучающих данных – 52 736 изображений,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валидационных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10 000.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1941DF0-7992-5F1D-1478-FFB930517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7651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A92DCD-BF60-A4B2-C6FA-AFC067CC3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6885A1B7-B1C2-10AE-9928-27B7A3CC80E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68" y="197871"/>
            <a:ext cx="1437345" cy="35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923430F-B8E2-7124-E811-0485E9F9DC53}"/>
              </a:ext>
            </a:extLst>
          </p:cNvPr>
          <p:cNvSpPr txBox="1"/>
          <p:nvPr/>
        </p:nvSpPr>
        <p:spPr>
          <a:xfrm>
            <a:off x="229531" y="787759"/>
            <a:ext cx="1007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Инструменты и основные параметры дообучения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91586CA-E748-FD21-AFAC-E4B3DB482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6</a:t>
            </a:fld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B34C7-1DFA-A199-67FA-BAFA3A250436}"/>
              </a:ext>
            </a:extLst>
          </p:cNvPr>
          <p:cNvSpPr txBox="1"/>
          <p:nvPr/>
        </p:nvSpPr>
        <p:spPr>
          <a:xfrm>
            <a:off x="339066" y="1310979"/>
            <a:ext cx="11623403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spcAft>
                <a:spcPts val="800"/>
              </a:spcAft>
            </a:pP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Среда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разработки –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Jupyter</a:t>
            </a:r>
            <a:r>
              <a:rPr lang="ru-RU" sz="2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ru-RU" sz="2200" dirty="0" err="1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Notebook</a:t>
            </a:r>
            <a:endParaRPr lang="ru-RU" sz="22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Используемая видеокарта </a:t>
            </a:r>
            <a:r>
              <a:rPr lang="ru-RU" sz="22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–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NVIDIA GTX 1630</a:t>
            </a:r>
          </a:p>
          <a:p>
            <a:pPr algn="just">
              <a:spcAft>
                <a:spcPts val="800"/>
              </a:spcAf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Вспомогательные библиотеки –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Pillow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OpenCV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orch</a:t>
            </a:r>
            <a:endParaRPr lang="ru-RU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spcAft>
                <a:spcPts val="800"/>
              </a:spcAft>
            </a:pP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Применялся полный </a:t>
            </a:r>
            <a:r>
              <a:rPr lang="ru-RU" sz="2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fine-tuning</a:t>
            </a:r>
            <a:r>
              <a:rPr lang="ru-RU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без заморозки весов.</a:t>
            </a:r>
          </a:p>
        </p:txBody>
      </p:sp>
      <p:graphicFrame>
        <p:nvGraphicFramePr>
          <p:cNvPr id="11" name="Таблица 10">
            <a:extLst>
              <a:ext uri="{FF2B5EF4-FFF2-40B4-BE49-F238E27FC236}">
                <a16:creationId xmlns:a16="http://schemas.microsoft.com/office/drawing/2014/main" id="{B8A2C2CB-A14A-D6A4-72CA-19C894303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7613224"/>
              </p:ext>
            </p:extLst>
          </p:nvPr>
        </p:nvGraphicFramePr>
        <p:xfrm>
          <a:off x="443881" y="3309779"/>
          <a:ext cx="11354541" cy="2987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84847">
                  <a:extLst>
                    <a:ext uri="{9D8B030D-6E8A-4147-A177-3AD203B41FA5}">
                      <a16:colId xmlns:a16="http://schemas.microsoft.com/office/drawing/2014/main" val="4174063999"/>
                    </a:ext>
                  </a:extLst>
                </a:gridCol>
                <a:gridCol w="3784847">
                  <a:extLst>
                    <a:ext uri="{9D8B030D-6E8A-4147-A177-3AD203B41FA5}">
                      <a16:colId xmlns:a16="http://schemas.microsoft.com/office/drawing/2014/main" val="595201648"/>
                    </a:ext>
                  </a:extLst>
                </a:gridCol>
                <a:gridCol w="3784847">
                  <a:extLst>
                    <a:ext uri="{9D8B030D-6E8A-4147-A177-3AD203B41FA5}">
                      <a16:colId xmlns:a16="http://schemas.microsoft.com/office/drawing/2014/main" val="13950266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YOLOv8n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RT-DETR-R101-VD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636063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Фреймворк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Ultralytics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Hugging</a:t>
                      </a: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Face</a:t>
                      </a:r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90562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Количество эпох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04396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Оптимизатор 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SGD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kern="1200" dirty="0" err="1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AdamW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135135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</a:t>
                      </a:r>
                      <a:r>
                        <a:rPr lang="ru-RU" sz="2200" dirty="0" err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батча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433755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Размер изображения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768×768 пикселей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2200" kern="1200" dirty="0">
                          <a:solidFill>
                            <a:schemeClr val="dk1"/>
                          </a:solidFill>
                          <a:effectLst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512×512 пикселей</a:t>
                      </a:r>
                      <a:endParaRPr lang="ru-RU" sz="22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81047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Длительность обучения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72 часа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~</a:t>
                      </a:r>
                      <a:r>
                        <a:rPr lang="ru-RU" sz="22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90 часов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217569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23771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791631-270E-D340-A3C0-B586839911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E298B4E-E006-733F-4145-55E682653BE9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68" y="197871"/>
            <a:ext cx="1437345" cy="35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C0275F3F-54C6-F7E2-2347-8FE57C2A76CE}"/>
              </a:ext>
            </a:extLst>
          </p:cNvPr>
          <p:cNvSpPr txBox="1"/>
          <p:nvPr/>
        </p:nvSpPr>
        <p:spPr>
          <a:xfrm>
            <a:off x="229531" y="787759"/>
            <a:ext cx="1007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инференса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BC0081C-4497-0861-1820-1C9FCD413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7</a:t>
            </a:fld>
            <a:endParaRPr lang="ru-RU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CBEC5531-39CC-D657-BDDC-0E3F49F793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7993" y="2112031"/>
            <a:ext cx="11539612" cy="3401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59695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B1D200-5ADF-927B-F7C5-838465D7C1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4379761D-23D8-059B-C3E0-744031C2D040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68" y="197871"/>
            <a:ext cx="1437345" cy="35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FAAD17B-47A2-5776-7564-9245F05C008B}"/>
              </a:ext>
            </a:extLst>
          </p:cNvPr>
          <p:cNvSpPr txBox="1"/>
          <p:nvPr/>
        </p:nvSpPr>
        <p:spPr>
          <a:xfrm>
            <a:off x="229531" y="787759"/>
            <a:ext cx="1007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800" b="1" dirty="0" err="1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инференса</a:t>
            </a:r>
            <a:r>
              <a:rPr lang="ru-RU" sz="28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YOLOv8n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8EF5298-ABED-E416-AD4B-A29019EEA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8</a:t>
            </a:fld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E380222-3F10-3789-5DF1-E63C4356BC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0800" y="2119974"/>
            <a:ext cx="11452644" cy="3398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765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E7FD8-D3A8-E4EC-04EF-8E95BDEF2E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6A3C21-0F82-5A6E-742A-847F6BDF4CC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39068" y="197871"/>
            <a:ext cx="1437345" cy="3549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4144621-AA91-2765-685D-E7F398B31088}"/>
              </a:ext>
            </a:extLst>
          </p:cNvPr>
          <p:cNvSpPr txBox="1"/>
          <p:nvPr/>
        </p:nvSpPr>
        <p:spPr>
          <a:xfrm>
            <a:off x="229531" y="787759"/>
            <a:ext cx="10071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Пример </a:t>
            </a:r>
            <a:r>
              <a:rPr lang="ru-RU" sz="28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инференса</a:t>
            </a:r>
            <a:r>
              <a:rPr lang="ru-RU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RT-DETR-R101-VD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AE0256-A1FD-3CAE-FE00-6970F18EB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20DE4A-C8AB-46F4-AD51-6A80A16BD3E6}" type="slidenum">
              <a:rPr lang="ru-RU" smtClean="0"/>
              <a:t>9</a:t>
            </a:fld>
            <a:endParaRPr lang="ru-RU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B82250B-4C07-8261-F2DF-07B323A59F7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763" y="2064796"/>
            <a:ext cx="11562474" cy="3431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964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837</TotalTime>
  <Words>1120</Words>
  <Application>Microsoft Office PowerPoint</Application>
  <PresentationFormat>Широкоэкранный</PresentationFormat>
  <Paragraphs>181</Paragraphs>
  <Slides>15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Aileron Regular</vt:lpstr>
      <vt:lpstr>Arial</vt:lpstr>
      <vt:lpstr>Calibri</vt:lpstr>
      <vt:lpstr>Calibri Light</vt:lpstr>
      <vt:lpstr>Cera Pro</vt:lpstr>
      <vt:lpstr>Times New Roman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 D</dc:creator>
  <cp:lastModifiedBy>P D</cp:lastModifiedBy>
  <cp:revision>193</cp:revision>
  <dcterms:created xsi:type="dcterms:W3CDTF">2025-06-17T06:44:44Z</dcterms:created>
  <dcterms:modified xsi:type="dcterms:W3CDTF">2025-07-07T17:58:42Z</dcterms:modified>
</cp:coreProperties>
</file>