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9" r:id="rId3"/>
    <p:sldId id="326" r:id="rId4"/>
    <p:sldId id="327" r:id="rId5"/>
    <p:sldId id="328" r:id="rId6"/>
    <p:sldId id="262" r:id="rId7"/>
    <p:sldId id="312" r:id="rId8"/>
    <p:sldId id="314" r:id="rId9"/>
    <p:sldId id="267" r:id="rId10"/>
    <p:sldId id="315" r:id="rId11"/>
    <p:sldId id="317" r:id="rId12"/>
    <p:sldId id="263" r:id="rId13"/>
    <p:sldId id="320" r:id="rId14"/>
    <p:sldId id="321" r:id="rId15"/>
    <p:sldId id="322" r:id="rId16"/>
    <p:sldId id="324" r:id="rId17"/>
    <p:sldId id="325" r:id="rId18"/>
    <p:sldId id="290" r:id="rId1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 Light" pitchFamily="2" charset="0"/>
      <p:regular r:id="rId29"/>
      <p:italic r:id="rId30"/>
    </p:embeddedFont>
    <p:embeddedFont>
      <p:font typeface="Poppins Black" panose="00000A00000000000000" pitchFamily="2" charset="0"/>
      <p:bold r:id="rId31"/>
      <p:boldItalic r:id="rId32"/>
    </p:embeddedFont>
    <p:embeddedFont>
      <p:font typeface="Poppins ExtraBold" panose="00000900000000000000" pitchFamily="2" charset="0"/>
      <p:bold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7C710B-9398-4A8B-9E2D-A45CAA2D398A}">
  <a:tblStyle styleId="{F07C710B-9398-4A8B-9E2D-A45CAA2D39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FCB4BC-E9F9-4C3D-8A4F-AF37AB3504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3" autoAdjust="0"/>
    <p:restoredTop sz="94660"/>
  </p:normalViewPr>
  <p:slideViewPr>
    <p:cSldViewPr snapToGrid="0">
      <p:cViewPr varScale="1">
        <p:scale>
          <a:sx n="77" d="100"/>
          <a:sy n="77" d="100"/>
        </p:scale>
        <p:origin x="944" y="60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also poses a problem --- is it worth having a membership pass </a:t>
            </a:r>
            <a:r>
              <a:rPr lang="en-US" dirty="0" err="1"/>
              <a:t>interms</a:t>
            </a:r>
            <a:r>
              <a:rPr lang="en-US" dirty="0"/>
              <a:t> of cost </a:t>
            </a:r>
            <a:r>
              <a:rPr lang="en-US" dirty="0" err="1"/>
              <a:t>whise</a:t>
            </a:r>
            <a:r>
              <a:rPr lang="en-US" dirty="0"/>
              <a:t> --- do cost analysis vs minutes?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1171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The single ride users are consist and probably  stick to the 30 mins or less, not worth going after as their price point us fair to them.</a:t>
            </a:r>
            <a:br>
              <a:rPr lang="en-US" dirty="0"/>
            </a:br>
            <a:r>
              <a:rPr lang="en-US" dirty="0"/>
              <a:t>Go after the greater than 30 mins as – removing the average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321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655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850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817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28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444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5c737581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5c737581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56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5c737581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5c737581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77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25c7375810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25c7375810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09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236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70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782" y="-1232671"/>
            <a:ext cx="9807905" cy="7974474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885529" y="302485"/>
            <a:ext cx="10998540" cy="4878740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689412" y="-2417039"/>
            <a:ext cx="11168660" cy="9105554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394250" y="1432275"/>
            <a:ext cx="6355500" cy="161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1889528" y="158865"/>
            <a:ext cx="3010303" cy="380635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347409" y="-265593"/>
            <a:ext cx="9294978" cy="6913322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794659" y="4876484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1"/>
          <p:cNvSpPr/>
          <p:nvPr/>
        </p:nvSpPr>
        <p:spPr>
          <a:xfrm flipH="1">
            <a:off x="-561113" y="4230050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028096" y="-1770656"/>
            <a:ext cx="4007050" cy="2363739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7391104" y="241540"/>
            <a:ext cx="3296400" cy="703085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341650" y="-685669"/>
            <a:ext cx="10751988" cy="7671703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417877" y="511088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621671" y="-1770656"/>
            <a:ext cx="4007050" cy="2363728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039274" y="1747188"/>
            <a:ext cx="305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4393774" y="1379588"/>
            <a:ext cx="3903300" cy="30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098862" y="4604011"/>
            <a:ext cx="5115407" cy="3017539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1594613" y="-603810"/>
            <a:ext cx="3247250" cy="1698710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7"/>
          <p:cNvGrpSpPr/>
          <p:nvPr/>
        </p:nvGrpSpPr>
        <p:grpSpPr>
          <a:xfrm>
            <a:off x="645846" y="7"/>
            <a:ext cx="7230373" cy="51435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1510053" y="314652"/>
            <a:ext cx="3296400" cy="703085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1510039" y="-1589006"/>
            <a:ext cx="11920665" cy="7774731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0" y="-1009617"/>
            <a:ext cx="9640083" cy="7443072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3206" y="5"/>
            <a:ext cx="7007334" cy="4699016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4203" extrusionOk="0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320285" y="-2292139"/>
            <a:ext cx="12455532" cy="9684964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rot="10800000" flipH="1">
              <a:off x="-1320285" y="-22921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768550" y="1636650"/>
            <a:ext cx="5607000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-1892403" y="831971"/>
            <a:ext cx="12928869" cy="3635055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50" h="5994" extrusionOk="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427509" y="-1247071"/>
            <a:ext cx="9750025" cy="7678774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1481025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4555250" y="2102825"/>
            <a:ext cx="32940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-427494" y="7"/>
            <a:ext cx="9851067" cy="5168274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591414" y="-2175664"/>
            <a:ext cx="11258111" cy="9004879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0" y="-1658067"/>
            <a:ext cx="9294978" cy="7822922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14581" y="-8"/>
            <a:ext cx="1593209" cy="183531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641180" y="447742"/>
            <a:ext cx="10174669" cy="4695754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4"/>
          <p:cNvSpPr txBox="1">
            <a:spLocks noGrp="1"/>
          </p:cNvSpPr>
          <p:nvPr>
            <p:ph type="title"/>
          </p:nvPr>
        </p:nvSpPr>
        <p:spPr>
          <a:xfrm>
            <a:off x="1419900" y="3055775"/>
            <a:ext cx="6304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1"/>
          </p:nvPr>
        </p:nvSpPr>
        <p:spPr>
          <a:xfrm>
            <a:off x="1419900" y="1081900"/>
            <a:ext cx="6304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75" name="Google Shape;275;p14"/>
          <p:cNvGrpSpPr/>
          <p:nvPr/>
        </p:nvGrpSpPr>
        <p:grpSpPr>
          <a:xfrm>
            <a:off x="-689412" y="-1311142"/>
            <a:ext cx="10419597" cy="8141306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706235" y="-1528931"/>
            <a:ext cx="9861884" cy="9150482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rot="10800000" flipH="1">
              <a:off x="-201825" y="-1528931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021725" y="3983847"/>
            <a:ext cx="1418251" cy="267006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 flipH="1">
            <a:off x="-828950" y="4250853"/>
            <a:ext cx="2805272" cy="1537408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7632064" y="4367465"/>
            <a:ext cx="3894036" cy="692436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9" name="Google Shape;4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1"/>
          </p:nvPr>
        </p:nvSpPr>
        <p:spPr>
          <a:xfrm>
            <a:off x="4869042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1739345" y="2513325"/>
            <a:ext cx="25356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3"/>
          </p:nvPr>
        </p:nvSpPr>
        <p:spPr>
          <a:xfrm>
            <a:off x="1739345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4"/>
          </p:nvPr>
        </p:nvSpPr>
        <p:spPr>
          <a:xfrm>
            <a:off x="4869042" y="2037225"/>
            <a:ext cx="253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199871" y="-1359417"/>
            <a:ext cx="10183874" cy="7869675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avLst/>
                <a:gdLst/>
                <a:ahLst/>
                <a:cxnLst/>
                <a:rect l="l" t="t" r="r" b="b"/>
                <a:pathLst>
                  <a:path w="64958" h="33981" extrusionOk="0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rot="10800000" flipH="1">
                <a:off x="-955172" y="-1359417"/>
                <a:ext cx="2979895" cy="1757817"/>
              </a:xfrm>
              <a:custGeom>
                <a:avLst/>
                <a:gdLst/>
                <a:ahLst/>
                <a:cxnLst/>
                <a:rect l="l" t="t" r="r" b="b"/>
                <a:pathLst>
                  <a:path w="111617" h="65842" extrusionOk="0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8647766" y="4521501"/>
            <a:ext cx="1232340" cy="231995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8"/>
          <p:cNvGrpSpPr/>
          <p:nvPr/>
        </p:nvGrpSpPr>
        <p:grpSpPr>
          <a:xfrm rot="10800000" flipH="1">
            <a:off x="-1576500" y="4252465"/>
            <a:ext cx="3296400" cy="703085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8" name="Google Shape;66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8"/>
          <p:cNvSpPr/>
          <p:nvPr/>
        </p:nvSpPr>
        <p:spPr>
          <a:xfrm flipH="1">
            <a:off x="5718529" y="4734383"/>
            <a:ext cx="3520400" cy="2076657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206796" y="-728442"/>
            <a:ext cx="11075673" cy="7393347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rot="10800000" flipH="1">
              <a:off x="-1206796" y="-72844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460988" y="5"/>
            <a:ext cx="8180159" cy="5143491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5" h="4203" extrusionOk="0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5" h="4203" extrusionOk="0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206808" y="-1311142"/>
            <a:ext cx="12598531" cy="8806268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rot="10800000" flipH="1">
              <a:off x="-563672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 rot="10800000" flipH="1">
              <a:off x="6338717" y="-9979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30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30"/>
          <p:cNvSpPr txBox="1">
            <a:spLocks noGrp="1"/>
          </p:cNvSpPr>
          <p:nvPr>
            <p:ph type="subTitle" idx="1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0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60" r:id="rId6"/>
    <p:sldLayoutId id="2147483666" r:id="rId7"/>
    <p:sldLayoutId id="2147483674" r:id="rId8"/>
    <p:sldLayoutId id="2147483676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ify.com/blog/acquisition-vs-retention-customer-lifetime-valu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invespcro.com/blog/customer-acquisition-retention/" TargetMode="External"/><Relationship Id="rId4" Type="http://schemas.openxmlformats.org/officeDocument/2006/relationships/hyperlink" Target="https://smallbiztrends.com/2014/09/increase-in-customer-retention-increases-profits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6"/>
          <p:cNvSpPr txBox="1">
            <a:spLocks noGrp="1"/>
          </p:cNvSpPr>
          <p:nvPr>
            <p:ph type="subTitle" idx="1"/>
          </p:nvPr>
        </p:nvSpPr>
        <p:spPr>
          <a:xfrm>
            <a:off x="1394250" y="3058425"/>
            <a:ext cx="63555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capstone project for </a:t>
            </a:r>
            <a:r>
              <a:rPr lang="en-GB" dirty="0"/>
              <a:t>Google Data Analytics Professional Certificate</a:t>
            </a:r>
            <a:endParaRPr dirty="0"/>
          </a:p>
        </p:txBody>
      </p:sp>
      <p:sp>
        <p:nvSpPr>
          <p:cNvPr id="759" name="Google Shape;759;p36"/>
          <p:cNvSpPr txBox="1">
            <a:spLocks noGrp="1"/>
          </p:cNvSpPr>
          <p:nvPr>
            <p:ph type="ctrTitle"/>
          </p:nvPr>
        </p:nvSpPr>
        <p:spPr>
          <a:xfrm>
            <a:off x="1394250" y="1972602"/>
            <a:ext cx="6355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CYCLISTIC </a:t>
            </a:r>
            <a:br>
              <a:rPr lang="en-US" dirty="0"/>
            </a:br>
            <a:r>
              <a:rPr lang="en-US" dirty="0"/>
              <a:t>BIKE-SHARE ANALYSIS</a:t>
            </a:r>
            <a:br>
              <a:rPr lang="en-US" dirty="0"/>
            </a:br>
            <a:endParaRPr lang="en-US" dirty="0"/>
          </a:p>
        </p:txBody>
      </p:sp>
      <p:grpSp>
        <p:nvGrpSpPr>
          <p:cNvPr id="760" name="Google Shape;760;p36"/>
          <p:cNvGrpSpPr/>
          <p:nvPr/>
        </p:nvGrpSpPr>
        <p:grpSpPr>
          <a:xfrm rot="10800000">
            <a:off x="6662200" y="3637323"/>
            <a:ext cx="3537150" cy="626797"/>
            <a:chOff x="1199232" y="2120038"/>
            <a:chExt cx="4391793" cy="778340"/>
          </a:xfrm>
        </p:grpSpPr>
        <p:grpSp>
          <p:nvGrpSpPr>
            <p:cNvPr id="761" name="Google Shape;761;p36"/>
            <p:cNvGrpSpPr/>
            <p:nvPr/>
          </p:nvGrpSpPr>
          <p:grpSpPr>
            <a:xfrm>
              <a:off x="2227732" y="2577138"/>
              <a:ext cx="1945675" cy="56700"/>
              <a:chOff x="2227732" y="2661275"/>
              <a:chExt cx="1945675" cy="56700"/>
            </a:xfrm>
          </p:grpSpPr>
          <p:cxnSp>
            <p:nvCxnSpPr>
              <p:cNvPr id="762" name="Google Shape;762;p36"/>
              <p:cNvCxnSpPr/>
              <p:nvPr/>
            </p:nvCxnSpPr>
            <p:spPr>
              <a:xfrm>
                <a:off x="2227732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3" name="Google Shape;763;p36"/>
              <p:cNvSpPr/>
              <p:nvPr/>
            </p:nvSpPr>
            <p:spPr>
              <a:xfrm>
                <a:off x="4116707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36"/>
            <p:cNvGrpSpPr/>
            <p:nvPr/>
          </p:nvGrpSpPr>
          <p:grpSpPr>
            <a:xfrm>
              <a:off x="1943838" y="2729277"/>
              <a:ext cx="1938597" cy="169100"/>
              <a:chOff x="2216194" y="2593212"/>
              <a:chExt cx="4728285" cy="412439"/>
            </a:xfrm>
          </p:grpSpPr>
          <p:sp>
            <p:nvSpPr>
              <p:cNvPr id="765" name="Google Shape;765;p36"/>
              <p:cNvSpPr/>
              <p:nvPr/>
            </p:nvSpPr>
            <p:spPr>
              <a:xfrm>
                <a:off x="2216194" y="2593212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6" name="Google Shape;766;p36"/>
              <p:cNvSpPr/>
              <p:nvPr/>
            </p:nvSpPr>
            <p:spPr>
              <a:xfrm>
                <a:off x="6810079" y="2871251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36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768" name="Google Shape;768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69" name="Google Shape;769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36"/>
            <p:cNvGrpSpPr/>
            <p:nvPr/>
          </p:nvGrpSpPr>
          <p:grpSpPr>
            <a:xfrm>
              <a:off x="1199232" y="2120038"/>
              <a:ext cx="3737650" cy="56700"/>
              <a:chOff x="1199232" y="2869225"/>
              <a:chExt cx="3737650" cy="56700"/>
            </a:xfrm>
          </p:grpSpPr>
          <p:cxnSp>
            <p:nvCxnSpPr>
              <p:cNvPr id="771" name="Google Shape;771;p36"/>
              <p:cNvCxnSpPr/>
              <p:nvPr/>
            </p:nvCxnSpPr>
            <p:spPr>
              <a:xfrm>
                <a:off x="1199232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2" name="Google Shape;772;p36"/>
              <p:cNvSpPr/>
              <p:nvPr/>
            </p:nvSpPr>
            <p:spPr>
              <a:xfrm>
                <a:off x="4880182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3" name="Google Shape;773;p36"/>
          <p:cNvGrpSpPr/>
          <p:nvPr/>
        </p:nvGrpSpPr>
        <p:grpSpPr>
          <a:xfrm>
            <a:off x="-1696246" y="967904"/>
            <a:ext cx="3599787" cy="1044096"/>
            <a:chOff x="-1431671" y="656504"/>
            <a:chExt cx="3599787" cy="1044096"/>
          </a:xfrm>
        </p:grpSpPr>
        <p:grpSp>
          <p:nvGrpSpPr>
            <p:cNvPr id="774" name="Google Shape;774;p36"/>
            <p:cNvGrpSpPr/>
            <p:nvPr/>
          </p:nvGrpSpPr>
          <p:grpSpPr>
            <a:xfrm>
              <a:off x="-368508" y="1432892"/>
              <a:ext cx="1567047" cy="45661"/>
              <a:chOff x="1754675" y="2661275"/>
              <a:chExt cx="1945675" cy="56700"/>
            </a:xfrm>
          </p:grpSpPr>
          <p:cxnSp>
            <p:nvCxnSpPr>
              <p:cNvPr id="775" name="Google Shape;775;p3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3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6"/>
            <p:cNvGrpSpPr/>
            <p:nvPr/>
          </p:nvGrpSpPr>
          <p:grpSpPr>
            <a:xfrm>
              <a:off x="-766480" y="1564412"/>
              <a:ext cx="1561280" cy="136187"/>
              <a:chOff x="1754675" y="2824000"/>
              <a:chExt cx="4728285" cy="412439"/>
            </a:xfrm>
          </p:grpSpPr>
          <p:sp>
            <p:nvSpPr>
              <p:cNvPr id="778" name="Google Shape;778;p3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9" name="Google Shape;779;p3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" name="Google Shape;780;p36"/>
            <p:cNvGrpSpPr/>
            <p:nvPr/>
          </p:nvGrpSpPr>
          <p:grpSpPr>
            <a:xfrm>
              <a:off x="-1431671" y="1201087"/>
              <a:ext cx="3070084" cy="102364"/>
              <a:chOff x="1779150" y="2604263"/>
              <a:chExt cx="3811875" cy="127113"/>
            </a:xfrm>
          </p:grpSpPr>
          <p:sp>
            <p:nvSpPr>
              <p:cNvPr id="781" name="Google Shape;781;p3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2" name="Google Shape;782;p3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36"/>
            <p:cNvGrpSpPr/>
            <p:nvPr/>
          </p:nvGrpSpPr>
          <p:grpSpPr>
            <a:xfrm>
              <a:off x="-856941" y="773805"/>
              <a:ext cx="2877996" cy="223763"/>
              <a:chOff x="1748550" y="2064750"/>
              <a:chExt cx="3573375" cy="277863"/>
            </a:xfrm>
          </p:grpSpPr>
          <p:sp>
            <p:nvSpPr>
              <p:cNvPr id="784" name="Google Shape;784;p36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5" name="Google Shape;785;p36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" name="Google Shape;786;p36"/>
            <p:cNvGrpSpPr/>
            <p:nvPr/>
          </p:nvGrpSpPr>
          <p:grpSpPr>
            <a:xfrm>
              <a:off x="-856958" y="656504"/>
              <a:ext cx="2430741" cy="185537"/>
              <a:chOff x="1748547" y="1392116"/>
              <a:chExt cx="5911958" cy="451312"/>
            </a:xfrm>
          </p:grpSpPr>
          <p:sp>
            <p:nvSpPr>
              <p:cNvPr id="787" name="Google Shape;787;p3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88" name="Google Shape;788;p3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36"/>
            <p:cNvGrpSpPr/>
            <p:nvPr/>
          </p:nvGrpSpPr>
          <p:grpSpPr>
            <a:xfrm>
              <a:off x="-842187" y="1064790"/>
              <a:ext cx="3010303" cy="45661"/>
              <a:chOff x="1766900" y="2869225"/>
              <a:chExt cx="3737650" cy="56700"/>
            </a:xfrm>
          </p:grpSpPr>
          <p:cxnSp>
            <p:nvCxnSpPr>
              <p:cNvPr id="790" name="Google Shape;790;p3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1" name="Google Shape;791;p3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758;p36">
            <a:extLst>
              <a:ext uri="{FF2B5EF4-FFF2-40B4-BE49-F238E27FC236}">
                <a16:creationId xmlns:a16="http://schemas.microsoft.com/office/drawing/2014/main" id="{8E60D453-1F57-41EC-875D-EF1E64CB5AF3}"/>
              </a:ext>
            </a:extLst>
          </p:cNvPr>
          <p:cNvSpPr txBox="1">
            <a:spLocks/>
          </p:cNvSpPr>
          <p:nvPr/>
        </p:nvSpPr>
        <p:spPr>
          <a:xfrm>
            <a:off x="1546650" y="3410364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b="1" dirty="0"/>
              <a:t>By Godwin France</a:t>
            </a:r>
          </a:p>
        </p:txBody>
      </p:sp>
      <p:sp>
        <p:nvSpPr>
          <p:cNvPr id="37" name="Google Shape;758;p36">
            <a:extLst>
              <a:ext uri="{FF2B5EF4-FFF2-40B4-BE49-F238E27FC236}">
                <a16:creationId xmlns:a16="http://schemas.microsoft.com/office/drawing/2014/main" id="{D9D4130C-7E02-48DE-89C5-C5D69D091277}"/>
              </a:ext>
            </a:extLst>
          </p:cNvPr>
          <p:cNvSpPr txBox="1">
            <a:spLocks/>
          </p:cNvSpPr>
          <p:nvPr/>
        </p:nvSpPr>
        <p:spPr>
          <a:xfrm>
            <a:off x="1546650" y="3620064"/>
            <a:ext cx="63555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dirty="0"/>
              <a:t>September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AVERAGE RIDE DURATION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FA1CB-825F-428A-86B3-FA4D1B7A1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37"/>
          <a:stretch/>
        </p:blipFill>
        <p:spPr>
          <a:xfrm>
            <a:off x="783077" y="914400"/>
            <a:ext cx="7446523" cy="39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8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SINGLE RIDE VS DAY PASS - SEASON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D013E-ACFF-4789-BCF7-5CC393A190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60" b="8192"/>
          <a:stretch/>
        </p:blipFill>
        <p:spPr>
          <a:xfrm>
            <a:off x="704401" y="1164567"/>
            <a:ext cx="7726499" cy="33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5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dirty="0">
                <a:latin typeface="Poppins Black"/>
                <a:ea typeface="Poppins Black"/>
                <a:cs typeface="Poppins Black"/>
                <a:sym typeface="Poppins Black"/>
              </a:rPr>
              <a:t>SINGLE RIDE SUMMATION</a:t>
            </a:r>
            <a:endParaRPr sz="26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55" name="Google Shape;955;p43"/>
          <p:cNvSpPr txBox="1">
            <a:spLocks noGrp="1"/>
          </p:cNvSpPr>
          <p:nvPr>
            <p:ph type="subTitle" idx="2"/>
          </p:nvPr>
        </p:nvSpPr>
        <p:spPr>
          <a:xfrm>
            <a:off x="1739344" y="1288473"/>
            <a:ext cx="6684656" cy="2842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Average single ride duration is approx. 12 mins same as members pass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there are more users in the casual category that stick to 30 mins or less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apart from the winter season with low patronage, single riders are active most part of the year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recommend annual membership to these users if they do more than two days rides a month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 those averaging 12 minutes should move to membership </a:t>
            </a: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ED1E8-9B58-4EC9-893F-630768F32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4153" y="2033979"/>
            <a:ext cx="4309369" cy="3418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Frequency for days of the week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04346-56B8-4AA6-B3E6-E8F876D7F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8" t="9238"/>
          <a:stretch/>
        </p:blipFill>
        <p:spPr>
          <a:xfrm>
            <a:off x="1326785" y="1017725"/>
            <a:ext cx="6143689" cy="38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8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dirty="0">
                <a:latin typeface="Poppins Black"/>
                <a:ea typeface="Poppins Black"/>
                <a:cs typeface="Poppins Black"/>
                <a:sym typeface="Poppins Black"/>
              </a:rPr>
              <a:t>INSIGHT</a:t>
            </a:r>
            <a:endParaRPr sz="26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55" name="Google Shape;955;p43"/>
          <p:cNvSpPr txBox="1">
            <a:spLocks noGrp="1"/>
          </p:cNvSpPr>
          <p:nvPr>
            <p:ph type="subTitle" idx="2"/>
          </p:nvPr>
        </p:nvSpPr>
        <p:spPr>
          <a:xfrm>
            <a:off x="1739344" y="1288473"/>
            <a:ext cx="6684656" cy="2842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Members: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Are consistent with their riding frequency, which is mostly during the week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They do short distance and average 12 minutes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Casuals: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Do more rides over the weekends, likely for leisure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They cover longer distance – probably due to the Day Pass users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34A2F-A684-42F8-B148-63A7D128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966" y="3116204"/>
            <a:ext cx="1148369" cy="14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1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dirty="0">
                <a:latin typeface="Poppins Black"/>
                <a:ea typeface="Poppins Black"/>
                <a:cs typeface="Poppins Black"/>
                <a:sym typeface="Poppins Black"/>
              </a:rPr>
              <a:t>RECOMMENDATION</a:t>
            </a:r>
            <a:endParaRPr sz="26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55" name="Google Shape;955;p43"/>
          <p:cNvSpPr txBox="1">
            <a:spLocks noGrp="1"/>
          </p:cNvSpPr>
          <p:nvPr>
            <p:ph type="subTitle" idx="2"/>
          </p:nvPr>
        </p:nvSpPr>
        <p:spPr>
          <a:xfrm>
            <a:off x="1165766" y="1017725"/>
            <a:ext cx="6684656" cy="1454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Rec 1: Create promotional campaigns that focus on the advantages of an annual membership for leisure use, such as easy access to bikes during busy weekends and events.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Rec 2: Create a  membership tier for longer ride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Rec 3:  Introduce monthly or seasonal membership options for casual riders who may not want to commit to a full year, allowing them to try out membership before making a longer-term commitment.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Rec 4: Allow members to reserve bikes in advance at key stations, especially during peak hours or events, ensuring they always have access when they need it.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/>
              <a:t>Rec 5:  </a:t>
            </a:r>
            <a:r>
              <a:rPr lang="en-US" sz="1600" dirty="0"/>
              <a:t>Geotargeting and time-based ads (e.g., weekends, evenings) to reach casual riders and show the benefits of becoming members, such as unlimited rides and cost savings.</a:t>
            </a:r>
          </a:p>
        </p:txBody>
      </p:sp>
    </p:spTree>
    <p:extLst>
      <p:ext uri="{BB962C8B-B14F-4D97-AF65-F5344CB8AC3E}">
        <p14:creationId xmlns:p14="http://schemas.microsoft.com/office/powerpoint/2010/main" val="355889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dirty="0">
                <a:latin typeface="Poppins Black"/>
                <a:ea typeface="Poppins Black"/>
                <a:cs typeface="Poppins Black"/>
                <a:sym typeface="Poppins Black"/>
              </a:rPr>
              <a:t>DATA SOURCE</a:t>
            </a:r>
            <a:endParaRPr sz="26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55" name="Google Shape;955;p43"/>
          <p:cNvSpPr txBox="1">
            <a:spLocks noGrp="1"/>
          </p:cNvSpPr>
          <p:nvPr>
            <p:ph type="subTitle" idx="2"/>
          </p:nvPr>
        </p:nvSpPr>
        <p:spPr>
          <a:xfrm>
            <a:off x="1739344" y="1288474"/>
            <a:ext cx="6684656" cy="756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Integrity: very high, first party source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License: via Data License Agreement</a:t>
            </a:r>
          </a:p>
        </p:txBody>
      </p:sp>
      <p:sp>
        <p:nvSpPr>
          <p:cNvPr id="4" name="Google Shape;953;p43">
            <a:extLst>
              <a:ext uri="{FF2B5EF4-FFF2-40B4-BE49-F238E27FC236}">
                <a16:creationId xmlns:a16="http://schemas.microsoft.com/office/drawing/2014/main" id="{99C744E1-BF7C-48CE-B15A-2E4FADBA7B32}"/>
              </a:ext>
            </a:extLst>
          </p:cNvPr>
          <p:cNvSpPr txBox="1">
            <a:spLocks/>
          </p:cNvSpPr>
          <p:nvPr/>
        </p:nvSpPr>
        <p:spPr>
          <a:xfrm>
            <a:off x="720000" y="23156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dirty="0"/>
              <a:t>CHALLENGES</a:t>
            </a:r>
          </a:p>
        </p:txBody>
      </p:sp>
      <p:sp>
        <p:nvSpPr>
          <p:cNvPr id="5" name="Google Shape;955;p43">
            <a:extLst>
              <a:ext uri="{FF2B5EF4-FFF2-40B4-BE49-F238E27FC236}">
                <a16:creationId xmlns:a16="http://schemas.microsoft.com/office/drawing/2014/main" id="{FC7FCC1F-08D5-4E02-A2F0-1CC702D0958D}"/>
              </a:ext>
            </a:extLst>
          </p:cNvPr>
          <p:cNvSpPr txBox="1">
            <a:spLocks/>
          </p:cNvSpPr>
          <p:nvPr/>
        </p:nvSpPr>
        <p:spPr>
          <a:xfrm>
            <a:off x="1739344" y="3159130"/>
            <a:ext cx="6684656" cy="75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Not able to identify duplicate entries or unique rider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No tag for Single Ride and Day Pass riders. Casual riders were identified by averaging ride duration and estimations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No means to fill in or correct data with errors – deleted rows with such occurrences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980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0" dirty="0">
                <a:latin typeface="Poppins Black"/>
                <a:ea typeface="Poppins Black"/>
                <a:cs typeface="Poppins Black"/>
                <a:sym typeface="Poppins Black"/>
              </a:rPr>
              <a:t>TOOLS</a:t>
            </a:r>
            <a:endParaRPr sz="26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55" name="Google Shape;955;p43"/>
          <p:cNvSpPr txBox="1">
            <a:spLocks noGrp="1"/>
          </p:cNvSpPr>
          <p:nvPr>
            <p:ph type="subTitle" idx="2"/>
          </p:nvPr>
        </p:nvSpPr>
        <p:spPr>
          <a:xfrm>
            <a:off x="1739344" y="1288473"/>
            <a:ext cx="6684656" cy="1454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MS Excel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Python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600" dirty="0"/>
              <a:t>R Programming language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FDAD4-AF31-4500-856F-227CE4EB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1" y="2934393"/>
            <a:ext cx="3772907" cy="188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1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70"/>
          <p:cNvSpPr/>
          <p:nvPr/>
        </p:nvSpPr>
        <p:spPr>
          <a:xfrm>
            <a:off x="5023358" y="28796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0" name="Google Shape;1780;p70"/>
          <p:cNvGrpSpPr/>
          <p:nvPr/>
        </p:nvGrpSpPr>
        <p:grpSpPr>
          <a:xfrm>
            <a:off x="5150220" y="3006520"/>
            <a:ext cx="313310" cy="313227"/>
            <a:chOff x="1323129" y="2571761"/>
            <a:chExt cx="417024" cy="417024"/>
          </a:xfrm>
        </p:grpSpPr>
        <p:sp>
          <p:nvSpPr>
            <p:cNvPr id="1781" name="Google Shape;1781;p70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0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0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0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5" name="Google Shape;1785;p70"/>
          <p:cNvSpPr/>
          <p:nvPr/>
        </p:nvSpPr>
        <p:spPr>
          <a:xfrm>
            <a:off x="3402658" y="28796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6" name="Google Shape;1786;p70"/>
          <p:cNvSpPr/>
          <p:nvPr/>
        </p:nvSpPr>
        <p:spPr>
          <a:xfrm>
            <a:off x="4213008" y="287961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70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88" name="Google Shape;1788;p70"/>
          <p:cNvSpPr txBox="1">
            <a:spLocks noGrp="1"/>
          </p:cNvSpPr>
          <p:nvPr>
            <p:ph type="subTitle" idx="1"/>
          </p:nvPr>
        </p:nvSpPr>
        <p:spPr>
          <a:xfrm>
            <a:off x="2347900" y="15718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789" name="Google Shape;1789;p70"/>
          <p:cNvSpPr txBox="1"/>
          <p:nvPr/>
        </p:nvSpPr>
        <p:spPr>
          <a:xfrm>
            <a:off x="249615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90" name="Google Shape;1790;p70"/>
          <p:cNvSpPr/>
          <p:nvPr/>
        </p:nvSpPr>
        <p:spPr>
          <a:xfrm>
            <a:off x="3529537" y="3006485"/>
            <a:ext cx="313268" cy="313268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1" name="Google Shape;1791;p70"/>
          <p:cNvGrpSpPr/>
          <p:nvPr/>
        </p:nvGrpSpPr>
        <p:grpSpPr>
          <a:xfrm>
            <a:off x="4339838" y="3006507"/>
            <a:ext cx="313342" cy="313227"/>
            <a:chOff x="812101" y="2571761"/>
            <a:chExt cx="417066" cy="417024"/>
          </a:xfrm>
        </p:grpSpPr>
        <p:sp>
          <p:nvSpPr>
            <p:cNvPr id="1792" name="Google Shape;1792;p70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0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0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0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70"/>
          <p:cNvGrpSpPr/>
          <p:nvPr/>
        </p:nvGrpSpPr>
        <p:grpSpPr>
          <a:xfrm rot="10800000">
            <a:off x="7071425" y="3622502"/>
            <a:ext cx="3296400" cy="703085"/>
            <a:chOff x="-12" y="3628590"/>
            <a:chExt cx="3296400" cy="703085"/>
          </a:xfrm>
        </p:grpSpPr>
        <p:grpSp>
          <p:nvGrpSpPr>
            <p:cNvPr id="1797" name="Google Shape;1797;p70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798" name="Google Shape;1798;p70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99" name="Google Shape;1799;p70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0" name="Google Shape;1800;p70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801" name="Google Shape;1801;p7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" name="Google Shape;1802;p7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3" name="Google Shape;1803;p70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804" name="Google Shape;1804;p7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5" name="Google Shape;1805;p7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6" name="Google Shape;1806;p70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807" name="Google Shape;1807;p7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08" name="Google Shape;1808;p7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9" name="Google Shape;1809;p70"/>
          <p:cNvGrpSpPr/>
          <p:nvPr/>
        </p:nvGrpSpPr>
        <p:grpSpPr>
          <a:xfrm flipH="1">
            <a:off x="-2474399" y="1300215"/>
            <a:ext cx="4555892" cy="541915"/>
            <a:chOff x="5950034" y="3380465"/>
            <a:chExt cx="4555892" cy="541915"/>
          </a:xfrm>
        </p:grpSpPr>
        <p:grpSp>
          <p:nvGrpSpPr>
            <p:cNvPr id="1810" name="Google Shape;1810;p70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1811" name="Google Shape;1811;p70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12" name="Google Shape;1812;p70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3" name="Google Shape;1813;p70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1814" name="Google Shape;1814;p70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15" name="Google Shape;1815;p70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6" name="Google Shape;1816;p70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1817" name="Google Shape;1817;p70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18" name="Google Shape;1818;p70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9" name="Google Shape;1819;p70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1820" name="Google Shape;1820;p70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1" name="Google Shape;1821;p70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9"/>
          <p:cNvSpPr txBox="1">
            <a:spLocks noGrp="1"/>
          </p:cNvSpPr>
          <p:nvPr>
            <p:ph type="title"/>
          </p:nvPr>
        </p:nvSpPr>
        <p:spPr>
          <a:xfrm>
            <a:off x="-148278" y="2102825"/>
            <a:ext cx="29544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Bio</a:t>
            </a:r>
            <a:endParaRPr dirty="0"/>
          </a:p>
        </p:txBody>
      </p:sp>
      <p:sp>
        <p:nvSpPr>
          <p:cNvPr id="8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3649091" y="638635"/>
            <a:ext cx="3294000" cy="576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BSc. Telecommunication engineering</a:t>
            </a:r>
            <a:endParaRPr dirty="0"/>
          </a:p>
        </p:txBody>
      </p:sp>
      <p:grpSp>
        <p:nvGrpSpPr>
          <p:cNvPr id="881" name="Google Shape;881;p39"/>
          <p:cNvGrpSpPr/>
          <p:nvPr/>
        </p:nvGrpSpPr>
        <p:grpSpPr>
          <a:xfrm>
            <a:off x="-1555691" y="3874548"/>
            <a:ext cx="3140396" cy="541907"/>
            <a:chOff x="-528216" y="3116173"/>
            <a:chExt cx="3140396" cy="541907"/>
          </a:xfrm>
        </p:grpSpPr>
        <p:grpSp>
          <p:nvGrpSpPr>
            <p:cNvPr id="882" name="Google Shape;882;p39"/>
            <p:cNvGrpSpPr/>
            <p:nvPr/>
          </p:nvGrpSpPr>
          <p:grpSpPr>
            <a:xfrm>
              <a:off x="-528216" y="3434317"/>
              <a:ext cx="2877996" cy="223763"/>
              <a:chOff x="1748550" y="2064750"/>
              <a:chExt cx="3573375" cy="277863"/>
            </a:xfrm>
          </p:grpSpPr>
          <p:sp>
            <p:nvSpPr>
              <p:cNvPr id="883" name="Google Shape;883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4" name="Google Shape;884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39"/>
            <p:cNvGrpSpPr/>
            <p:nvPr/>
          </p:nvGrpSpPr>
          <p:grpSpPr>
            <a:xfrm>
              <a:off x="-528208" y="3317016"/>
              <a:ext cx="2430741" cy="185537"/>
              <a:chOff x="1748547" y="1392116"/>
              <a:chExt cx="5911958" cy="451312"/>
            </a:xfrm>
          </p:grpSpPr>
          <p:sp>
            <p:nvSpPr>
              <p:cNvPr id="886" name="Google Shape;886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7" name="Google Shape;887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8" name="Google Shape;888;p39"/>
            <p:cNvGrpSpPr/>
            <p:nvPr/>
          </p:nvGrpSpPr>
          <p:grpSpPr>
            <a:xfrm>
              <a:off x="-528216" y="3116173"/>
              <a:ext cx="3140396" cy="45661"/>
              <a:chOff x="1748550" y="1449263"/>
              <a:chExt cx="3899175" cy="56700"/>
            </a:xfrm>
          </p:grpSpPr>
          <p:cxnSp>
            <p:nvCxnSpPr>
              <p:cNvPr id="889" name="Google Shape;889;p39"/>
              <p:cNvCxnSpPr/>
              <p:nvPr/>
            </p:nvCxnSpPr>
            <p:spPr>
              <a:xfrm>
                <a:off x="1748550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0" name="Google Shape;890;p39"/>
              <p:cNvSpPr/>
              <p:nvPr/>
            </p:nvSpPr>
            <p:spPr>
              <a:xfrm>
                <a:off x="5591025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39"/>
          <p:cNvGrpSpPr/>
          <p:nvPr/>
        </p:nvGrpSpPr>
        <p:grpSpPr>
          <a:xfrm flipH="1">
            <a:off x="6378225" y="936479"/>
            <a:ext cx="3094729" cy="1111283"/>
            <a:chOff x="1748550" y="1613039"/>
            <a:chExt cx="3842475" cy="1379962"/>
          </a:xfrm>
        </p:grpSpPr>
        <p:grpSp>
          <p:nvGrpSpPr>
            <p:cNvPr id="892" name="Google Shape;892;p39"/>
            <p:cNvGrpSpPr/>
            <p:nvPr/>
          </p:nvGrpSpPr>
          <p:grpSpPr>
            <a:xfrm>
              <a:off x="1754675" y="2577138"/>
              <a:ext cx="1945675" cy="56700"/>
              <a:chOff x="1754675" y="2661275"/>
              <a:chExt cx="1945675" cy="56700"/>
            </a:xfrm>
          </p:grpSpPr>
          <p:cxnSp>
            <p:nvCxnSpPr>
              <p:cNvPr id="893" name="Google Shape;893;p3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4" name="Google Shape;894;p3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5" name="Google Shape;895;p39"/>
            <p:cNvGrpSpPr/>
            <p:nvPr/>
          </p:nvGrpSpPr>
          <p:grpSpPr>
            <a:xfrm>
              <a:off x="1754616" y="2823901"/>
              <a:ext cx="1938597" cy="169100"/>
              <a:chOff x="1754675" y="2824000"/>
              <a:chExt cx="4728285" cy="412439"/>
            </a:xfrm>
          </p:grpSpPr>
          <p:sp>
            <p:nvSpPr>
              <p:cNvPr id="896" name="Google Shape;896;p3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7" name="Google Shape;897;p3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8" name="Google Shape;898;p39"/>
            <p:cNvGrpSpPr/>
            <p:nvPr/>
          </p:nvGrpSpPr>
          <p:grpSpPr>
            <a:xfrm>
              <a:off x="1779150" y="2289288"/>
              <a:ext cx="3811875" cy="127113"/>
              <a:chOff x="1779150" y="2604263"/>
              <a:chExt cx="3811875" cy="127113"/>
            </a:xfrm>
          </p:grpSpPr>
          <p:sp>
            <p:nvSpPr>
              <p:cNvPr id="899" name="Google Shape;899;p3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0" name="Google Shape;900;p3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" name="Google Shape;901;p39"/>
            <p:cNvGrpSpPr/>
            <p:nvPr/>
          </p:nvGrpSpPr>
          <p:grpSpPr>
            <a:xfrm>
              <a:off x="1748550" y="1758700"/>
              <a:ext cx="3573375" cy="277863"/>
              <a:chOff x="1748550" y="2064750"/>
              <a:chExt cx="3573375" cy="277863"/>
            </a:xfrm>
          </p:grpSpPr>
          <p:sp>
            <p:nvSpPr>
              <p:cNvPr id="902" name="Google Shape;902;p39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3" name="Google Shape;903;p39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39"/>
            <p:cNvGrpSpPr/>
            <p:nvPr/>
          </p:nvGrpSpPr>
          <p:grpSpPr>
            <a:xfrm>
              <a:off x="1748560" y="1613039"/>
              <a:ext cx="3018055" cy="230395"/>
              <a:chOff x="1748547" y="1392116"/>
              <a:chExt cx="5911958" cy="451312"/>
            </a:xfrm>
          </p:grpSpPr>
          <p:sp>
            <p:nvSpPr>
              <p:cNvPr id="905" name="Google Shape;905;p39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06" name="Google Shape;906;p39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9"/>
            <p:cNvGrpSpPr/>
            <p:nvPr/>
          </p:nvGrpSpPr>
          <p:grpSpPr>
            <a:xfrm>
              <a:off x="1766900" y="2120038"/>
              <a:ext cx="3737650" cy="56700"/>
              <a:chOff x="1766900" y="2869225"/>
              <a:chExt cx="3737650" cy="56700"/>
            </a:xfrm>
          </p:grpSpPr>
          <p:cxnSp>
            <p:nvCxnSpPr>
              <p:cNvPr id="908" name="Google Shape;908;p3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9" name="Google Shape;909;p3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0E821FB-6BD1-4551-95FE-2D1BEAB2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320" y="509013"/>
            <a:ext cx="1057308" cy="881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C51539-E0D5-40B9-8878-479A62302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813" y="1401204"/>
            <a:ext cx="610322" cy="569004"/>
          </a:xfrm>
          <a:prstGeom prst="rect">
            <a:avLst/>
          </a:prstGeom>
        </p:spPr>
      </p:pic>
      <p:sp>
        <p:nvSpPr>
          <p:cNvPr id="38" name="Google Shape;880;p39">
            <a:extLst>
              <a:ext uri="{FF2B5EF4-FFF2-40B4-BE49-F238E27FC236}">
                <a16:creationId xmlns:a16="http://schemas.microsoft.com/office/drawing/2014/main" id="{76FE7CDE-E6D6-4398-947E-E01B329B72A7}"/>
              </a:ext>
            </a:extLst>
          </p:cNvPr>
          <p:cNvSpPr txBox="1">
            <a:spLocks/>
          </p:cNvSpPr>
          <p:nvPr/>
        </p:nvSpPr>
        <p:spPr>
          <a:xfrm>
            <a:off x="3766330" y="1397362"/>
            <a:ext cx="3294000" cy="5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dirty="0"/>
              <a:t>IT/Telecom, Education, Marketing &amp; Sales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22755-ADF2-405F-867C-12BFE6645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813" y="2102825"/>
            <a:ext cx="631870" cy="631870"/>
          </a:xfrm>
          <a:prstGeom prst="rect">
            <a:avLst/>
          </a:prstGeom>
        </p:spPr>
      </p:pic>
      <p:sp>
        <p:nvSpPr>
          <p:cNvPr id="41" name="Google Shape;880;p39">
            <a:extLst>
              <a:ext uri="{FF2B5EF4-FFF2-40B4-BE49-F238E27FC236}">
                <a16:creationId xmlns:a16="http://schemas.microsoft.com/office/drawing/2014/main" id="{8DD62C61-6A48-4AE7-A4F7-D72A7250F1B4}"/>
              </a:ext>
            </a:extLst>
          </p:cNvPr>
          <p:cNvSpPr txBox="1">
            <a:spLocks/>
          </p:cNvSpPr>
          <p:nvPr/>
        </p:nvSpPr>
        <p:spPr>
          <a:xfrm>
            <a:off x="3868852" y="2156587"/>
            <a:ext cx="3982244" cy="5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dirty="0"/>
              <a:t>Basketball. Football, Flag football, Running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13AEE0-C0B8-4478-8523-0EF1648B3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813" y="2837495"/>
            <a:ext cx="728665" cy="728665"/>
          </a:xfrm>
          <a:prstGeom prst="rect">
            <a:avLst/>
          </a:prstGeom>
        </p:spPr>
      </p:pic>
      <p:sp>
        <p:nvSpPr>
          <p:cNvPr id="44" name="Google Shape;880;p39">
            <a:extLst>
              <a:ext uri="{FF2B5EF4-FFF2-40B4-BE49-F238E27FC236}">
                <a16:creationId xmlns:a16="http://schemas.microsoft.com/office/drawing/2014/main" id="{29F0C5C6-10AC-4441-87B3-A27537600FB0}"/>
              </a:ext>
            </a:extLst>
          </p:cNvPr>
          <p:cNvSpPr txBox="1">
            <a:spLocks/>
          </p:cNvSpPr>
          <p:nvPr/>
        </p:nvSpPr>
        <p:spPr>
          <a:xfrm>
            <a:off x="3868852" y="2910534"/>
            <a:ext cx="3982244" cy="57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5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GB" dirty="0"/>
              <a:t>Digital Assets</a:t>
            </a:r>
            <a:r>
              <a:rPr lang="en-GB"/>
              <a:t>, machine learning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OBJECTIVES</a:t>
            </a:r>
            <a:endParaRPr dirty="0"/>
          </a:p>
        </p:txBody>
      </p:sp>
      <p:sp>
        <p:nvSpPr>
          <p:cNvPr id="1500" name="Google Shape;1500;p64"/>
          <p:cNvSpPr txBox="1"/>
          <p:nvPr/>
        </p:nvSpPr>
        <p:spPr>
          <a:xfrm>
            <a:off x="1454498" y="2287450"/>
            <a:ext cx="7414953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marketing strategies aimed at converting casual riders into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annual members. 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do that, however, the team needs to better: 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understand how annual members and casual riders differ, 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why casual riders would buy a membership, and 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how digital media could affect their marketing tactics. 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Google Shape;1506;p64"/>
          <p:cNvSpPr/>
          <p:nvPr/>
        </p:nvSpPr>
        <p:spPr>
          <a:xfrm>
            <a:off x="160824" y="1483575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64"/>
          <p:cNvSpPr/>
          <p:nvPr/>
        </p:nvSpPr>
        <p:spPr>
          <a:xfrm>
            <a:off x="274724" y="1597438"/>
            <a:ext cx="339200" cy="339275"/>
          </a:xfrm>
          <a:custGeom>
            <a:avLst/>
            <a:gdLst/>
            <a:ahLst/>
            <a:cxnLst/>
            <a:rect l="l" t="t" r="r" b="b"/>
            <a:pathLst>
              <a:path w="13568" h="13571" extrusionOk="0">
                <a:moveTo>
                  <a:pt x="12034" y="1066"/>
                </a:moveTo>
                <a:cubicBezTo>
                  <a:pt x="12283" y="1066"/>
                  <a:pt x="12489" y="1271"/>
                  <a:pt x="12489" y="1520"/>
                </a:cubicBezTo>
                <a:cubicBezTo>
                  <a:pt x="12482" y="1826"/>
                  <a:pt x="12261" y="1978"/>
                  <a:pt x="12038" y="1978"/>
                </a:cubicBezTo>
                <a:cubicBezTo>
                  <a:pt x="11816" y="1978"/>
                  <a:pt x="11591" y="1826"/>
                  <a:pt x="11576" y="1520"/>
                </a:cubicBezTo>
                <a:cubicBezTo>
                  <a:pt x="11576" y="1271"/>
                  <a:pt x="11785" y="1066"/>
                  <a:pt x="12034" y="1066"/>
                </a:cubicBezTo>
                <a:close/>
                <a:moveTo>
                  <a:pt x="8522" y="4661"/>
                </a:moveTo>
                <a:cubicBezTo>
                  <a:pt x="9129" y="4691"/>
                  <a:pt x="9129" y="5560"/>
                  <a:pt x="8522" y="5574"/>
                </a:cubicBezTo>
                <a:cubicBezTo>
                  <a:pt x="8273" y="5574"/>
                  <a:pt x="8064" y="5381"/>
                  <a:pt x="8064" y="5119"/>
                </a:cubicBezTo>
                <a:cubicBezTo>
                  <a:pt x="8064" y="4870"/>
                  <a:pt x="8273" y="4661"/>
                  <a:pt x="8522" y="4661"/>
                </a:cubicBezTo>
                <a:close/>
                <a:moveTo>
                  <a:pt x="4434" y="6072"/>
                </a:moveTo>
                <a:cubicBezTo>
                  <a:pt x="4659" y="6072"/>
                  <a:pt x="4883" y="6224"/>
                  <a:pt x="4897" y="6530"/>
                </a:cubicBezTo>
                <a:cubicBezTo>
                  <a:pt x="4897" y="6779"/>
                  <a:pt x="4688" y="6984"/>
                  <a:pt x="4439" y="6984"/>
                </a:cubicBezTo>
                <a:cubicBezTo>
                  <a:pt x="4176" y="6984"/>
                  <a:pt x="3971" y="6779"/>
                  <a:pt x="3971" y="6530"/>
                </a:cubicBezTo>
                <a:cubicBezTo>
                  <a:pt x="3984" y="6224"/>
                  <a:pt x="4209" y="6072"/>
                  <a:pt x="4434" y="6072"/>
                </a:cubicBezTo>
                <a:close/>
                <a:moveTo>
                  <a:pt x="7124" y="8561"/>
                </a:moveTo>
                <a:cubicBezTo>
                  <a:pt x="7386" y="8561"/>
                  <a:pt x="7592" y="8770"/>
                  <a:pt x="7592" y="9019"/>
                </a:cubicBezTo>
                <a:cubicBezTo>
                  <a:pt x="7579" y="9323"/>
                  <a:pt x="7355" y="9475"/>
                  <a:pt x="7130" y="9475"/>
                </a:cubicBezTo>
                <a:cubicBezTo>
                  <a:pt x="6906" y="9475"/>
                  <a:pt x="6681" y="9323"/>
                  <a:pt x="6666" y="9019"/>
                </a:cubicBezTo>
                <a:cubicBezTo>
                  <a:pt x="6666" y="8770"/>
                  <a:pt x="6875" y="8561"/>
                  <a:pt x="7124" y="8561"/>
                </a:cubicBezTo>
                <a:close/>
                <a:moveTo>
                  <a:pt x="7054" y="2559"/>
                </a:moveTo>
                <a:cubicBezTo>
                  <a:pt x="8037" y="2616"/>
                  <a:pt x="8920" y="3014"/>
                  <a:pt x="9614" y="3638"/>
                </a:cubicBezTo>
                <a:lnTo>
                  <a:pt x="9003" y="4259"/>
                </a:lnTo>
                <a:cubicBezTo>
                  <a:pt x="8834" y="4173"/>
                  <a:pt x="8669" y="4134"/>
                  <a:pt x="8514" y="4134"/>
                </a:cubicBezTo>
                <a:cubicBezTo>
                  <a:pt x="7659" y="4134"/>
                  <a:pt x="7124" y="5303"/>
                  <a:pt x="7967" y="5935"/>
                </a:cubicBezTo>
                <a:lnTo>
                  <a:pt x="7207" y="8037"/>
                </a:lnTo>
                <a:cubicBezTo>
                  <a:pt x="7186" y="8035"/>
                  <a:pt x="7165" y="8035"/>
                  <a:pt x="7144" y="8035"/>
                </a:cubicBezTo>
                <a:cubicBezTo>
                  <a:pt x="6957" y="8035"/>
                  <a:pt x="6776" y="8088"/>
                  <a:pt x="6626" y="8189"/>
                </a:cubicBezTo>
                <a:lnTo>
                  <a:pt x="5325" y="6971"/>
                </a:lnTo>
                <a:cubicBezTo>
                  <a:pt x="5667" y="6339"/>
                  <a:pt x="5180" y="5534"/>
                  <a:pt x="4456" y="5534"/>
                </a:cubicBezTo>
                <a:cubicBezTo>
                  <a:pt x="4450" y="5534"/>
                  <a:pt x="4445" y="5534"/>
                  <a:pt x="4439" y="5534"/>
                </a:cubicBezTo>
                <a:cubicBezTo>
                  <a:pt x="3901" y="5534"/>
                  <a:pt x="3459" y="5975"/>
                  <a:pt x="3459" y="6530"/>
                </a:cubicBezTo>
                <a:cubicBezTo>
                  <a:pt x="3447" y="7098"/>
                  <a:pt x="3931" y="7512"/>
                  <a:pt x="4448" y="7512"/>
                </a:cubicBezTo>
                <a:cubicBezTo>
                  <a:pt x="4623" y="7512"/>
                  <a:pt x="4802" y="7464"/>
                  <a:pt x="4966" y="7360"/>
                </a:cubicBezTo>
                <a:lnTo>
                  <a:pt x="6264" y="8574"/>
                </a:lnTo>
                <a:cubicBezTo>
                  <a:pt x="5922" y="9207"/>
                  <a:pt x="6409" y="10015"/>
                  <a:pt x="7120" y="10015"/>
                </a:cubicBezTo>
                <a:cubicBezTo>
                  <a:pt x="7126" y="10015"/>
                  <a:pt x="7132" y="10015"/>
                  <a:pt x="7137" y="10015"/>
                </a:cubicBezTo>
                <a:cubicBezTo>
                  <a:pt x="8107" y="10015"/>
                  <a:pt x="8492" y="8770"/>
                  <a:pt x="7718" y="8216"/>
                </a:cubicBezTo>
                <a:lnTo>
                  <a:pt x="8465" y="6115"/>
                </a:lnTo>
                <a:cubicBezTo>
                  <a:pt x="8488" y="6116"/>
                  <a:pt x="8510" y="6117"/>
                  <a:pt x="8533" y="6117"/>
                </a:cubicBezTo>
                <a:cubicBezTo>
                  <a:pt x="9270" y="6117"/>
                  <a:pt x="9768" y="5279"/>
                  <a:pt x="9391" y="4634"/>
                </a:cubicBezTo>
                <a:lnTo>
                  <a:pt x="9986" y="4010"/>
                </a:lnTo>
                <a:cubicBezTo>
                  <a:pt x="10580" y="4691"/>
                  <a:pt x="10955" y="5560"/>
                  <a:pt x="11011" y="6530"/>
                </a:cubicBezTo>
                <a:lnTo>
                  <a:pt x="10885" y="6530"/>
                </a:lnTo>
                <a:cubicBezTo>
                  <a:pt x="10540" y="6530"/>
                  <a:pt x="10540" y="7041"/>
                  <a:pt x="10885" y="7054"/>
                </a:cubicBezTo>
                <a:lnTo>
                  <a:pt x="11011" y="7054"/>
                </a:lnTo>
                <a:cubicBezTo>
                  <a:pt x="10885" y="9185"/>
                  <a:pt x="9169" y="10885"/>
                  <a:pt x="7054" y="11011"/>
                </a:cubicBezTo>
                <a:lnTo>
                  <a:pt x="7054" y="10898"/>
                </a:lnTo>
                <a:cubicBezTo>
                  <a:pt x="7054" y="10762"/>
                  <a:pt x="6958" y="10649"/>
                  <a:pt x="6819" y="10636"/>
                </a:cubicBezTo>
                <a:cubicBezTo>
                  <a:pt x="6805" y="10633"/>
                  <a:pt x="6791" y="10632"/>
                  <a:pt x="6777" y="10632"/>
                </a:cubicBezTo>
                <a:cubicBezTo>
                  <a:pt x="6639" y="10632"/>
                  <a:pt x="6513" y="10746"/>
                  <a:pt x="6513" y="10885"/>
                </a:cubicBezTo>
                <a:lnTo>
                  <a:pt x="6513" y="11011"/>
                </a:lnTo>
                <a:cubicBezTo>
                  <a:pt x="4399" y="10885"/>
                  <a:pt x="2683" y="9185"/>
                  <a:pt x="2560" y="7054"/>
                </a:cubicBezTo>
                <a:lnTo>
                  <a:pt x="2669" y="7054"/>
                </a:lnTo>
                <a:cubicBezTo>
                  <a:pt x="2809" y="7054"/>
                  <a:pt x="2918" y="6958"/>
                  <a:pt x="2945" y="6832"/>
                </a:cubicBezTo>
                <a:cubicBezTo>
                  <a:pt x="2961" y="6666"/>
                  <a:pt x="2835" y="6530"/>
                  <a:pt x="2683" y="6530"/>
                </a:cubicBezTo>
                <a:lnTo>
                  <a:pt x="2560" y="6530"/>
                </a:lnTo>
                <a:cubicBezTo>
                  <a:pt x="2683" y="4398"/>
                  <a:pt x="4399" y="2682"/>
                  <a:pt x="6513" y="2559"/>
                </a:cubicBezTo>
                <a:lnTo>
                  <a:pt x="6513" y="2669"/>
                </a:lnTo>
                <a:cubicBezTo>
                  <a:pt x="6513" y="2808"/>
                  <a:pt x="6613" y="2918"/>
                  <a:pt x="6749" y="2948"/>
                </a:cubicBezTo>
                <a:cubicBezTo>
                  <a:pt x="6757" y="2948"/>
                  <a:pt x="6765" y="2949"/>
                  <a:pt x="6773" y="2949"/>
                </a:cubicBezTo>
                <a:cubicBezTo>
                  <a:pt x="6928" y="2949"/>
                  <a:pt x="7054" y="2828"/>
                  <a:pt x="7054" y="2682"/>
                </a:cubicBezTo>
                <a:lnTo>
                  <a:pt x="7054" y="2559"/>
                </a:lnTo>
                <a:close/>
                <a:moveTo>
                  <a:pt x="7177" y="541"/>
                </a:moveTo>
                <a:lnTo>
                  <a:pt x="7177" y="996"/>
                </a:lnTo>
                <a:cubicBezTo>
                  <a:pt x="7177" y="1135"/>
                  <a:pt x="7290" y="1245"/>
                  <a:pt x="7413" y="1258"/>
                </a:cubicBezTo>
                <a:cubicBezTo>
                  <a:pt x="8605" y="1398"/>
                  <a:pt x="9684" y="1922"/>
                  <a:pt x="10540" y="2699"/>
                </a:cubicBezTo>
                <a:lnTo>
                  <a:pt x="9986" y="3250"/>
                </a:lnTo>
                <a:cubicBezTo>
                  <a:pt x="9199" y="2546"/>
                  <a:pt x="8173" y="2088"/>
                  <a:pt x="7054" y="2018"/>
                </a:cubicBezTo>
                <a:lnTo>
                  <a:pt x="7054" y="1839"/>
                </a:lnTo>
                <a:cubicBezTo>
                  <a:pt x="7054" y="1786"/>
                  <a:pt x="7028" y="1730"/>
                  <a:pt x="6971" y="1686"/>
                </a:cubicBezTo>
                <a:cubicBezTo>
                  <a:pt x="6910" y="1642"/>
                  <a:pt x="6845" y="1623"/>
                  <a:pt x="6784" y="1623"/>
                </a:cubicBezTo>
                <a:cubicBezTo>
                  <a:pt x="6638" y="1623"/>
                  <a:pt x="6513" y="1734"/>
                  <a:pt x="6513" y="1882"/>
                </a:cubicBezTo>
                <a:lnTo>
                  <a:pt x="6513" y="2018"/>
                </a:lnTo>
                <a:cubicBezTo>
                  <a:pt x="4107" y="2158"/>
                  <a:pt x="2158" y="4110"/>
                  <a:pt x="2019" y="6530"/>
                </a:cubicBezTo>
                <a:lnTo>
                  <a:pt x="1839" y="6530"/>
                </a:lnTo>
                <a:cubicBezTo>
                  <a:pt x="1783" y="6530"/>
                  <a:pt x="1730" y="6543"/>
                  <a:pt x="1687" y="6599"/>
                </a:cubicBezTo>
                <a:cubicBezTo>
                  <a:pt x="1521" y="6818"/>
                  <a:pt x="1673" y="7054"/>
                  <a:pt x="1883" y="7054"/>
                </a:cubicBezTo>
                <a:lnTo>
                  <a:pt x="2019" y="7054"/>
                </a:lnTo>
                <a:cubicBezTo>
                  <a:pt x="2158" y="9474"/>
                  <a:pt x="4107" y="11413"/>
                  <a:pt x="6513" y="11549"/>
                </a:cubicBezTo>
                <a:lnTo>
                  <a:pt x="6513" y="11728"/>
                </a:lnTo>
                <a:cubicBezTo>
                  <a:pt x="6513" y="11785"/>
                  <a:pt x="6543" y="11854"/>
                  <a:pt x="6596" y="11881"/>
                </a:cubicBezTo>
                <a:cubicBezTo>
                  <a:pt x="6662" y="11930"/>
                  <a:pt x="6730" y="11951"/>
                  <a:pt x="6792" y="11951"/>
                </a:cubicBezTo>
                <a:cubicBezTo>
                  <a:pt x="6938" y="11951"/>
                  <a:pt x="7054" y="11833"/>
                  <a:pt x="7054" y="11688"/>
                </a:cubicBezTo>
                <a:lnTo>
                  <a:pt x="7054" y="11549"/>
                </a:lnTo>
                <a:cubicBezTo>
                  <a:pt x="9474" y="11413"/>
                  <a:pt x="11410" y="9474"/>
                  <a:pt x="11549" y="7054"/>
                </a:cubicBezTo>
                <a:lnTo>
                  <a:pt x="11728" y="7054"/>
                </a:lnTo>
                <a:cubicBezTo>
                  <a:pt x="11785" y="7054"/>
                  <a:pt x="11855" y="7028"/>
                  <a:pt x="11881" y="6971"/>
                </a:cubicBezTo>
                <a:cubicBezTo>
                  <a:pt x="12047" y="6765"/>
                  <a:pt x="11894" y="6530"/>
                  <a:pt x="11689" y="6530"/>
                </a:cubicBezTo>
                <a:lnTo>
                  <a:pt x="11549" y="6530"/>
                </a:lnTo>
                <a:cubicBezTo>
                  <a:pt x="11479" y="5421"/>
                  <a:pt x="11051" y="4412"/>
                  <a:pt x="10361" y="3638"/>
                </a:cubicBezTo>
                <a:lnTo>
                  <a:pt x="10912" y="3084"/>
                </a:lnTo>
                <a:cubicBezTo>
                  <a:pt x="11659" y="3914"/>
                  <a:pt x="12173" y="4979"/>
                  <a:pt x="12296" y="6155"/>
                </a:cubicBezTo>
                <a:cubicBezTo>
                  <a:pt x="12309" y="6294"/>
                  <a:pt x="12436" y="6390"/>
                  <a:pt x="12558" y="6390"/>
                </a:cubicBezTo>
                <a:lnTo>
                  <a:pt x="13043" y="6390"/>
                </a:lnTo>
                <a:lnTo>
                  <a:pt x="13043" y="7180"/>
                </a:lnTo>
                <a:lnTo>
                  <a:pt x="12558" y="7180"/>
                </a:lnTo>
                <a:cubicBezTo>
                  <a:pt x="12436" y="7180"/>
                  <a:pt x="12309" y="7290"/>
                  <a:pt x="12296" y="7413"/>
                </a:cubicBezTo>
                <a:cubicBezTo>
                  <a:pt x="12021" y="9959"/>
                  <a:pt x="9959" y="12020"/>
                  <a:pt x="7413" y="12309"/>
                </a:cubicBezTo>
                <a:cubicBezTo>
                  <a:pt x="7290" y="12326"/>
                  <a:pt x="7177" y="12435"/>
                  <a:pt x="7177" y="12575"/>
                </a:cubicBezTo>
                <a:lnTo>
                  <a:pt x="7177" y="13043"/>
                </a:lnTo>
                <a:lnTo>
                  <a:pt x="6391" y="13043"/>
                </a:lnTo>
                <a:lnTo>
                  <a:pt x="6391" y="12575"/>
                </a:lnTo>
                <a:cubicBezTo>
                  <a:pt x="6391" y="12448"/>
                  <a:pt x="6294" y="12326"/>
                  <a:pt x="6155" y="12309"/>
                </a:cubicBezTo>
                <a:cubicBezTo>
                  <a:pt x="3595" y="12033"/>
                  <a:pt x="1534" y="9972"/>
                  <a:pt x="1245" y="7413"/>
                </a:cubicBezTo>
                <a:cubicBezTo>
                  <a:pt x="1232" y="7290"/>
                  <a:pt x="1119" y="7180"/>
                  <a:pt x="983" y="7180"/>
                </a:cubicBezTo>
                <a:lnTo>
                  <a:pt x="538" y="7180"/>
                </a:lnTo>
                <a:lnTo>
                  <a:pt x="538" y="6390"/>
                </a:lnTo>
                <a:lnTo>
                  <a:pt x="983" y="6390"/>
                </a:lnTo>
                <a:cubicBezTo>
                  <a:pt x="1119" y="6390"/>
                  <a:pt x="1232" y="6294"/>
                  <a:pt x="1245" y="6155"/>
                </a:cubicBezTo>
                <a:cubicBezTo>
                  <a:pt x="1534" y="3595"/>
                  <a:pt x="3595" y="1550"/>
                  <a:pt x="6155" y="1258"/>
                </a:cubicBezTo>
                <a:cubicBezTo>
                  <a:pt x="6294" y="1245"/>
                  <a:pt x="6391" y="1135"/>
                  <a:pt x="6391" y="996"/>
                </a:cubicBezTo>
                <a:lnTo>
                  <a:pt x="6391" y="541"/>
                </a:lnTo>
                <a:close/>
                <a:moveTo>
                  <a:pt x="6128" y="0"/>
                </a:moveTo>
                <a:cubicBezTo>
                  <a:pt x="5976" y="0"/>
                  <a:pt x="5866" y="126"/>
                  <a:pt x="5866" y="276"/>
                </a:cubicBezTo>
                <a:lnTo>
                  <a:pt x="5866" y="760"/>
                </a:lnTo>
                <a:cubicBezTo>
                  <a:pt x="3293" y="1122"/>
                  <a:pt x="1106" y="3293"/>
                  <a:pt x="747" y="5866"/>
                </a:cubicBezTo>
                <a:lnTo>
                  <a:pt x="263" y="5866"/>
                </a:lnTo>
                <a:cubicBezTo>
                  <a:pt x="123" y="5866"/>
                  <a:pt x="0" y="5975"/>
                  <a:pt x="0" y="6128"/>
                </a:cubicBezTo>
                <a:lnTo>
                  <a:pt x="0" y="7456"/>
                </a:lnTo>
                <a:cubicBezTo>
                  <a:pt x="0" y="7595"/>
                  <a:pt x="123" y="7718"/>
                  <a:pt x="263" y="7718"/>
                </a:cubicBezTo>
                <a:lnTo>
                  <a:pt x="747" y="7718"/>
                </a:lnTo>
                <a:cubicBezTo>
                  <a:pt x="1106" y="10291"/>
                  <a:pt x="3293" y="12448"/>
                  <a:pt x="5866" y="12807"/>
                </a:cubicBezTo>
                <a:lnTo>
                  <a:pt x="5866" y="13305"/>
                </a:lnTo>
                <a:cubicBezTo>
                  <a:pt x="5866" y="13444"/>
                  <a:pt x="5976" y="13570"/>
                  <a:pt x="6128" y="13570"/>
                </a:cubicBezTo>
                <a:lnTo>
                  <a:pt x="7443" y="13570"/>
                </a:lnTo>
                <a:cubicBezTo>
                  <a:pt x="7592" y="13570"/>
                  <a:pt x="7718" y="13444"/>
                  <a:pt x="7718" y="13305"/>
                </a:cubicBezTo>
                <a:lnTo>
                  <a:pt x="7718" y="12807"/>
                </a:lnTo>
                <a:cubicBezTo>
                  <a:pt x="10278" y="12435"/>
                  <a:pt x="12436" y="10277"/>
                  <a:pt x="12794" y="7718"/>
                </a:cubicBezTo>
                <a:lnTo>
                  <a:pt x="13305" y="7718"/>
                </a:lnTo>
                <a:cubicBezTo>
                  <a:pt x="13445" y="7718"/>
                  <a:pt x="13568" y="7595"/>
                  <a:pt x="13568" y="7456"/>
                </a:cubicBezTo>
                <a:lnTo>
                  <a:pt x="13568" y="6128"/>
                </a:lnTo>
                <a:cubicBezTo>
                  <a:pt x="13568" y="5975"/>
                  <a:pt x="13445" y="5866"/>
                  <a:pt x="13305" y="5866"/>
                </a:cubicBezTo>
                <a:lnTo>
                  <a:pt x="12794" y="5866"/>
                </a:lnTo>
                <a:cubicBezTo>
                  <a:pt x="12615" y="4691"/>
                  <a:pt x="12090" y="3582"/>
                  <a:pt x="11287" y="2699"/>
                </a:cubicBezTo>
                <a:lnTo>
                  <a:pt x="11576" y="2393"/>
                </a:lnTo>
                <a:cubicBezTo>
                  <a:pt x="11723" y="2476"/>
                  <a:pt x="11880" y="2514"/>
                  <a:pt x="12036" y="2514"/>
                </a:cubicBezTo>
                <a:cubicBezTo>
                  <a:pt x="12552" y="2514"/>
                  <a:pt x="13043" y="2095"/>
                  <a:pt x="13043" y="1520"/>
                </a:cubicBezTo>
                <a:cubicBezTo>
                  <a:pt x="13043" y="983"/>
                  <a:pt x="12588" y="541"/>
                  <a:pt x="12047" y="541"/>
                </a:cubicBezTo>
                <a:cubicBezTo>
                  <a:pt x="12040" y="541"/>
                  <a:pt x="12033" y="541"/>
                  <a:pt x="12026" y="541"/>
                </a:cubicBezTo>
                <a:cubicBezTo>
                  <a:pt x="11291" y="541"/>
                  <a:pt x="10806" y="1390"/>
                  <a:pt x="11191" y="2018"/>
                </a:cubicBezTo>
                <a:lnTo>
                  <a:pt x="10912" y="2310"/>
                </a:lnTo>
                <a:cubicBezTo>
                  <a:pt x="10029" y="1494"/>
                  <a:pt x="8907" y="956"/>
                  <a:pt x="7718" y="760"/>
                </a:cubicBezTo>
                <a:lnTo>
                  <a:pt x="7718" y="276"/>
                </a:lnTo>
                <a:cubicBezTo>
                  <a:pt x="7718" y="126"/>
                  <a:pt x="7592" y="0"/>
                  <a:pt x="7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64"/>
          <p:cNvSpPr/>
          <p:nvPr/>
        </p:nvSpPr>
        <p:spPr>
          <a:xfrm>
            <a:off x="160824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64"/>
          <p:cNvSpPr/>
          <p:nvPr/>
        </p:nvSpPr>
        <p:spPr>
          <a:xfrm>
            <a:off x="160824" y="337718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0" name="Google Shape;1510;p64"/>
          <p:cNvGrpSpPr/>
          <p:nvPr/>
        </p:nvGrpSpPr>
        <p:grpSpPr>
          <a:xfrm>
            <a:off x="274724" y="3508338"/>
            <a:ext cx="339200" cy="304675"/>
            <a:chOff x="5553875" y="2135725"/>
            <a:chExt cx="339200" cy="304675"/>
          </a:xfrm>
        </p:grpSpPr>
        <p:sp>
          <p:nvSpPr>
            <p:cNvPr id="1511" name="Google Shape;1511;p64"/>
            <p:cNvSpPr/>
            <p:nvPr/>
          </p:nvSpPr>
          <p:spPr>
            <a:xfrm>
              <a:off x="5736025" y="2135725"/>
              <a:ext cx="157050" cy="139675"/>
            </a:xfrm>
            <a:custGeom>
              <a:avLst/>
              <a:gdLst/>
              <a:ahLst/>
              <a:cxnLst/>
              <a:rect l="l" t="t" r="r" b="b"/>
              <a:pathLst>
                <a:path w="6282" h="5587" extrusionOk="0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4"/>
            <p:cNvSpPr/>
            <p:nvPr/>
          </p:nvSpPr>
          <p:spPr>
            <a:xfrm>
              <a:off x="5553875" y="2172075"/>
              <a:ext cx="339200" cy="268325"/>
            </a:xfrm>
            <a:custGeom>
              <a:avLst/>
              <a:gdLst/>
              <a:ahLst/>
              <a:cxnLst/>
              <a:rect l="l" t="t" r="r" b="b"/>
              <a:pathLst>
                <a:path w="13568" h="10733" extrusionOk="0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64"/>
          <p:cNvGrpSpPr/>
          <p:nvPr/>
        </p:nvGrpSpPr>
        <p:grpSpPr>
          <a:xfrm>
            <a:off x="274549" y="2544238"/>
            <a:ext cx="339550" cy="339275"/>
            <a:chOff x="5543825" y="1573475"/>
            <a:chExt cx="339550" cy="339275"/>
          </a:xfrm>
        </p:grpSpPr>
        <p:sp>
          <p:nvSpPr>
            <p:cNvPr id="1514" name="Google Shape;1514;p64"/>
            <p:cNvSpPr/>
            <p:nvPr/>
          </p:nvSpPr>
          <p:spPr>
            <a:xfrm>
              <a:off x="5543825" y="1573475"/>
              <a:ext cx="339550" cy="339275"/>
            </a:xfrm>
            <a:custGeom>
              <a:avLst/>
              <a:gdLst/>
              <a:ahLst/>
              <a:cxnLst/>
              <a:rect l="l" t="t" r="r" b="b"/>
              <a:pathLst>
                <a:path w="13582" h="13571" extrusionOk="0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4"/>
            <p:cNvSpPr/>
            <p:nvPr/>
          </p:nvSpPr>
          <p:spPr>
            <a:xfrm>
              <a:off x="5768900" y="1600100"/>
              <a:ext cx="52975" cy="13150"/>
            </a:xfrm>
            <a:custGeom>
              <a:avLst/>
              <a:gdLst/>
              <a:ahLst/>
              <a:cxnLst/>
              <a:rect l="l" t="t" r="r" b="b"/>
              <a:pathLst>
                <a:path w="2119" h="526" extrusionOk="0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4"/>
            <p:cNvSpPr/>
            <p:nvPr/>
          </p:nvSpPr>
          <p:spPr>
            <a:xfrm>
              <a:off x="5739525" y="1600100"/>
              <a:ext cx="13125" cy="13300"/>
            </a:xfrm>
            <a:custGeom>
              <a:avLst/>
              <a:gdLst/>
              <a:ahLst/>
              <a:cxnLst/>
              <a:rect l="l" t="t" r="r" b="b"/>
              <a:pathLst>
                <a:path w="525" h="532" extrusionOk="0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4"/>
            <p:cNvSpPr/>
            <p:nvPr/>
          </p:nvSpPr>
          <p:spPr>
            <a:xfrm>
              <a:off x="5768900" y="17073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4"/>
            <p:cNvSpPr/>
            <p:nvPr/>
          </p:nvSpPr>
          <p:spPr>
            <a:xfrm>
              <a:off x="5739525" y="17073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4"/>
            <p:cNvSpPr/>
            <p:nvPr/>
          </p:nvSpPr>
          <p:spPr>
            <a:xfrm>
              <a:off x="5768900" y="16537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4"/>
            <p:cNvSpPr/>
            <p:nvPr/>
          </p:nvSpPr>
          <p:spPr>
            <a:xfrm>
              <a:off x="5739525" y="16537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182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COMPANY</a:t>
            </a:r>
            <a:endParaRPr dirty="0"/>
          </a:p>
        </p:txBody>
      </p:sp>
      <p:sp>
        <p:nvSpPr>
          <p:cNvPr id="1500" name="Google Shape;1500;p64"/>
          <p:cNvSpPr txBox="1"/>
          <p:nvPr/>
        </p:nvSpPr>
        <p:spPr>
          <a:xfrm>
            <a:off x="1454498" y="1921694"/>
            <a:ext cx="7414953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2016,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Cyclistic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launched a successful bike-share offering. Since then, the program has grown to a fleet of 5,824 bicycles that 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geotracked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locked into a network of 692 stations across Chicago. The bikes can be unlocked from one station and returned to any other station in the system anytime.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8" name="Google Shape;1508;p64"/>
          <p:cNvSpPr/>
          <p:nvPr/>
        </p:nvSpPr>
        <p:spPr>
          <a:xfrm>
            <a:off x="160824" y="2430377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64"/>
          <p:cNvSpPr/>
          <p:nvPr/>
        </p:nvSpPr>
        <p:spPr>
          <a:xfrm>
            <a:off x="160824" y="2554223"/>
            <a:ext cx="567000" cy="56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0" name="Google Shape;1510;p64"/>
          <p:cNvGrpSpPr/>
          <p:nvPr/>
        </p:nvGrpSpPr>
        <p:grpSpPr>
          <a:xfrm>
            <a:off x="274724" y="2685378"/>
            <a:ext cx="339200" cy="304675"/>
            <a:chOff x="5553875" y="2135725"/>
            <a:chExt cx="339200" cy="304675"/>
          </a:xfrm>
        </p:grpSpPr>
        <p:sp>
          <p:nvSpPr>
            <p:cNvPr id="1511" name="Google Shape;1511;p64"/>
            <p:cNvSpPr/>
            <p:nvPr/>
          </p:nvSpPr>
          <p:spPr>
            <a:xfrm>
              <a:off x="5736025" y="2135725"/>
              <a:ext cx="157050" cy="139675"/>
            </a:xfrm>
            <a:custGeom>
              <a:avLst/>
              <a:gdLst/>
              <a:ahLst/>
              <a:cxnLst/>
              <a:rect l="l" t="t" r="r" b="b"/>
              <a:pathLst>
                <a:path w="6282" h="5587" extrusionOk="0">
                  <a:moveTo>
                    <a:pt x="5744" y="525"/>
                  </a:moveTo>
                  <a:lnTo>
                    <a:pt x="5744" y="1052"/>
                  </a:lnTo>
                  <a:lnTo>
                    <a:pt x="4167" y="1052"/>
                  </a:lnTo>
                  <a:lnTo>
                    <a:pt x="4167" y="525"/>
                  </a:lnTo>
                  <a:close/>
                  <a:moveTo>
                    <a:pt x="529" y="2131"/>
                  </a:moveTo>
                  <a:cubicBezTo>
                    <a:pt x="2092" y="2254"/>
                    <a:pt x="3337" y="3499"/>
                    <a:pt x="3460" y="5049"/>
                  </a:cubicBezTo>
                  <a:lnTo>
                    <a:pt x="529" y="5049"/>
                  </a:lnTo>
                  <a:lnTo>
                    <a:pt x="529" y="2131"/>
                  </a:lnTo>
                  <a:close/>
                  <a:moveTo>
                    <a:pt x="3888" y="0"/>
                  </a:moveTo>
                  <a:cubicBezTo>
                    <a:pt x="3752" y="0"/>
                    <a:pt x="3626" y="110"/>
                    <a:pt x="3626" y="262"/>
                  </a:cubicBezTo>
                  <a:lnTo>
                    <a:pt x="3626" y="525"/>
                  </a:lnTo>
                  <a:lnTo>
                    <a:pt x="2673" y="525"/>
                  </a:lnTo>
                  <a:cubicBezTo>
                    <a:pt x="2604" y="525"/>
                    <a:pt x="2534" y="555"/>
                    <a:pt x="2477" y="608"/>
                  </a:cubicBezTo>
                  <a:lnTo>
                    <a:pt x="1345" y="1743"/>
                  </a:lnTo>
                  <a:cubicBezTo>
                    <a:pt x="997" y="1647"/>
                    <a:pt x="638" y="1590"/>
                    <a:pt x="267" y="1590"/>
                  </a:cubicBezTo>
                  <a:cubicBezTo>
                    <a:pt x="127" y="1590"/>
                    <a:pt x="1" y="1703"/>
                    <a:pt x="1" y="1852"/>
                  </a:cubicBezTo>
                  <a:lnTo>
                    <a:pt x="1" y="5325"/>
                  </a:lnTo>
                  <a:cubicBezTo>
                    <a:pt x="1" y="5464"/>
                    <a:pt x="114" y="5587"/>
                    <a:pt x="267" y="5587"/>
                  </a:cubicBezTo>
                  <a:lnTo>
                    <a:pt x="3736" y="5587"/>
                  </a:lnTo>
                  <a:cubicBezTo>
                    <a:pt x="3888" y="5587"/>
                    <a:pt x="4001" y="5464"/>
                    <a:pt x="4001" y="5311"/>
                  </a:cubicBezTo>
                  <a:cubicBezTo>
                    <a:pt x="4001" y="3831"/>
                    <a:pt x="3128" y="2560"/>
                    <a:pt x="1883" y="1952"/>
                  </a:cubicBezTo>
                  <a:lnTo>
                    <a:pt x="2783" y="1052"/>
                  </a:lnTo>
                  <a:lnTo>
                    <a:pt x="3626" y="1052"/>
                  </a:lnTo>
                  <a:lnTo>
                    <a:pt x="3626" y="1315"/>
                  </a:lnTo>
                  <a:cubicBezTo>
                    <a:pt x="3626" y="1467"/>
                    <a:pt x="3752" y="1590"/>
                    <a:pt x="3888" y="1590"/>
                  </a:cubicBezTo>
                  <a:lnTo>
                    <a:pt x="6019" y="1590"/>
                  </a:lnTo>
                  <a:cubicBezTo>
                    <a:pt x="6159" y="1590"/>
                    <a:pt x="6282" y="1467"/>
                    <a:pt x="6282" y="1315"/>
                  </a:cubicBezTo>
                  <a:lnTo>
                    <a:pt x="6282" y="262"/>
                  </a:lnTo>
                  <a:cubicBezTo>
                    <a:pt x="6282" y="110"/>
                    <a:pt x="6159" y="0"/>
                    <a:pt x="6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4"/>
            <p:cNvSpPr/>
            <p:nvPr/>
          </p:nvSpPr>
          <p:spPr>
            <a:xfrm>
              <a:off x="5553875" y="2172075"/>
              <a:ext cx="339200" cy="268325"/>
            </a:xfrm>
            <a:custGeom>
              <a:avLst/>
              <a:gdLst/>
              <a:ahLst/>
              <a:cxnLst/>
              <a:rect l="l" t="t" r="r" b="b"/>
              <a:pathLst>
                <a:path w="13568" h="10733" extrusionOk="0">
                  <a:moveTo>
                    <a:pt x="2115" y="525"/>
                  </a:moveTo>
                  <a:lnTo>
                    <a:pt x="2115" y="1062"/>
                  </a:lnTo>
                  <a:lnTo>
                    <a:pt x="538" y="1062"/>
                  </a:lnTo>
                  <a:lnTo>
                    <a:pt x="538" y="525"/>
                  </a:lnTo>
                  <a:close/>
                  <a:moveTo>
                    <a:pt x="5753" y="2211"/>
                  </a:moveTo>
                  <a:lnTo>
                    <a:pt x="5753" y="5242"/>
                  </a:lnTo>
                  <a:lnTo>
                    <a:pt x="3124" y="6762"/>
                  </a:lnTo>
                  <a:cubicBezTo>
                    <a:pt x="2142" y="4797"/>
                    <a:pt x="3569" y="2350"/>
                    <a:pt x="5753" y="2211"/>
                  </a:cubicBezTo>
                  <a:close/>
                  <a:moveTo>
                    <a:pt x="9196" y="5670"/>
                  </a:moveTo>
                  <a:cubicBezTo>
                    <a:pt x="9129" y="6653"/>
                    <a:pt x="8602" y="7496"/>
                    <a:pt x="7841" y="8033"/>
                  </a:cubicBezTo>
                  <a:lnTo>
                    <a:pt x="6474" y="5670"/>
                  </a:lnTo>
                  <a:close/>
                  <a:moveTo>
                    <a:pt x="5919" y="5766"/>
                  </a:moveTo>
                  <a:lnTo>
                    <a:pt x="7370" y="8299"/>
                  </a:lnTo>
                  <a:cubicBezTo>
                    <a:pt x="6960" y="8504"/>
                    <a:pt x="6508" y="8600"/>
                    <a:pt x="6053" y="8600"/>
                  </a:cubicBezTo>
                  <a:cubicBezTo>
                    <a:pt x="5004" y="8600"/>
                    <a:pt x="3943" y="8089"/>
                    <a:pt x="3373" y="7220"/>
                  </a:cubicBezTo>
                  <a:lnTo>
                    <a:pt x="5919" y="5766"/>
                  </a:lnTo>
                  <a:close/>
                  <a:moveTo>
                    <a:pt x="2115" y="9667"/>
                  </a:moveTo>
                  <a:lnTo>
                    <a:pt x="2115" y="10191"/>
                  </a:lnTo>
                  <a:lnTo>
                    <a:pt x="538" y="10191"/>
                  </a:lnTo>
                  <a:lnTo>
                    <a:pt x="538" y="9667"/>
                  </a:lnTo>
                  <a:close/>
                  <a:moveTo>
                    <a:pt x="13030" y="9667"/>
                  </a:moveTo>
                  <a:lnTo>
                    <a:pt x="13030" y="10191"/>
                  </a:lnTo>
                  <a:lnTo>
                    <a:pt x="11453" y="10191"/>
                  </a:lnTo>
                  <a:lnTo>
                    <a:pt x="11453" y="9667"/>
                  </a:lnTo>
                  <a:close/>
                  <a:moveTo>
                    <a:pt x="263" y="0"/>
                  </a:moveTo>
                  <a:cubicBezTo>
                    <a:pt x="123" y="0"/>
                    <a:pt x="0" y="123"/>
                    <a:pt x="0" y="262"/>
                  </a:cubicBezTo>
                  <a:lnTo>
                    <a:pt x="0" y="1328"/>
                  </a:lnTo>
                  <a:cubicBezTo>
                    <a:pt x="0" y="1464"/>
                    <a:pt x="123" y="1590"/>
                    <a:pt x="263" y="1590"/>
                  </a:cubicBezTo>
                  <a:lnTo>
                    <a:pt x="2391" y="1590"/>
                  </a:lnTo>
                  <a:cubicBezTo>
                    <a:pt x="2530" y="1590"/>
                    <a:pt x="2656" y="1464"/>
                    <a:pt x="2656" y="1328"/>
                  </a:cubicBezTo>
                  <a:lnTo>
                    <a:pt x="2656" y="1062"/>
                  </a:lnTo>
                  <a:lnTo>
                    <a:pt x="3499" y="1062"/>
                  </a:lnTo>
                  <a:lnTo>
                    <a:pt x="4452" y="2005"/>
                  </a:lnTo>
                  <a:cubicBezTo>
                    <a:pt x="1604" y="3303"/>
                    <a:pt x="1561" y="7426"/>
                    <a:pt x="4399" y="8767"/>
                  </a:cubicBezTo>
                  <a:lnTo>
                    <a:pt x="3499" y="9667"/>
                  </a:lnTo>
                  <a:lnTo>
                    <a:pt x="2656" y="9667"/>
                  </a:lnTo>
                  <a:lnTo>
                    <a:pt x="2656" y="9404"/>
                  </a:lnTo>
                  <a:cubicBezTo>
                    <a:pt x="2656" y="9252"/>
                    <a:pt x="2530" y="9142"/>
                    <a:pt x="2391" y="9142"/>
                  </a:cubicBezTo>
                  <a:lnTo>
                    <a:pt x="263" y="9142"/>
                  </a:lnTo>
                  <a:cubicBezTo>
                    <a:pt x="123" y="9142"/>
                    <a:pt x="0" y="9252"/>
                    <a:pt x="0" y="9404"/>
                  </a:cubicBezTo>
                  <a:lnTo>
                    <a:pt x="0" y="10457"/>
                  </a:lnTo>
                  <a:cubicBezTo>
                    <a:pt x="0" y="10606"/>
                    <a:pt x="123" y="10732"/>
                    <a:pt x="263" y="10732"/>
                  </a:cubicBezTo>
                  <a:lnTo>
                    <a:pt x="2391" y="10732"/>
                  </a:lnTo>
                  <a:cubicBezTo>
                    <a:pt x="2530" y="10732"/>
                    <a:pt x="2656" y="10606"/>
                    <a:pt x="2656" y="10457"/>
                  </a:cubicBezTo>
                  <a:lnTo>
                    <a:pt x="2656" y="10191"/>
                  </a:lnTo>
                  <a:lnTo>
                    <a:pt x="3609" y="10191"/>
                  </a:lnTo>
                  <a:cubicBezTo>
                    <a:pt x="3679" y="10191"/>
                    <a:pt x="3748" y="10165"/>
                    <a:pt x="3801" y="10125"/>
                  </a:cubicBezTo>
                  <a:lnTo>
                    <a:pt x="4937" y="8976"/>
                  </a:lnTo>
                  <a:cubicBezTo>
                    <a:pt x="5272" y="9082"/>
                    <a:pt x="5630" y="9133"/>
                    <a:pt x="5990" y="9133"/>
                  </a:cubicBezTo>
                  <a:cubicBezTo>
                    <a:pt x="6759" y="9133"/>
                    <a:pt x="7539" y="8901"/>
                    <a:pt x="8133" y="8478"/>
                  </a:cubicBezTo>
                  <a:lnTo>
                    <a:pt x="9763" y="10125"/>
                  </a:lnTo>
                  <a:cubicBezTo>
                    <a:pt x="9820" y="10165"/>
                    <a:pt x="9890" y="10191"/>
                    <a:pt x="9959" y="10191"/>
                  </a:cubicBezTo>
                  <a:lnTo>
                    <a:pt x="10912" y="10191"/>
                  </a:lnTo>
                  <a:lnTo>
                    <a:pt x="10912" y="10457"/>
                  </a:lnTo>
                  <a:cubicBezTo>
                    <a:pt x="10912" y="10606"/>
                    <a:pt x="11038" y="10732"/>
                    <a:pt x="11174" y="10732"/>
                  </a:cubicBezTo>
                  <a:lnTo>
                    <a:pt x="13305" y="10732"/>
                  </a:lnTo>
                  <a:cubicBezTo>
                    <a:pt x="13445" y="10732"/>
                    <a:pt x="13568" y="10606"/>
                    <a:pt x="13568" y="10457"/>
                  </a:cubicBezTo>
                  <a:lnTo>
                    <a:pt x="13568" y="9404"/>
                  </a:lnTo>
                  <a:cubicBezTo>
                    <a:pt x="13568" y="9252"/>
                    <a:pt x="13445" y="9142"/>
                    <a:pt x="13305" y="9142"/>
                  </a:cubicBezTo>
                  <a:lnTo>
                    <a:pt x="11174" y="9142"/>
                  </a:lnTo>
                  <a:cubicBezTo>
                    <a:pt x="11038" y="9142"/>
                    <a:pt x="10912" y="9252"/>
                    <a:pt x="10912" y="9404"/>
                  </a:cubicBezTo>
                  <a:lnTo>
                    <a:pt x="10912" y="9667"/>
                  </a:lnTo>
                  <a:lnTo>
                    <a:pt x="10069" y="9667"/>
                  </a:lnTo>
                  <a:lnTo>
                    <a:pt x="8548" y="8146"/>
                  </a:lnTo>
                  <a:cubicBezTo>
                    <a:pt x="9279" y="7469"/>
                    <a:pt x="9750" y="6487"/>
                    <a:pt x="9750" y="5408"/>
                  </a:cubicBezTo>
                  <a:cubicBezTo>
                    <a:pt x="9750" y="5255"/>
                    <a:pt x="9627" y="5129"/>
                    <a:pt x="9475" y="5129"/>
                  </a:cubicBezTo>
                  <a:lnTo>
                    <a:pt x="6278" y="5129"/>
                  </a:lnTo>
                  <a:lnTo>
                    <a:pt x="6278" y="1935"/>
                  </a:lnTo>
                  <a:cubicBezTo>
                    <a:pt x="6278" y="1783"/>
                    <a:pt x="6155" y="1660"/>
                    <a:pt x="6016" y="1660"/>
                  </a:cubicBezTo>
                  <a:cubicBezTo>
                    <a:pt x="5657" y="1660"/>
                    <a:pt x="5325" y="1713"/>
                    <a:pt x="4993" y="1809"/>
                  </a:cubicBezTo>
                  <a:lnTo>
                    <a:pt x="3801" y="608"/>
                  </a:lnTo>
                  <a:cubicBezTo>
                    <a:pt x="3748" y="551"/>
                    <a:pt x="3679" y="525"/>
                    <a:pt x="3609" y="525"/>
                  </a:cubicBezTo>
                  <a:lnTo>
                    <a:pt x="2656" y="525"/>
                  </a:lnTo>
                  <a:lnTo>
                    <a:pt x="2656" y="262"/>
                  </a:lnTo>
                  <a:cubicBezTo>
                    <a:pt x="2656" y="123"/>
                    <a:pt x="2530" y="0"/>
                    <a:pt x="2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64"/>
          <p:cNvGrpSpPr/>
          <p:nvPr/>
        </p:nvGrpSpPr>
        <p:grpSpPr>
          <a:xfrm>
            <a:off x="274549" y="1721278"/>
            <a:ext cx="339550" cy="339275"/>
            <a:chOff x="5543825" y="1573475"/>
            <a:chExt cx="339550" cy="339275"/>
          </a:xfrm>
        </p:grpSpPr>
        <p:sp>
          <p:nvSpPr>
            <p:cNvPr id="1514" name="Google Shape;1514;p64"/>
            <p:cNvSpPr/>
            <p:nvPr/>
          </p:nvSpPr>
          <p:spPr>
            <a:xfrm>
              <a:off x="5543825" y="1573475"/>
              <a:ext cx="339550" cy="339275"/>
            </a:xfrm>
            <a:custGeom>
              <a:avLst/>
              <a:gdLst/>
              <a:ahLst/>
              <a:cxnLst/>
              <a:rect l="l" t="t" r="r" b="b"/>
              <a:pathLst>
                <a:path w="13582" h="13571" extrusionOk="0">
                  <a:moveTo>
                    <a:pt x="12781" y="541"/>
                  </a:moveTo>
                  <a:cubicBezTo>
                    <a:pt x="12934" y="541"/>
                    <a:pt x="13057" y="651"/>
                    <a:pt x="13057" y="803"/>
                  </a:cubicBezTo>
                  <a:lnTo>
                    <a:pt x="13057" y="1882"/>
                  </a:lnTo>
                  <a:cubicBezTo>
                    <a:pt x="13057" y="2035"/>
                    <a:pt x="12934" y="2144"/>
                    <a:pt x="12781" y="2144"/>
                  </a:cubicBezTo>
                  <a:lnTo>
                    <a:pt x="7413" y="2144"/>
                  </a:lnTo>
                  <a:cubicBezTo>
                    <a:pt x="7261" y="2144"/>
                    <a:pt x="7138" y="2035"/>
                    <a:pt x="7138" y="1882"/>
                  </a:cubicBezTo>
                  <a:lnTo>
                    <a:pt x="7138" y="803"/>
                  </a:lnTo>
                  <a:cubicBezTo>
                    <a:pt x="7138" y="651"/>
                    <a:pt x="7261" y="541"/>
                    <a:pt x="7413" y="541"/>
                  </a:cubicBezTo>
                  <a:close/>
                  <a:moveTo>
                    <a:pt x="12781" y="2682"/>
                  </a:moveTo>
                  <a:cubicBezTo>
                    <a:pt x="12934" y="2682"/>
                    <a:pt x="13057" y="2795"/>
                    <a:pt x="13057" y="2948"/>
                  </a:cubicBezTo>
                  <a:lnTo>
                    <a:pt x="13057" y="4027"/>
                  </a:lnTo>
                  <a:cubicBezTo>
                    <a:pt x="13057" y="4176"/>
                    <a:pt x="12934" y="4289"/>
                    <a:pt x="12781" y="4289"/>
                  </a:cubicBezTo>
                  <a:lnTo>
                    <a:pt x="7413" y="4289"/>
                  </a:lnTo>
                  <a:cubicBezTo>
                    <a:pt x="7261" y="4289"/>
                    <a:pt x="7138" y="4176"/>
                    <a:pt x="7138" y="4027"/>
                  </a:cubicBezTo>
                  <a:lnTo>
                    <a:pt x="7138" y="2948"/>
                  </a:lnTo>
                  <a:cubicBezTo>
                    <a:pt x="7138" y="2795"/>
                    <a:pt x="7261" y="2682"/>
                    <a:pt x="7413" y="2682"/>
                  </a:cubicBezTo>
                  <a:close/>
                  <a:moveTo>
                    <a:pt x="12781" y="4827"/>
                  </a:moveTo>
                  <a:cubicBezTo>
                    <a:pt x="12934" y="4827"/>
                    <a:pt x="13057" y="4953"/>
                    <a:pt x="13057" y="5089"/>
                  </a:cubicBezTo>
                  <a:lnTo>
                    <a:pt x="13057" y="6168"/>
                  </a:lnTo>
                  <a:cubicBezTo>
                    <a:pt x="13057" y="6320"/>
                    <a:pt x="12934" y="6447"/>
                    <a:pt x="12781" y="6447"/>
                  </a:cubicBezTo>
                  <a:lnTo>
                    <a:pt x="7413" y="6447"/>
                  </a:lnTo>
                  <a:cubicBezTo>
                    <a:pt x="7261" y="6447"/>
                    <a:pt x="7138" y="6320"/>
                    <a:pt x="7138" y="6168"/>
                  </a:cubicBezTo>
                  <a:lnTo>
                    <a:pt x="7138" y="5089"/>
                  </a:lnTo>
                  <a:cubicBezTo>
                    <a:pt x="7138" y="4953"/>
                    <a:pt x="7261" y="4827"/>
                    <a:pt x="7413" y="4827"/>
                  </a:cubicBezTo>
                  <a:close/>
                  <a:moveTo>
                    <a:pt x="6667" y="4302"/>
                  </a:moveTo>
                  <a:cubicBezTo>
                    <a:pt x="6693" y="4398"/>
                    <a:pt x="6750" y="4481"/>
                    <a:pt x="6819" y="4564"/>
                  </a:cubicBezTo>
                  <a:cubicBezTo>
                    <a:pt x="6693" y="4704"/>
                    <a:pt x="6610" y="4896"/>
                    <a:pt x="6610" y="5089"/>
                  </a:cubicBezTo>
                  <a:lnTo>
                    <a:pt x="6610" y="6168"/>
                  </a:lnTo>
                  <a:cubicBezTo>
                    <a:pt x="6610" y="6613"/>
                    <a:pt x="6972" y="6971"/>
                    <a:pt x="7413" y="6971"/>
                  </a:cubicBezTo>
                  <a:lnTo>
                    <a:pt x="9282" y="6971"/>
                  </a:lnTo>
                  <a:cubicBezTo>
                    <a:pt x="9075" y="8407"/>
                    <a:pt x="7974" y="9105"/>
                    <a:pt x="6878" y="9105"/>
                  </a:cubicBezTo>
                  <a:cubicBezTo>
                    <a:pt x="5692" y="9105"/>
                    <a:pt x="4512" y="8290"/>
                    <a:pt x="4469" y="6709"/>
                  </a:cubicBezTo>
                  <a:cubicBezTo>
                    <a:pt x="4469" y="5451"/>
                    <a:pt x="5435" y="4412"/>
                    <a:pt x="6667" y="4302"/>
                  </a:cubicBezTo>
                  <a:close/>
                  <a:moveTo>
                    <a:pt x="3832" y="9321"/>
                  </a:moveTo>
                  <a:cubicBezTo>
                    <a:pt x="3971" y="9474"/>
                    <a:pt x="4107" y="9613"/>
                    <a:pt x="4260" y="9736"/>
                  </a:cubicBezTo>
                  <a:lnTo>
                    <a:pt x="3888" y="10138"/>
                  </a:lnTo>
                  <a:lnTo>
                    <a:pt x="3430" y="9696"/>
                  </a:lnTo>
                  <a:lnTo>
                    <a:pt x="3832" y="9321"/>
                  </a:lnTo>
                  <a:close/>
                  <a:moveTo>
                    <a:pt x="6610" y="3223"/>
                  </a:moveTo>
                  <a:lnTo>
                    <a:pt x="6610" y="3778"/>
                  </a:lnTo>
                  <a:cubicBezTo>
                    <a:pt x="5133" y="3874"/>
                    <a:pt x="3901" y="5215"/>
                    <a:pt x="3928" y="6709"/>
                  </a:cubicBezTo>
                  <a:cubicBezTo>
                    <a:pt x="3928" y="8326"/>
                    <a:pt x="5256" y="9653"/>
                    <a:pt x="6876" y="9653"/>
                  </a:cubicBezTo>
                  <a:cubicBezTo>
                    <a:pt x="6893" y="9654"/>
                    <a:pt x="6911" y="9654"/>
                    <a:pt x="6929" y="9654"/>
                  </a:cubicBezTo>
                  <a:cubicBezTo>
                    <a:pt x="8401" y="9654"/>
                    <a:pt x="9712" y="8434"/>
                    <a:pt x="9807" y="6971"/>
                  </a:cubicBezTo>
                  <a:lnTo>
                    <a:pt x="10361" y="6971"/>
                  </a:lnTo>
                  <a:cubicBezTo>
                    <a:pt x="10222" y="8770"/>
                    <a:pt x="8701" y="10194"/>
                    <a:pt x="6876" y="10194"/>
                  </a:cubicBezTo>
                  <a:cubicBezTo>
                    <a:pt x="2408" y="10042"/>
                    <a:pt x="2198" y="3721"/>
                    <a:pt x="6610" y="3223"/>
                  </a:cubicBezTo>
                  <a:close/>
                  <a:moveTo>
                    <a:pt x="3058" y="10055"/>
                  </a:moveTo>
                  <a:lnTo>
                    <a:pt x="3526" y="10526"/>
                  </a:lnTo>
                  <a:lnTo>
                    <a:pt x="1285" y="12907"/>
                  </a:lnTo>
                  <a:cubicBezTo>
                    <a:pt x="1211" y="12987"/>
                    <a:pt x="1101" y="13025"/>
                    <a:pt x="991" y="13025"/>
                  </a:cubicBezTo>
                  <a:cubicBezTo>
                    <a:pt x="874" y="13025"/>
                    <a:pt x="756" y="12983"/>
                    <a:pt x="678" y="12907"/>
                  </a:cubicBezTo>
                  <a:cubicBezTo>
                    <a:pt x="512" y="12741"/>
                    <a:pt x="499" y="12448"/>
                    <a:pt x="678" y="12282"/>
                  </a:cubicBezTo>
                  <a:lnTo>
                    <a:pt x="3058" y="10055"/>
                  </a:lnTo>
                  <a:close/>
                  <a:moveTo>
                    <a:pt x="7413" y="0"/>
                  </a:moveTo>
                  <a:cubicBezTo>
                    <a:pt x="6972" y="0"/>
                    <a:pt x="6610" y="359"/>
                    <a:pt x="6610" y="803"/>
                  </a:cubicBezTo>
                  <a:lnTo>
                    <a:pt x="6610" y="1882"/>
                  </a:lnTo>
                  <a:cubicBezTo>
                    <a:pt x="6610" y="2088"/>
                    <a:pt x="6693" y="2267"/>
                    <a:pt x="6819" y="2407"/>
                  </a:cubicBezTo>
                  <a:cubicBezTo>
                    <a:pt x="6750" y="2490"/>
                    <a:pt x="6693" y="2586"/>
                    <a:pt x="6653" y="2699"/>
                  </a:cubicBezTo>
                  <a:cubicBezTo>
                    <a:pt x="3583" y="2835"/>
                    <a:pt x="1827" y="6364"/>
                    <a:pt x="3513" y="8906"/>
                  </a:cubicBezTo>
                  <a:lnTo>
                    <a:pt x="303" y="11911"/>
                  </a:lnTo>
                  <a:cubicBezTo>
                    <a:pt x="124" y="12090"/>
                    <a:pt x="14" y="12326"/>
                    <a:pt x="14" y="12575"/>
                  </a:cubicBezTo>
                  <a:cubicBezTo>
                    <a:pt x="1" y="13105"/>
                    <a:pt x="456" y="13571"/>
                    <a:pt x="988" y="13571"/>
                  </a:cubicBezTo>
                  <a:cubicBezTo>
                    <a:pt x="995" y="13571"/>
                    <a:pt x="1003" y="13571"/>
                    <a:pt x="1010" y="13570"/>
                  </a:cubicBezTo>
                  <a:cubicBezTo>
                    <a:pt x="1259" y="13570"/>
                    <a:pt x="1495" y="13458"/>
                    <a:pt x="1674" y="13278"/>
                  </a:cubicBezTo>
                  <a:lnTo>
                    <a:pt x="4688" y="10068"/>
                  </a:lnTo>
                  <a:cubicBezTo>
                    <a:pt x="5365" y="10522"/>
                    <a:pt x="6113" y="10728"/>
                    <a:pt x="6848" y="10728"/>
                  </a:cubicBezTo>
                  <a:cubicBezTo>
                    <a:pt x="8852" y="10728"/>
                    <a:pt x="10764" y="9198"/>
                    <a:pt x="10886" y="6971"/>
                  </a:cubicBezTo>
                  <a:lnTo>
                    <a:pt x="12781" y="6971"/>
                  </a:lnTo>
                  <a:cubicBezTo>
                    <a:pt x="13223" y="6971"/>
                    <a:pt x="13581" y="6613"/>
                    <a:pt x="13581" y="6168"/>
                  </a:cubicBezTo>
                  <a:lnTo>
                    <a:pt x="13581" y="5089"/>
                  </a:lnTo>
                  <a:cubicBezTo>
                    <a:pt x="13581" y="4883"/>
                    <a:pt x="13498" y="4704"/>
                    <a:pt x="13375" y="4564"/>
                  </a:cubicBezTo>
                  <a:cubicBezTo>
                    <a:pt x="13498" y="4412"/>
                    <a:pt x="13581" y="4232"/>
                    <a:pt x="13581" y="4027"/>
                  </a:cubicBezTo>
                  <a:lnTo>
                    <a:pt x="13581" y="2948"/>
                  </a:lnTo>
                  <a:cubicBezTo>
                    <a:pt x="13581" y="2739"/>
                    <a:pt x="13498" y="2559"/>
                    <a:pt x="13375" y="2407"/>
                  </a:cubicBezTo>
                  <a:cubicBezTo>
                    <a:pt x="13498" y="2267"/>
                    <a:pt x="13581" y="2088"/>
                    <a:pt x="13581" y="1882"/>
                  </a:cubicBezTo>
                  <a:lnTo>
                    <a:pt x="13581" y="803"/>
                  </a:lnTo>
                  <a:cubicBezTo>
                    <a:pt x="13581" y="359"/>
                    <a:pt x="13223" y="0"/>
                    <a:pt x="12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4"/>
            <p:cNvSpPr/>
            <p:nvPr/>
          </p:nvSpPr>
          <p:spPr>
            <a:xfrm>
              <a:off x="5768900" y="1600100"/>
              <a:ext cx="52975" cy="13150"/>
            </a:xfrm>
            <a:custGeom>
              <a:avLst/>
              <a:gdLst/>
              <a:ahLst/>
              <a:cxnLst/>
              <a:rect l="l" t="t" r="r" b="b"/>
              <a:pathLst>
                <a:path w="2119" h="526" extrusionOk="0">
                  <a:moveTo>
                    <a:pt x="362" y="1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9"/>
                    <a:pt x="2089" y="223"/>
                  </a:cubicBezTo>
                  <a:cubicBezTo>
                    <a:pt x="2075" y="97"/>
                    <a:pt x="195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4"/>
            <p:cNvSpPr/>
            <p:nvPr/>
          </p:nvSpPr>
          <p:spPr>
            <a:xfrm>
              <a:off x="5739525" y="1600100"/>
              <a:ext cx="13125" cy="13300"/>
            </a:xfrm>
            <a:custGeom>
              <a:avLst/>
              <a:gdLst/>
              <a:ahLst/>
              <a:cxnLst/>
              <a:rect l="l" t="t" r="r" b="b"/>
              <a:pathLst>
                <a:path w="525" h="532" extrusionOk="0">
                  <a:moveTo>
                    <a:pt x="263" y="1"/>
                  </a:moveTo>
                  <a:cubicBezTo>
                    <a:pt x="110" y="1"/>
                    <a:pt x="0" y="123"/>
                    <a:pt x="0" y="263"/>
                  </a:cubicBezTo>
                  <a:cubicBezTo>
                    <a:pt x="0" y="442"/>
                    <a:pt x="128" y="532"/>
                    <a:pt x="258" y="532"/>
                  </a:cubicBezTo>
                  <a:cubicBezTo>
                    <a:pt x="387" y="532"/>
                    <a:pt x="518" y="442"/>
                    <a:pt x="525" y="263"/>
                  </a:cubicBezTo>
                  <a:cubicBezTo>
                    <a:pt x="525" y="123"/>
                    <a:pt x="402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4"/>
            <p:cNvSpPr/>
            <p:nvPr/>
          </p:nvSpPr>
          <p:spPr>
            <a:xfrm>
              <a:off x="5768900" y="17073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4"/>
                    <a:pt x="1" y="512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6"/>
                    <a:pt x="2089" y="220"/>
                  </a:cubicBezTo>
                  <a:cubicBezTo>
                    <a:pt x="2075" y="97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4"/>
            <p:cNvSpPr/>
            <p:nvPr/>
          </p:nvSpPr>
          <p:spPr>
            <a:xfrm>
              <a:off x="5739525" y="17073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9"/>
                    <a:pt x="128" y="535"/>
                    <a:pt x="258" y="535"/>
                  </a:cubicBezTo>
                  <a:cubicBezTo>
                    <a:pt x="387" y="535"/>
                    <a:pt x="518" y="449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4"/>
            <p:cNvSpPr/>
            <p:nvPr/>
          </p:nvSpPr>
          <p:spPr>
            <a:xfrm>
              <a:off x="5768900" y="1653725"/>
              <a:ext cx="52975" cy="13125"/>
            </a:xfrm>
            <a:custGeom>
              <a:avLst/>
              <a:gdLst/>
              <a:ahLst/>
              <a:cxnLst/>
              <a:rect l="l" t="t" r="r" b="b"/>
              <a:pathLst>
                <a:path w="2119" h="525" extrusionOk="0">
                  <a:moveTo>
                    <a:pt x="362" y="0"/>
                  </a:moveTo>
                  <a:cubicBezTo>
                    <a:pt x="1" y="13"/>
                    <a:pt x="1" y="511"/>
                    <a:pt x="362" y="525"/>
                  </a:cubicBezTo>
                  <a:lnTo>
                    <a:pt x="1826" y="525"/>
                  </a:lnTo>
                  <a:cubicBezTo>
                    <a:pt x="1992" y="525"/>
                    <a:pt x="2118" y="385"/>
                    <a:pt x="2089" y="219"/>
                  </a:cubicBezTo>
                  <a:cubicBezTo>
                    <a:pt x="2075" y="96"/>
                    <a:pt x="1952" y="0"/>
                    <a:pt x="1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4"/>
            <p:cNvSpPr/>
            <p:nvPr/>
          </p:nvSpPr>
          <p:spPr>
            <a:xfrm>
              <a:off x="5739525" y="1653725"/>
              <a:ext cx="13125" cy="13375"/>
            </a:xfrm>
            <a:custGeom>
              <a:avLst/>
              <a:gdLst/>
              <a:ahLst/>
              <a:cxnLst/>
              <a:rect l="l" t="t" r="r" b="b"/>
              <a:pathLst>
                <a:path w="525" h="535" extrusionOk="0">
                  <a:moveTo>
                    <a:pt x="263" y="0"/>
                  </a:moveTo>
                  <a:cubicBezTo>
                    <a:pt x="110" y="0"/>
                    <a:pt x="0" y="123"/>
                    <a:pt x="0" y="276"/>
                  </a:cubicBezTo>
                  <a:cubicBezTo>
                    <a:pt x="0" y="448"/>
                    <a:pt x="128" y="534"/>
                    <a:pt x="258" y="534"/>
                  </a:cubicBezTo>
                  <a:cubicBezTo>
                    <a:pt x="387" y="534"/>
                    <a:pt x="518" y="448"/>
                    <a:pt x="525" y="276"/>
                  </a:cubicBezTo>
                  <a:cubicBezTo>
                    <a:pt x="525" y="123"/>
                    <a:pt x="402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10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3C188-A1DA-4325-95F7-601949801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96850"/>
            <a:ext cx="6350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1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DISTRIBUTION </a:t>
            </a:r>
            <a:r>
              <a:rPr lang="en" dirty="0"/>
              <a:t> OF  2022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357C7-CE6C-4132-AA97-474B2960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75" y="1507374"/>
            <a:ext cx="751522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DISTRIBUTION BY RIDE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D9D50-B631-484F-BAC3-77E2CD498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68"/>
          <a:stretch/>
        </p:blipFill>
        <p:spPr>
          <a:xfrm>
            <a:off x="706996" y="1017725"/>
            <a:ext cx="7642158" cy="40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48"/>
          <p:cNvSpPr txBox="1">
            <a:spLocks noGrp="1"/>
          </p:cNvSpPr>
          <p:nvPr>
            <p:ph type="subTitle" idx="1"/>
          </p:nvPr>
        </p:nvSpPr>
        <p:spPr>
          <a:xfrm>
            <a:off x="877152" y="2397861"/>
            <a:ext cx="8169215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artdeco-reset-typography-font-family-sans)"/>
              </a:rPr>
              <a:t>Acquiring a new customer can cost </a:t>
            </a:r>
            <a:r>
              <a:rPr lang="en-US" b="0" i="0" dirty="0">
                <a:effectLst/>
                <a:latin typeface="var(--artdeco-reset-typography-font-family-sans)"/>
                <a:hlinkClick r:id="rId3"/>
              </a:rPr>
              <a:t>five times</a:t>
            </a:r>
            <a:r>
              <a:rPr lang="en-US" b="0" i="0" dirty="0">
                <a:effectLst/>
                <a:latin typeface="var(--artdeco-reset-typography-font-family-sans)"/>
              </a:rPr>
              <a:t> more than retaining an existing customer.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artdeco-reset-typography-font-family-sans)"/>
                <a:hlinkClick r:id="rId4"/>
              </a:rPr>
              <a:t>Increasing</a:t>
            </a:r>
            <a:r>
              <a:rPr lang="en-US" b="0" i="0" dirty="0">
                <a:effectLst/>
                <a:latin typeface="var(--artdeco-reset-typography-font-family-sans)"/>
              </a:rPr>
              <a:t> customer retention by 5% can increase profits from 25-95%.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ar(--artdeco-reset-typography-font-family-sans)"/>
              </a:rPr>
              <a:t>The success rate of selling to a customer you already have is </a:t>
            </a:r>
            <a:r>
              <a:rPr lang="en-US" b="0" i="0" dirty="0">
                <a:effectLst/>
                <a:latin typeface="var(--artdeco-reset-typography-font-family-sans)"/>
                <a:hlinkClick r:id="rId5"/>
              </a:rPr>
              <a:t>60-70</a:t>
            </a:r>
            <a:r>
              <a:rPr lang="en-US" b="0" i="0" dirty="0">
                <a:effectLst/>
                <a:latin typeface="var(--artdeco-reset-typography-font-family-sans)"/>
              </a:rPr>
              <a:t>%, while the success rate of selling to a new customer is 5-20%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4" name="Google Shape;1104;p48"/>
          <p:cNvSpPr txBox="1">
            <a:spLocks noGrp="1"/>
          </p:cNvSpPr>
          <p:nvPr>
            <p:ph type="title"/>
          </p:nvPr>
        </p:nvSpPr>
        <p:spPr>
          <a:xfrm>
            <a:off x="2294337" y="3682762"/>
            <a:ext cx="6304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GB" dirty="0"/>
              <a:t>Harvard Business Review</a:t>
            </a:r>
            <a:endParaRPr dirty="0"/>
          </a:p>
        </p:txBody>
      </p:sp>
      <p:grpSp>
        <p:nvGrpSpPr>
          <p:cNvPr id="1105" name="Google Shape;1105;p48"/>
          <p:cNvGrpSpPr/>
          <p:nvPr/>
        </p:nvGrpSpPr>
        <p:grpSpPr>
          <a:xfrm rot="10800000" flipH="1">
            <a:off x="-1544774" y="3310577"/>
            <a:ext cx="3296400" cy="703085"/>
            <a:chOff x="-12" y="3628590"/>
            <a:chExt cx="3296400" cy="703085"/>
          </a:xfrm>
        </p:grpSpPr>
        <p:grpSp>
          <p:nvGrpSpPr>
            <p:cNvPr id="1106" name="Google Shape;1106;p4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107" name="Google Shape;1107;p4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08" name="Google Shape;1108;p4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4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110" name="Google Shape;1110;p4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1" name="Google Shape;1111;p4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4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113" name="Google Shape;1113;p4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14" name="Google Shape;1114;p4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5" name="Google Shape;1115;p4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116" name="Google Shape;1116;p4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7" name="Google Shape;1117;p4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8" name="Google Shape;1118;p48"/>
          <p:cNvGrpSpPr/>
          <p:nvPr/>
        </p:nvGrpSpPr>
        <p:grpSpPr>
          <a:xfrm>
            <a:off x="7285859" y="749790"/>
            <a:ext cx="4555892" cy="541915"/>
            <a:chOff x="5950034" y="3380465"/>
            <a:chExt cx="4555892" cy="541915"/>
          </a:xfrm>
        </p:grpSpPr>
        <p:grpSp>
          <p:nvGrpSpPr>
            <p:cNvPr id="1119" name="Google Shape;1119;p48"/>
            <p:cNvGrpSpPr/>
            <p:nvPr/>
          </p:nvGrpSpPr>
          <p:grpSpPr>
            <a:xfrm rot="10800000">
              <a:off x="5950034" y="3380473"/>
              <a:ext cx="2877996" cy="223763"/>
              <a:chOff x="1748550" y="2064750"/>
              <a:chExt cx="3573375" cy="277863"/>
            </a:xfrm>
          </p:grpSpPr>
          <p:sp>
            <p:nvSpPr>
              <p:cNvPr id="1120" name="Google Shape;1120;p48"/>
              <p:cNvSpPr/>
              <p:nvPr/>
            </p:nvSpPr>
            <p:spPr>
              <a:xfrm>
                <a:off x="1748550" y="2064750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1" name="Google Shape;1121;p48"/>
              <p:cNvSpPr/>
              <p:nvPr/>
            </p:nvSpPr>
            <p:spPr>
              <a:xfrm>
                <a:off x="5265225" y="228591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48"/>
            <p:cNvGrpSpPr/>
            <p:nvPr/>
          </p:nvGrpSpPr>
          <p:grpSpPr>
            <a:xfrm rot="10800000">
              <a:off x="6396949" y="3536010"/>
              <a:ext cx="2430997" cy="185534"/>
              <a:chOff x="1748547" y="1392116"/>
              <a:chExt cx="5911958" cy="451312"/>
            </a:xfrm>
          </p:grpSpPr>
          <p:sp>
            <p:nvSpPr>
              <p:cNvPr id="1123" name="Google Shape;1123;p48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4" name="Google Shape;1124;p48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5" name="Google Shape;1125;p48"/>
            <p:cNvGrpSpPr/>
            <p:nvPr/>
          </p:nvGrpSpPr>
          <p:grpSpPr>
            <a:xfrm rot="10800000">
              <a:off x="6906834" y="3876719"/>
              <a:ext cx="3140396" cy="45661"/>
              <a:chOff x="234768" y="1449263"/>
              <a:chExt cx="3899175" cy="56700"/>
            </a:xfrm>
          </p:grpSpPr>
          <p:cxnSp>
            <p:nvCxnSpPr>
              <p:cNvPr id="1126" name="Google Shape;1126;p48"/>
              <p:cNvCxnSpPr/>
              <p:nvPr/>
            </p:nvCxnSpPr>
            <p:spPr>
              <a:xfrm>
                <a:off x="234768" y="1477625"/>
                <a:ext cx="3846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7" name="Google Shape;1127;p48"/>
              <p:cNvSpPr/>
              <p:nvPr/>
            </p:nvSpPr>
            <p:spPr>
              <a:xfrm>
                <a:off x="4077243" y="1449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48"/>
            <p:cNvGrpSpPr/>
            <p:nvPr/>
          </p:nvGrpSpPr>
          <p:grpSpPr>
            <a:xfrm flipH="1">
              <a:off x="7495622" y="3380465"/>
              <a:ext cx="3010303" cy="45661"/>
              <a:chOff x="1766900" y="2869225"/>
              <a:chExt cx="3737650" cy="56700"/>
            </a:xfrm>
          </p:grpSpPr>
          <p:cxnSp>
            <p:nvCxnSpPr>
              <p:cNvPr id="1129" name="Google Shape;1129;p4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0" name="Google Shape;1130;p4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008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7"/>
          <p:cNvSpPr txBox="1">
            <a:spLocks noGrp="1"/>
          </p:cNvSpPr>
          <p:nvPr>
            <p:ph type="title"/>
          </p:nvPr>
        </p:nvSpPr>
        <p:spPr>
          <a:xfrm>
            <a:off x="992038" y="1636650"/>
            <a:ext cx="6383512" cy="18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between Day pass vs Single Ride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tics Strategy Toolkit by Slidesgo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684</Words>
  <Application>Microsoft Office PowerPoint</Application>
  <PresentationFormat>On-screen Show (16:9)</PresentationFormat>
  <Paragraphs>68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Nunito Light</vt:lpstr>
      <vt:lpstr>var(--artdeco-reset-typography-font-family-sans)</vt:lpstr>
      <vt:lpstr>Barlow</vt:lpstr>
      <vt:lpstr>Poppins Black</vt:lpstr>
      <vt:lpstr>Calibri</vt:lpstr>
      <vt:lpstr>Arial</vt:lpstr>
      <vt:lpstr>Raleway</vt:lpstr>
      <vt:lpstr>Poppins ExtraBold</vt:lpstr>
      <vt:lpstr>Data Analytics Strategy Toolkit by Slidesgo</vt:lpstr>
      <vt:lpstr>CYCLISTIC  BIKE-SHARE ANALYSIS </vt:lpstr>
      <vt:lpstr>My Bio</vt:lpstr>
      <vt:lpstr>THE OBJECTIVES</vt:lpstr>
      <vt:lpstr>THE COMPANY</vt:lpstr>
      <vt:lpstr>PRICING</vt:lpstr>
      <vt:lpstr>DISTRIBUTION  OF  2022 DATA</vt:lpstr>
      <vt:lpstr>DISTRIBUTION BY RIDE TYPE</vt:lpstr>
      <vt:lpstr>—Harvard Business Review</vt:lpstr>
      <vt:lpstr>Analysis between Day pass vs Single Ride</vt:lpstr>
      <vt:lpstr>AVERAGE RIDE DURATION </vt:lpstr>
      <vt:lpstr>SINGLE RIDE VS DAY PASS - SEASON</vt:lpstr>
      <vt:lpstr>SINGLE RIDE SUMMATION</vt:lpstr>
      <vt:lpstr>Frequency for days of the week</vt:lpstr>
      <vt:lpstr>INSIGHT</vt:lpstr>
      <vt:lpstr>RECOMMENDATION</vt:lpstr>
      <vt:lpstr>DATA SOURCE</vt:lpstr>
      <vt:lpstr>TOOLS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STRATEGY TOOLKIT</dc:title>
  <dc:creator>Godwin France</dc:creator>
  <cp:lastModifiedBy>Godwin France</cp:lastModifiedBy>
  <cp:revision>37</cp:revision>
  <dcterms:modified xsi:type="dcterms:W3CDTF">2024-09-17T10:09:24Z</dcterms:modified>
</cp:coreProperties>
</file>