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rmorant Garamon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7D8F8-5714-4709-9C01-FE96AF9ECDEA}">
  <a:tblStyle styleId="{0297D8F8-5714-4709-9C01-FE96AF9ECD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morantGaramond-bold.fntdata"/><Relationship Id="rId22" Type="http://schemas.openxmlformats.org/officeDocument/2006/relationships/font" Target="fonts/CormorantGaramond-boldItalic.fntdata"/><Relationship Id="rId21" Type="http://schemas.openxmlformats.org/officeDocument/2006/relationships/font" Target="fonts/CormorantGaramon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Rajdhani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jdhani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rmorantGaramon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6eb0963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16eb0963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5205cc2b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5205cc2b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f7aeec3e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f7aeec3e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1b0872d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21b0872d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205cc2b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205cc2b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b7de43b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b7de43b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549fdfa6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549fdfa6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205cc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205cc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5205cc2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5205cc2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05dd86f9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05dd86f9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5205cc2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5205cc2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1b0872d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1b0872d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1b0872d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1b0872d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6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3"/>
          <p:cNvSpPr txBox="1"/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ctrTitle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ctrTitle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ctrTitle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8" type="title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title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126072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928620" y="2262495"/>
            <a:ext cx="35328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2" type="ctrTitle"/>
          </p:nvPr>
        </p:nvSpPr>
        <p:spPr>
          <a:xfrm>
            <a:off x="501633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3" type="subTitle"/>
          </p:nvPr>
        </p:nvSpPr>
        <p:spPr>
          <a:xfrm>
            <a:off x="4685880" y="2261595"/>
            <a:ext cx="35295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ctrTitle"/>
          </p:nvPr>
        </p:nvSpPr>
        <p:spPr>
          <a:xfrm>
            <a:off x="3137670" y="2083918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66375" y="2812808"/>
            <a:ext cx="36900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subTitle"/>
          </p:nvPr>
        </p:nvSpPr>
        <p:spPr>
          <a:xfrm>
            <a:off x="4690949" y="2812275"/>
            <a:ext cx="36867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7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99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4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35" name="Google Shape;135;p21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>
            <p:ph idx="2" type="ctrTitle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3" type="ctrTitle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5" type="ctrTitle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3467047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ctrTitle"/>
          </p:nvPr>
        </p:nvSpPr>
        <p:spPr>
          <a:xfrm>
            <a:off x="3787345" y="1998127"/>
            <a:ext cx="2074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3786895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2" type="ctrTitle"/>
          </p:nvPr>
        </p:nvSpPr>
        <p:spPr>
          <a:xfrm>
            <a:off x="3786895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786895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ctrTitle"/>
          </p:nvPr>
        </p:nvSpPr>
        <p:spPr>
          <a:xfrm>
            <a:off x="6355027" y="199812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6355027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ctrTitle"/>
          </p:nvPr>
        </p:nvSpPr>
        <p:spPr>
          <a:xfrm>
            <a:off x="6355027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subTitle"/>
          </p:nvPr>
        </p:nvSpPr>
        <p:spPr>
          <a:xfrm>
            <a:off x="6355027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775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3"/>
          <p:cNvSpPr txBox="1"/>
          <p:nvPr>
            <p:ph idx="2" type="title"/>
          </p:nvPr>
        </p:nvSpPr>
        <p:spPr>
          <a:xfrm>
            <a:off x="340380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3"/>
          <p:cNvSpPr txBox="1"/>
          <p:nvPr>
            <p:ph idx="3" type="title"/>
          </p:nvPr>
        </p:nvSpPr>
        <p:spPr>
          <a:xfrm>
            <a:off x="6092073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3"/>
          <p:cNvSpPr txBox="1"/>
          <p:nvPr>
            <p:ph idx="4" type="title"/>
          </p:nvPr>
        </p:nvSpPr>
        <p:spPr>
          <a:xfrm>
            <a:off x="6092073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3"/>
          <p:cNvSpPr txBox="1"/>
          <p:nvPr>
            <p:ph idx="5" type="title"/>
          </p:nvPr>
        </p:nvSpPr>
        <p:spPr>
          <a:xfrm>
            <a:off x="340380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3"/>
          <p:cNvSpPr txBox="1"/>
          <p:nvPr>
            <p:ph idx="6" type="title"/>
          </p:nvPr>
        </p:nvSpPr>
        <p:spPr>
          <a:xfrm>
            <a:off x="71775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71550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340155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8" name="Google Shape;168;p23"/>
          <p:cNvSpPr txBox="1"/>
          <p:nvPr>
            <p:ph idx="8" type="subTitle"/>
          </p:nvPr>
        </p:nvSpPr>
        <p:spPr>
          <a:xfrm>
            <a:off x="71550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9" name="Google Shape;169;p23"/>
          <p:cNvSpPr txBox="1"/>
          <p:nvPr>
            <p:ph idx="9" type="subTitle"/>
          </p:nvPr>
        </p:nvSpPr>
        <p:spPr>
          <a:xfrm>
            <a:off x="340155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0" name="Google Shape;170;p23"/>
          <p:cNvSpPr txBox="1"/>
          <p:nvPr>
            <p:ph idx="13" type="subTitle"/>
          </p:nvPr>
        </p:nvSpPr>
        <p:spPr>
          <a:xfrm>
            <a:off x="6089823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1" name="Google Shape;171;p23"/>
          <p:cNvSpPr txBox="1"/>
          <p:nvPr>
            <p:ph idx="14" type="subTitle"/>
          </p:nvPr>
        </p:nvSpPr>
        <p:spPr>
          <a:xfrm>
            <a:off x="6089823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2" name="Google Shape;172;p23"/>
          <p:cNvSpPr txBox="1"/>
          <p:nvPr>
            <p:ph idx="15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1687050" y="812391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2157450" y="156651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" name="Google Shape;178;p24"/>
          <p:cNvSpPr txBox="1"/>
          <p:nvPr>
            <p:ph hasCustomPrompt="1" idx="2" type="title"/>
          </p:nvPr>
        </p:nvSpPr>
        <p:spPr>
          <a:xfrm>
            <a:off x="1687050" y="2092769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157450" y="2851805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0" name="Google Shape;180;p24"/>
          <p:cNvSpPr txBox="1"/>
          <p:nvPr>
            <p:ph hasCustomPrompt="1" idx="4" type="title"/>
          </p:nvPr>
        </p:nvSpPr>
        <p:spPr>
          <a:xfrm>
            <a:off x="1687050" y="3379447"/>
            <a:ext cx="5769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2157450" y="413752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85" name="Google Shape;185;p2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>
            <p:ph idx="2" type="ctrTitle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3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3465600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ctrTitle"/>
          </p:nvPr>
        </p:nvSpPr>
        <p:spPr>
          <a:xfrm>
            <a:off x="713219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ctrTitle"/>
          </p:nvPr>
        </p:nvSpPr>
        <p:spPr>
          <a:xfrm>
            <a:off x="6217963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7" type="title"/>
          </p:nvPr>
        </p:nvSpPr>
        <p:spPr>
          <a:xfrm>
            <a:off x="1352669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hasCustomPrompt="1" idx="8" type="title"/>
          </p:nvPr>
        </p:nvSpPr>
        <p:spPr>
          <a:xfrm>
            <a:off x="4105050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/>
          <p:nvPr>
            <p:ph hasCustomPrompt="1" idx="9" type="title"/>
          </p:nvPr>
        </p:nvSpPr>
        <p:spPr>
          <a:xfrm>
            <a:off x="6857413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2409350" y="1571592"/>
            <a:ext cx="4325400" cy="2812200"/>
          </a:xfrm>
          <a:prstGeom prst="roundRect">
            <a:avLst>
              <a:gd fmla="val 9091" name="adj"/>
            </a:avLst>
          </a:prstGeom>
          <a:solidFill>
            <a:schemeClr val="dk2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528070" y="3920142"/>
            <a:ext cx="327600" cy="3276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7424" y="1703090"/>
            <a:ext cx="327600" cy="3276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3209075" y="1702400"/>
            <a:ext cx="2785500" cy="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06" name="Google Shape;206;p2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94350" y="5395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2862900" y="3224216"/>
            <a:ext cx="3418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infographics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&amp; images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fmla="val 5555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fmla="val 555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fmla="val 5555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7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rgbClr val="B0B38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7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ctrTitle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713225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7"/>
          <p:cNvCxnSpPr/>
          <p:nvPr/>
        </p:nvCxnSpPr>
        <p:spPr>
          <a:xfrm>
            <a:off x="713225" y="10564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713225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710475" y="227050"/>
            <a:ext cx="3559800" cy="4572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fmla="val 9091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994850" y="1826175"/>
            <a:ext cx="51543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cxnSp>
        <p:nvCxnSpPr>
          <p:cNvPr id="55" name="Google Shape;55;p8"/>
          <p:cNvCxnSpPr/>
          <p:nvPr/>
        </p:nvCxnSpPr>
        <p:spPr>
          <a:xfrm>
            <a:off x="713250" y="5395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713250" y="46085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188800" y="1125525"/>
            <a:ext cx="42357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1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1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1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fmla="val 9091" name="adj"/>
            </a:avLst>
          </a:prstGeom>
          <a:solidFill>
            <a:schemeClr val="dk2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 flipH="1">
            <a:off x="723550" y="3470950"/>
            <a:ext cx="2734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Bienvenidos a nuestra historia digital !!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31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1"/>
          <p:cNvSpPr txBox="1"/>
          <p:nvPr>
            <p:ph idx="1" type="subTitle"/>
          </p:nvPr>
        </p:nvSpPr>
        <p:spPr>
          <a:xfrm flipH="1">
            <a:off x="6410650" y="619775"/>
            <a:ext cx="1535700" cy="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Casa del futuro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 flipH="1">
            <a:off x="6364825" y="966350"/>
            <a:ext cx="20280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C1D1F"/>
                </a:solidFill>
                <a:latin typeface="Montserrat"/>
                <a:ea typeface="Montserrat"/>
                <a:cs typeface="Montserrat"/>
                <a:sym typeface="Montserrat"/>
              </a:rPr>
              <a:t>En este taller conocerán uno de los motores más populares y gratuitos de base de datos y aprenderán a crear, diseñar y modelar Bases de Datos usando los diagramas de Entidad Relación (DER) con MySQL Workbench.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1"/>
          <p:cNvSpPr txBox="1"/>
          <p:nvPr>
            <p:ph idx="1" type="subTitle"/>
          </p:nvPr>
        </p:nvSpPr>
        <p:spPr>
          <a:xfrm flipH="1">
            <a:off x="6410650" y="3303718"/>
            <a:ext cx="20280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DATE: 06/06/2023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2" name="Google Shape;252;p3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54" name="Google Shape;254;p31"/>
          <p:cNvGrpSpPr/>
          <p:nvPr/>
        </p:nvGrpSpPr>
        <p:grpSpPr>
          <a:xfrm>
            <a:off x="6424750" y="3705965"/>
            <a:ext cx="327600" cy="327600"/>
            <a:chOff x="5471550" y="4685975"/>
            <a:chExt cx="327600" cy="327600"/>
          </a:xfrm>
        </p:grpSpPr>
        <p:sp>
          <p:nvSpPr>
            <p:cNvPr id="255" name="Google Shape;255;p31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40"/>
          <p:cNvGrpSpPr/>
          <p:nvPr/>
        </p:nvGrpSpPr>
        <p:grpSpPr>
          <a:xfrm>
            <a:off x="1528650" y="1245660"/>
            <a:ext cx="6086700" cy="2525070"/>
            <a:chOff x="1528625" y="1090775"/>
            <a:chExt cx="6086700" cy="3326400"/>
          </a:xfrm>
        </p:grpSpPr>
        <p:sp>
          <p:nvSpPr>
            <p:cNvPr id="404" name="Google Shape;404;p40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5" name="Google Shape;405;p40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40"/>
          <p:cNvSpPr txBox="1"/>
          <p:nvPr>
            <p:ph type="title"/>
          </p:nvPr>
        </p:nvSpPr>
        <p:spPr>
          <a:xfrm>
            <a:off x="1994850" y="1763738"/>
            <a:ext cx="51543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¿POR QUÉ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BASE DE DATOS?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0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" name="Google Shape;409;p40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410" name="Google Shape;410;p4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413" name="Google Shape;413;p4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7784783" y="1982962"/>
            <a:ext cx="1051085" cy="1050463"/>
            <a:chOff x="3486838" y="1812750"/>
            <a:chExt cx="258525" cy="258550"/>
          </a:xfrm>
        </p:grpSpPr>
        <p:sp>
          <p:nvSpPr>
            <p:cNvPr id="416" name="Google Shape;416;p40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308133" y="1982962"/>
            <a:ext cx="1051085" cy="1050463"/>
            <a:chOff x="3486838" y="1812750"/>
            <a:chExt cx="258525" cy="258550"/>
          </a:xfrm>
        </p:grpSpPr>
        <p:sp>
          <p:nvSpPr>
            <p:cNvPr id="420" name="Google Shape;420;p40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41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428" name="Google Shape;428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430" name="Google Shape;430;p41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431" name="Google Shape;431;p41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2401559" y="812105"/>
            <a:ext cx="4340893" cy="3519279"/>
            <a:chOff x="3486838" y="1812750"/>
            <a:chExt cx="258525" cy="258550"/>
          </a:xfrm>
        </p:grpSpPr>
        <p:sp>
          <p:nvSpPr>
            <p:cNvPr id="434" name="Google Shape;434;p41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7" name="Google Shape;437;p41"/>
          <p:cNvSpPr txBox="1"/>
          <p:nvPr>
            <p:ph type="title"/>
          </p:nvPr>
        </p:nvSpPr>
        <p:spPr>
          <a:xfrm>
            <a:off x="3379500" y="1061950"/>
            <a:ext cx="23850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SEGURIDAD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1"/>
          <p:cNvSpPr txBox="1"/>
          <p:nvPr>
            <p:ph type="title"/>
          </p:nvPr>
        </p:nvSpPr>
        <p:spPr>
          <a:xfrm>
            <a:off x="3379500" y="2286438"/>
            <a:ext cx="23850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CONTROL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1"/>
          <p:cNvSpPr txBox="1"/>
          <p:nvPr>
            <p:ph type="title"/>
          </p:nvPr>
        </p:nvSpPr>
        <p:spPr>
          <a:xfrm>
            <a:off x="2861250" y="3568100"/>
            <a:ext cx="3421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ESCALABILIDAD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2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445" name="Google Shape;445;p4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447" name="Google Shape;447;p42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448" name="Google Shape;448;p4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42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0" y="2093000"/>
            <a:ext cx="2020826" cy="18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>
            <p:ph type="title"/>
          </p:nvPr>
        </p:nvSpPr>
        <p:spPr>
          <a:xfrm>
            <a:off x="1398425" y="1779675"/>
            <a:ext cx="29916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EXCEL</a:t>
            </a:r>
            <a:endParaRPr sz="7000"/>
          </a:p>
        </p:txBody>
      </p:sp>
      <p:sp>
        <p:nvSpPr>
          <p:cNvPr id="453" name="Google Shape;453;p42"/>
          <p:cNvSpPr txBox="1"/>
          <p:nvPr/>
        </p:nvSpPr>
        <p:spPr>
          <a:xfrm>
            <a:off x="1691950" y="28169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es excel?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3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59" name="Google Shape;459;p4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61" name="Google Shape;461;p43"/>
          <p:cNvSpPr txBox="1"/>
          <p:nvPr>
            <p:ph idx="4" type="title"/>
          </p:nvPr>
        </p:nvSpPr>
        <p:spPr>
          <a:xfrm>
            <a:off x="692700" y="673625"/>
            <a:ext cx="7714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CONSIGNA</a:t>
            </a:r>
            <a:endParaRPr sz="3900"/>
          </a:p>
        </p:txBody>
      </p:sp>
      <p:sp>
        <p:nvSpPr>
          <p:cNvPr id="462" name="Google Shape;462;p43"/>
          <p:cNvSpPr txBox="1"/>
          <p:nvPr>
            <p:ph idx="4294967295" type="body"/>
          </p:nvPr>
        </p:nvSpPr>
        <p:spPr>
          <a:xfrm>
            <a:off x="586825" y="1361000"/>
            <a:ext cx="70605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Utilizando Excel, te pedimos que imagines cómo se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podría registrar esta información.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Para esto, utilizar las hojas del Excel y: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Detallar las columnas necesarias y recordar que todas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deben tener su título.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Generar un lote de datos de ejemplo. Esto permite entender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qué dato se guardará en cada columna.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Buscar un dato que identifique unívocamente a cada fila.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63" name="Google Shape;4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000" y="1457275"/>
            <a:ext cx="1511149" cy="15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1825" y="3001525"/>
            <a:ext cx="1640849" cy="16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2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2" name="Google Shape;262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4" name="Google Shape;264;p32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5" name="Google Shape;265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32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4452075" y="35541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Cómo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nos sentimos hoy?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1" y="1593550"/>
            <a:ext cx="6049500" cy="13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3"/>
          <p:cNvGrpSpPr/>
          <p:nvPr/>
        </p:nvGrpSpPr>
        <p:grpSpPr>
          <a:xfrm>
            <a:off x="713200" y="944850"/>
            <a:ext cx="7717500" cy="3253800"/>
            <a:chOff x="713200" y="944850"/>
            <a:chExt cx="7717500" cy="3253800"/>
          </a:xfrm>
        </p:grpSpPr>
        <p:sp>
          <p:nvSpPr>
            <p:cNvPr id="275" name="Google Shape;275;p33"/>
            <p:cNvSpPr/>
            <p:nvPr/>
          </p:nvSpPr>
          <p:spPr>
            <a:xfrm>
              <a:off x="713200" y="944850"/>
              <a:ext cx="7717500" cy="32538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33"/>
            <p:cNvCxnSpPr/>
            <p:nvPr/>
          </p:nvCxnSpPr>
          <p:spPr>
            <a:xfrm>
              <a:off x="726577" y="1422645"/>
              <a:ext cx="770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" name="Google Shape;277;p33"/>
          <p:cNvSpPr txBox="1"/>
          <p:nvPr>
            <p:ph type="title"/>
          </p:nvPr>
        </p:nvSpPr>
        <p:spPr>
          <a:xfrm>
            <a:off x="1289700" y="1521050"/>
            <a:ext cx="65646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NOS PRESENTAMOS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43600" y="2757675"/>
            <a:ext cx="3856800" cy="8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Acá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comienza nuestra aventura digital 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7971538" y="11113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351" y="3360475"/>
            <a:ext cx="699300" cy="6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874" r="874" t="0"/>
          <a:stretch/>
        </p:blipFill>
        <p:spPr>
          <a:xfrm>
            <a:off x="4688650" y="860400"/>
            <a:ext cx="3362700" cy="3422700"/>
          </a:xfrm>
          <a:prstGeom prst="roundRect">
            <a:avLst>
              <a:gd fmla="val 910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6" name="Google Shape;286;p34"/>
          <p:cNvGrpSpPr/>
          <p:nvPr/>
        </p:nvGrpSpPr>
        <p:grpSpPr>
          <a:xfrm>
            <a:off x="3616225" y="375700"/>
            <a:ext cx="327600" cy="327600"/>
            <a:chOff x="9379775" y="1529850"/>
            <a:chExt cx="327600" cy="327600"/>
          </a:xfrm>
        </p:grpSpPr>
        <p:sp>
          <p:nvSpPr>
            <p:cNvPr id="287" name="Google Shape;287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89" name="Google Shape;289;p34"/>
          <p:cNvGrpSpPr/>
          <p:nvPr/>
        </p:nvGrpSpPr>
        <p:grpSpPr>
          <a:xfrm>
            <a:off x="893825" y="4345900"/>
            <a:ext cx="327600" cy="327600"/>
            <a:chOff x="5471550" y="4685975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4"/>
          <p:cNvSpPr/>
          <p:nvPr/>
        </p:nvSpPr>
        <p:spPr>
          <a:xfrm>
            <a:off x="7543738" y="990469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893825" y="2051801"/>
            <a:ext cx="32433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Soy estudiante avanzado en programación trabajo de home office en una pequeña empresa, me encanta conocer, explorar y aprender todo lo que pueda.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 gusta combinar docencia con programación porque amo programar, creo que la diversidad y el trabajo en equipo son fundamentales para resolver un problema de la mejor manera.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996575" y="924675"/>
            <a:ext cx="3037800" cy="104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LUCAS ZARANDÓN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713175" y="1233150"/>
            <a:ext cx="7717500" cy="2677200"/>
            <a:chOff x="713175" y="1233150"/>
            <a:chExt cx="7717500" cy="2677200"/>
          </a:xfrm>
        </p:grpSpPr>
        <p:sp>
          <p:nvSpPr>
            <p:cNvPr id="300" name="Google Shape;300;p35"/>
            <p:cNvSpPr/>
            <p:nvPr/>
          </p:nvSpPr>
          <p:spPr>
            <a:xfrm>
              <a:off x="713175" y="1233150"/>
              <a:ext cx="7717500" cy="2677200"/>
            </a:xfrm>
            <a:prstGeom prst="roundRect">
              <a:avLst>
                <a:gd fmla="val 5555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" name="Google Shape;301;p35"/>
            <p:cNvCxnSpPr/>
            <p:nvPr/>
          </p:nvCxnSpPr>
          <p:spPr>
            <a:xfrm>
              <a:off x="726552" y="1709899"/>
              <a:ext cx="770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35"/>
          <p:cNvSpPr txBox="1"/>
          <p:nvPr>
            <p:ph idx="1" type="subTitle"/>
          </p:nvPr>
        </p:nvSpPr>
        <p:spPr>
          <a:xfrm>
            <a:off x="1279950" y="2689050"/>
            <a:ext cx="65841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Conocemos que tan diversa es nuestra área de aprendizaje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3" name="Google Shape;303;p35"/>
          <p:cNvGrpSpPr/>
          <p:nvPr/>
        </p:nvGrpSpPr>
        <p:grpSpPr>
          <a:xfrm>
            <a:off x="8007675" y="1277628"/>
            <a:ext cx="327600" cy="327600"/>
            <a:chOff x="9379775" y="1529850"/>
            <a:chExt cx="327600" cy="327600"/>
          </a:xfrm>
        </p:grpSpPr>
        <p:sp>
          <p:nvSpPr>
            <p:cNvPr id="304" name="Google Shape;304;p35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06" name="Google Shape;306;p35"/>
          <p:cNvGrpSpPr/>
          <p:nvPr/>
        </p:nvGrpSpPr>
        <p:grpSpPr>
          <a:xfrm>
            <a:off x="786375" y="1277628"/>
            <a:ext cx="327600" cy="327600"/>
            <a:chOff x="5471550" y="4685975"/>
            <a:chExt cx="327600" cy="327600"/>
          </a:xfrm>
        </p:grpSpPr>
        <p:sp>
          <p:nvSpPr>
            <p:cNvPr id="307" name="Google Shape;307;p35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5"/>
          <p:cNvSpPr txBox="1"/>
          <p:nvPr>
            <p:ph idx="4294967295" type="title"/>
          </p:nvPr>
        </p:nvSpPr>
        <p:spPr>
          <a:xfrm>
            <a:off x="1326375" y="2025775"/>
            <a:ext cx="65646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Montserrat"/>
                <a:ea typeface="Montserrat"/>
                <a:cs typeface="Montserrat"/>
                <a:sym typeface="Montserrat"/>
              </a:rPr>
              <a:t>TU TURNO</a:t>
            </a:r>
            <a:endParaRPr sz="5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6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15" name="Google Shape;315;p3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17" name="Google Shape;317;p36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18" name="Google Shape;318;p3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36"/>
          <p:cNvSpPr txBox="1"/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NUESTROS HORARIOS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1" name="Google Shape;321;p36"/>
          <p:cNvGraphicFramePr/>
          <p:nvPr/>
        </p:nvGraphicFramePr>
        <p:xfrm>
          <a:off x="1097025" y="18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{0297D8F8-5714-4709-9C01-FE96AF9ECDEA}</a:tableStyleId>
              </a:tblPr>
              <a:tblGrid>
                <a:gridCol w="1158325"/>
                <a:gridCol w="1158325"/>
                <a:gridCol w="1158325"/>
                <a:gridCol w="1158325"/>
                <a:gridCol w="1158325"/>
                <a:gridCol w="1158325"/>
              </a:tblGrid>
              <a:tr h="44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Hour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Mier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Juev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Vier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11h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12h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16h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18h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7"/>
          <p:cNvGrpSpPr/>
          <p:nvPr/>
        </p:nvGrpSpPr>
        <p:grpSpPr>
          <a:xfrm>
            <a:off x="713225" y="1684350"/>
            <a:ext cx="2416200" cy="1339800"/>
            <a:chOff x="713225" y="1684350"/>
            <a:chExt cx="2416200" cy="1339800"/>
          </a:xfrm>
        </p:grpSpPr>
        <p:sp>
          <p:nvSpPr>
            <p:cNvPr id="327" name="Google Shape;327;p37"/>
            <p:cNvSpPr/>
            <p:nvPr/>
          </p:nvSpPr>
          <p:spPr>
            <a:xfrm>
              <a:off x="713225" y="1684350"/>
              <a:ext cx="2416200" cy="1339800"/>
            </a:xfrm>
            <a:prstGeom prst="roundRect">
              <a:avLst>
                <a:gd fmla="val 9091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37"/>
            <p:cNvCxnSpPr/>
            <p:nvPr/>
          </p:nvCxnSpPr>
          <p:spPr>
            <a:xfrm>
              <a:off x="713225" y="2060434"/>
              <a:ext cx="2404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9" name="Google Shape;329;p37"/>
          <p:cNvCxnSpPr>
            <a:stCxn id="330" idx="3"/>
            <a:endCxn id="331" idx="2"/>
          </p:cNvCxnSpPr>
          <p:nvPr/>
        </p:nvCxnSpPr>
        <p:spPr>
          <a:xfrm flipH="1" rot="10800000">
            <a:off x="5631175" y="3029500"/>
            <a:ext cx="1591500" cy="1018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" name="Google Shape;332;p37"/>
          <p:cNvGrpSpPr/>
          <p:nvPr/>
        </p:nvGrpSpPr>
        <p:grpSpPr>
          <a:xfrm>
            <a:off x="6014575" y="1689700"/>
            <a:ext cx="2416200" cy="1339800"/>
            <a:chOff x="6014575" y="1689700"/>
            <a:chExt cx="2416200" cy="1339800"/>
          </a:xfrm>
        </p:grpSpPr>
        <p:sp>
          <p:nvSpPr>
            <p:cNvPr id="331" name="Google Shape;331;p37"/>
            <p:cNvSpPr/>
            <p:nvPr/>
          </p:nvSpPr>
          <p:spPr>
            <a:xfrm>
              <a:off x="6014575" y="1689700"/>
              <a:ext cx="2416200" cy="1339800"/>
            </a:xfrm>
            <a:prstGeom prst="roundRect">
              <a:avLst>
                <a:gd fmla="val 9091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37"/>
            <p:cNvCxnSpPr/>
            <p:nvPr/>
          </p:nvCxnSpPr>
          <p:spPr>
            <a:xfrm>
              <a:off x="6014575" y="2065784"/>
              <a:ext cx="2404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4" name="Google Shape;334;p37"/>
          <p:cNvCxnSpPr>
            <a:stCxn id="327" idx="2"/>
            <a:endCxn id="330" idx="1"/>
          </p:cNvCxnSpPr>
          <p:nvPr/>
        </p:nvCxnSpPr>
        <p:spPr>
          <a:xfrm flipH="1" rot="-5400000">
            <a:off x="2204975" y="2740500"/>
            <a:ext cx="1024200" cy="1591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5" name="Google Shape;335;p37"/>
          <p:cNvGrpSpPr/>
          <p:nvPr/>
        </p:nvGrpSpPr>
        <p:grpSpPr>
          <a:xfrm>
            <a:off x="3363900" y="3080350"/>
            <a:ext cx="2416200" cy="1339800"/>
            <a:chOff x="3363900" y="3080350"/>
            <a:chExt cx="2416200" cy="1339800"/>
          </a:xfrm>
        </p:grpSpPr>
        <p:sp>
          <p:nvSpPr>
            <p:cNvPr id="336" name="Google Shape;336;p37"/>
            <p:cNvSpPr/>
            <p:nvPr/>
          </p:nvSpPr>
          <p:spPr>
            <a:xfrm>
              <a:off x="3363900" y="3080350"/>
              <a:ext cx="2416200" cy="1339800"/>
            </a:xfrm>
            <a:prstGeom prst="roundRect">
              <a:avLst>
                <a:gd fmla="val 9091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37"/>
            <p:cNvCxnSpPr/>
            <p:nvPr/>
          </p:nvCxnSpPr>
          <p:spPr>
            <a:xfrm>
              <a:off x="3363900" y="3456434"/>
              <a:ext cx="2404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8" name="Google Shape;338;p37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HERRAMIENTAS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7"/>
          <p:cNvSpPr txBox="1"/>
          <p:nvPr>
            <p:ph idx="4294967295" type="ctrTitle"/>
          </p:nvPr>
        </p:nvSpPr>
        <p:spPr>
          <a:xfrm>
            <a:off x="1054025" y="1673650"/>
            <a:ext cx="17346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Notion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2788613" y="1803982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idx="4294967295" type="ctrTitle"/>
          </p:nvPr>
        </p:nvSpPr>
        <p:spPr>
          <a:xfrm>
            <a:off x="3704700" y="3069650"/>
            <a:ext cx="17346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5439288" y="3199982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 txBox="1"/>
          <p:nvPr>
            <p:ph idx="4294967295" type="ctrTitle"/>
          </p:nvPr>
        </p:nvSpPr>
        <p:spPr>
          <a:xfrm>
            <a:off x="6355375" y="1679000"/>
            <a:ext cx="17346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WhatsApp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8089963" y="1809332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7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346" name="Google Shape;346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75" y="2158800"/>
            <a:ext cx="774100" cy="7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438" y="3558150"/>
            <a:ext cx="669125" cy="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625" y="2164150"/>
            <a:ext cx="774100" cy="7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8"/>
          <p:cNvGrpSpPr/>
          <p:nvPr/>
        </p:nvGrpSpPr>
        <p:grpSpPr>
          <a:xfrm>
            <a:off x="1528650" y="1245660"/>
            <a:ext cx="6086700" cy="2525070"/>
            <a:chOff x="1528625" y="1090775"/>
            <a:chExt cx="6086700" cy="3326400"/>
          </a:xfrm>
        </p:grpSpPr>
        <p:sp>
          <p:nvSpPr>
            <p:cNvPr id="356" name="Google Shape;356;p38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38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" name="Google Shape;358;p38"/>
          <p:cNvSpPr txBox="1"/>
          <p:nvPr>
            <p:ph type="title"/>
          </p:nvPr>
        </p:nvSpPr>
        <p:spPr>
          <a:xfrm>
            <a:off x="1994850" y="1763738"/>
            <a:ext cx="51543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¿QUÉ ES UNA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BASE DE DATOS?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8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8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" name="Google Shape;361;p38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362" name="Google Shape;362;p3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365" name="Google Shape;365;p3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7784783" y="1982962"/>
            <a:ext cx="1051085" cy="1050463"/>
            <a:chOff x="3486838" y="1812750"/>
            <a:chExt cx="258525" cy="258550"/>
          </a:xfrm>
        </p:grpSpPr>
        <p:sp>
          <p:nvSpPr>
            <p:cNvPr id="368" name="Google Shape;368;p38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8"/>
          <p:cNvGrpSpPr/>
          <p:nvPr/>
        </p:nvGrpSpPr>
        <p:grpSpPr>
          <a:xfrm>
            <a:off x="308133" y="1982962"/>
            <a:ext cx="1051085" cy="1050463"/>
            <a:chOff x="3486838" y="1812750"/>
            <a:chExt cx="258525" cy="258550"/>
          </a:xfrm>
        </p:grpSpPr>
        <p:sp>
          <p:nvSpPr>
            <p:cNvPr id="372" name="Google Shape;372;p38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9"/>
          <p:cNvGrpSpPr/>
          <p:nvPr/>
        </p:nvGrpSpPr>
        <p:grpSpPr>
          <a:xfrm>
            <a:off x="1528650" y="1245660"/>
            <a:ext cx="6086700" cy="2525070"/>
            <a:chOff x="1528625" y="1090775"/>
            <a:chExt cx="6086700" cy="3326400"/>
          </a:xfrm>
        </p:grpSpPr>
        <p:sp>
          <p:nvSpPr>
            <p:cNvPr id="380" name="Google Shape;380;p39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1" name="Google Shape;381;p39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39"/>
          <p:cNvSpPr txBox="1"/>
          <p:nvPr>
            <p:ph type="title"/>
          </p:nvPr>
        </p:nvSpPr>
        <p:spPr>
          <a:xfrm>
            <a:off x="1343075" y="1773275"/>
            <a:ext cx="64578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¿PARA QUÉ USAMOS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BASE DE DATOS?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3" name="Google Shape;383;p39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9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5" name="Google Shape;385;p39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386" name="Google Shape;386;p39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389" name="Google Shape;389;p39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7784783" y="1982962"/>
            <a:ext cx="1051085" cy="1050463"/>
            <a:chOff x="3486838" y="1812750"/>
            <a:chExt cx="258525" cy="258550"/>
          </a:xfrm>
        </p:grpSpPr>
        <p:sp>
          <p:nvSpPr>
            <p:cNvPr id="392" name="Google Shape;392;p39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308133" y="1982962"/>
            <a:ext cx="1051085" cy="1050463"/>
            <a:chOff x="3486838" y="1812750"/>
            <a:chExt cx="258525" cy="258550"/>
          </a:xfrm>
        </p:grpSpPr>
        <p:sp>
          <p:nvSpPr>
            <p:cNvPr id="396" name="Google Shape;396;p39"/>
            <p:cNvSpPr/>
            <p:nvPr/>
          </p:nvSpPr>
          <p:spPr>
            <a:xfrm>
              <a:off x="3486838" y="1812750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62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62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3486838" y="1995875"/>
              <a:ext cx="258525" cy="75425"/>
            </a:xfrm>
            <a:custGeom>
              <a:rect b="b" l="l" r="r" t="t"/>
              <a:pathLst>
                <a:path extrusionOk="0" h="3017" w="10341">
                  <a:moveTo>
                    <a:pt x="9324" y="796"/>
                  </a:moveTo>
                  <a:cubicBezTo>
                    <a:pt x="9435" y="796"/>
                    <a:pt x="9527" y="889"/>
                    <a:pt x="9527" y="1000"/>
                  </a:cubicBezTo>
                  <a:lnTo>
                    <a:pt x="9527" y="1980"/>
                  </a:lnTo>
                  <a:cubicBezTo>
                    <a:pt x="9527" y="2091"/>
                    <a:pt x="9435" y="2184"/>
                    <a:pt x="9324" y="2184"/>
                  </a:cubicBezTo>
                  <a:lnTo>
                    <a:pt x="1018" y="2184"/>
                  </a:lnTo>
                  <a:cubicBezTo>
                    <a:pt x="907" y="2184"/>
                    <a:pt x="815" y="2091"/>
                    <a:pt x="815" y="1980"/>
                  </a:cubicBezTo>
                  <a:lnTo>
                    <a:pt x="815" y="1000"/>
                  </a:lnTo>
                  <a:cubicBezTo>
                    <a:pt x="815" y="889"/>
                    <a:pt x="907" y="796"/>
                    <a:pt x="1018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1999"/>
                  </a:lnTo>
                  <a:cubicBezTo>
                    <a:pt x="1" y="2554"/>
                    <a:pt x="463" y="3016"/>
                    <a:pt x="1018" y="3016"/>
                  </a:cubicBezTo>
                  <a:lnTo>
                    <a:pt x="9324" y="3016"/>
                  </a:lnTo>
                  <a:cubicBezTo>
                    <a:pt x="9878" y="3016"/>
                    <a:pt x="10341" y="2554"/>
                    <a:pt x="10341" y="1999"/>
                  </a:cubicBezTo>
                  <a:lnTo>
                    <a:pt x="10341" y="1018"/>
                  </a:lnTo>
                  <a:cubicBezTo>
                    <a:pt x="10341" y="445"/>
                    <a:pt x="9878" y="1"/>
                    <a:pt x="9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486838" y="1904325"/>
              <a:ext cx="258525" cy="74950"/>
            </a:xfrm>
            <a:custGeom>
              <a:rect b="b" l="l" r="r" t="t"/>
              <a:pathLst>
                <a:path extrusionOk="0" h="2998" w="10341">
                  <a:moveTo>
                    <a:pt x="9324" y="777"/>
                  </a:moveTo>
                  <a:cubicBezTo>
                    <a:pt x="9435" y="777"/>
                    <a:pt x="9527" y="870"/>
                    <a:pt x="9527" y="981"/>
                  </a:cubicBezTo>
                  <a:lnTo>
                    <a:pt x="9527" y="1961"/>
                  </a:lnTo>
                  <a:cubicBezTo>
                    <a:pt x="9527" y="2072"/>
                    <a:pt x="9435" y="2165"/>
                    <a:pt x="9324" y="2165"/>
                  </a:cubicBezTo>
                  <a:lnTo>
                    <a:pt x="1018" y="2165"/>
                  </a:lnTo>
                  <a:cubicBezTo>
                    <a:pt x="907" y="2165"/>
                    <a:pt x="815" y="2072"/>
                    <a:pt x="815" y="1961"/>
                  </a:cubicBezTo>
                  <a:lnTo>
                    <a:pt x="815" y="981"/>
                  </a:lnTo>
                  <a:cubicBezTo>
                    <a:pt x="815" y="870"/>
                    <a:pt x="907" y="777"/>
                    <a:pt x="1018" y="777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1980"/>
                  </a:lnTo>
                  <a:cubicBezTo>
                    <a:pt x="1" y="2535"/>
                    <a:pt x="463" y="2997"/>
                    <a:pt x="1018" y="2997"/>
                  </a:cubicBezTo>
                  <a:lnTo>
                    <a:pt x="9324" y="2997"/>
                  </a:lnTo>
                  <a:cubicBezTo>
                    <a:pt x="9878" y="2997"/>
                    <a:pt x="10341" y="2535"/>
                    <a:pt x="10341" y="1980"/>
                  </a:cubicBezTo>
                  <a:lnTo>
                    <a:pt x="10341" y="1018"/>
                  </a:lnTo>
                  <a:cubicBezTo>
                    <a:pt x="10341" y="463"/>
                    <a:pt x="9878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