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5" r:id="rId6"/>
    <p:sldId id="264" r:id="rId7"/>
    <p:sldId id="266" r:id="rId8"/>
    <p:sldId id="267"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24" y="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Connecteur droit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r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fr-FR" smtClean="0"/>
              <a:t>Modifiez le style du titre</a:t>
            </a:r>
            <a:endParaRPr kumimoji="0" lang="en-US"/>
          </a:p>
        </p:txBody>
      </p:sp>
      <p:sp>
        <p:nvSpPr>
          <p:cNvPr id="25" name="Sous-titr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31" name="Espace réservé de la date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0B3A8A5-4BD5-41D2-B68A-A552C0D72298}" type="datetimeFigureOut">
              <a:rPr lang="en-GB" smtClean="0"/>
              <a:t>16/05/2021</a:t>
            </a:fld>
            <a:endParaRPr lang="en-GB"/>
          </a:p>
        </p:txBody>
      </p:sp>
      <p:sp>
        <p:nvSpPr>
          <p:cNvPr id="18" name="Espace réservé du pied de page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GB"/>
          </a:p>
        </p:txBody>
      </p:sp>
      <p:sp>
        <p:nvSpPr>
          <p:cNvPr id="29" name="Espace réservé du numéro de diapositive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0121EB3-1E07-4BAD-B6C0-B18E31DFEDE7}"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0B3A8A5-4BD5-41D2-B68A-A552C0D72298}" type="datetimeFigureOut">
              <a:rPr lang="en-GB" smtClean="0"/>
              <a:t>16/05/2021</a:t>
            </a:fld>
            <a:endParaRPr lang="en-GB"/>
          </a:p>
        </p:txBody>
      </p:sp>
      <p:sp>
        <p:nvSpPr>
          <p:cNvPr id="5" name="Espace réservé du pied de page 4"/>
          <p:cNvSpPr>
            <a:spLocks noGrp="1"/>
          </p:cNvSpPr>
          <p:nvPr>
            <p:ph type="ftr" sz="quarter" idx="11"/>
          </p:nvPr>
        </p:nvSpPr>
        <p:spPr/>
        <p:txBody>
          <a:bodyPr/>
          <a:lstStyle>
            <a:extLst/>
          </a:lstStyle>
          <a:p>
            <a:endParaRPr lang="en-GB"/>
          </a:p>
        </p:txBody>
      </p:sp>
      <p:sp>
        <p:nvSpPr>
          <p:cNvPr id="6" name="Espace réservé du numéro de diapositive 5"/>
          <p:cNvSpPr>
            <a:spLocks noGrp="1"/>
          </p:cNvSpPr>
          <p:nvPr>
            <p:ph type="sldNum" sz="quarter" idx="12"/>
          </p:nvPr>
        </p:nvSpPr>
        <p:spPr/>
        <p:txBody>
          <a:bodyPr/>
          <a:lstStyle>
            <a:extLst/>
          </a:lstStyle>
          <a:p>
            <a:fld id="{D0121EB3-1E07-4BAD-B6C0-B18E31DFEDE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274955"/>
            <a:ext cx="1524000" cy="5851525"/>
          </a:xfrm>
        </p:spPr>
        <p:txBody>
          <a:bodyPr vert="eaVert" ancho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42"/>
            <a:ext cx="6019800" cy="5851525"/>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4242816" y="6557946"/>
            <a:ext cx="2002464" cy="226902"/>
          </a:xfrm>
        </p:spPr>
        <p:txBody>
          <a:bodyPr/>
          <a:lstStyle>
            <a:extLst/>
          </a:lstStyle>
          <a:p>
            <a:fld id="{40B3A8A5-4BD5-41D2-B68A-A552C0D72298}" type="datetimeFigureOut">
              <a:rPr lang="en-GB" smtClean="0"/>
              <a:t>16/05/2021</a:t>
            </a:fld>
            <a:endParaRPr lang="en-GB"/>
          </a:p>
        </p:txBody>
      </p:sp>
      <p:sp>
        <p:nvSpPr>
          <p:cNvPr id="5" name="Espace réservé du pied de page 4"/>
          <p:cNvSpPr>
            <a:spLocks noGrp="1"/>
          </p:cNvSpPr>
          <p:nvPr>
            <p:ph type="ftr" sz="quarter" idx="11"/>
          </p:nvPr>
        </p:nvSpPr>
        <p:spPr>
          <a:xfrm>
            <a:off x="457200" y="6556248"/>
            <a:ext cx="3657600" cy="228600"/>
          </a:xfrm>
        </p:spPr>
        <p:txBody>
          <a:bodyPr/>
          <a:lstStyle>
            <a:extLst/>
          </a:lstStyle>
          <a:p>
            <a:endParaRPr lang="en-GB"/>
          </a:p>
        </p:txBody>
      </p:sp>
      <p:sp>
        <p:nvSpPr>
          <p:cNvPr id="6" name="Espace réservé du numéro de diapositive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0121EB3-1E07-4BAD-B6C0-B18E31DFEDE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0B3A8A5-4BD5-41D2-B68A-A552C0D72298}" type="datetimeFigureOut">
              <a:rPr lang="en-GB" smtClean="0"/>
              <a:t>16/05/2021</a:t>
            </a:fld>
            <a:endParaRPr lang="en-GB"/>
          </a:p>
        </p:txBody>
      </p:sp>
      <p:sp>
        <p:nvSpPr>
          <p:cNvPr id="5" name="Espace réservé du pied de page 4"/>
          <p:cNvSpPr>
            <a:spLocks noGrp="1"/>
          </p:cNvSpPr>
          <p:nvPr>
            <p:ph type="ftr" sz="quarter" idx="11"/>
          </p:nvPr>
        </p:nvSpPr>
        <p:spPr/>
        <p:txBody>
          <a:bodyPr/>
          <a:lstStyle>
            <a:extLst/>
          </a:lstStyle>
          <a:p>
            <a:endParaRPr lang="en-GB"/>
          </a:p>
        </p:txBody>
      </p:sp>
      <p:sp>
        <p:nvSpPr>
          <p:cNvPr id="6" name="Espace réservé du numéro de diapositive 5"/>
          <p:cNvSpPr>
            <a:spLocks noGrp="1"/>
          </p:cNvSpPr>
          <p:nvPr>
            <p:ph type="sldNum" sz="quarter" idx="12"/>
          </p:nvPr>
        </p:nvSpPr>
        <p:spPr/>
        <p:txBody>
          <a:bodyPr/>
          <a:lstStyle>
            <a:extLst/>
          </a:lstStyle>
          <a:p>
            <a:fld id="{D0121EB3-1E07-4BAD-B6C0-B18E31DFEDE7}"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0B3A8A5-4BD5-41D2-B68A-A552C0D72298}" type="datetimeFigureOut">
              <a:rPr lang="en-GB" smtClean="0"/>
              <a:t>16/05/2021</a:t>
            </a:fld>
            <a:endParaRPr lang="en-GB"/>
          </a:p>
        </p:txBody>
      </p:sp>
      <p:sp>
        <p:nvSpPr>
          <p:cNvPr id="5" name="Espace réservé du pied de page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GB"/>
          </a:p>
        </p:txBody>
      </p:sp>
      <p:sp>
        <p:nvSpPr>
          <p:cNvPr id="6" name="Espace réservé du numéro de diapositive 5"/>
          <p:cNvSpPr>
            <a:spLocks noGrp="1"/>
          </p:cNvSpPr>
          <p:nvPr>
            <p:ph type="sldNum" sz="quarter" idx="12"/>
          </p:nvPr>
        </p:nvSpPr>
        <p:spPr>
          <a:xfrm>
            <a:off x="6733952" y="6555112"/>
            <a:ext cx="588336" cy="228600"/>
          </a:xfrm>
        </p:spPr>
        <p:txBody>
          <a:bodyPr/>
          <a:lstStyle>
            <a:extLst/>
          </a:lstStyle>
          <a:p>
            <a:fld id="{D0121EB3-1E07-4BAD-B6C0-B18E31DFEDE7}"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0B3A8A5-4BD5-41D2-B68A-A552C0D72298}" type="datetimeFigureOut">
              <a:rPr lang="en-GB" smtClean="0"/>
              <a:t>16/05/2021</a:t>
            </a:fld>
            <a:endParaRPr lang="en-GB"/>
          </a:p>
        </p:txBody>
      </p:sp>
      <p:sp>
        <p:nvSpPr>
          <p:cNvPr id="6" name="Espace réservé du pied de page 5"/>
          <p:cNvSpPr>
            <a:spLocks noGrp="1"/>
          </p:cNvSpPr>
          <p:nvPr>
            <p:ph type="ftr" sz="quarter" idx="11"/>
          </p:nvPr>
        </p:nvSpPr>
        <p:spPr/>
        <p:txBody>
          <a:bodyPr/>
          <a:lstStyle>
            <a:extLst/>
          </a:lstStyle>
          <a:p>
            <a:endParaRPr lang="en-GB"/>
          </a:p>
        </p:txBody>
      </p:sp>
      <p:sp>
        <p:nvSpPr>
          <p:cNvPr id="7" name="Espace réservé du numéro de diapositive 6"/>
          <p:cNvSpPr>
            <a:spLocks noGrp="1"/>
          </p:cNvSpPr>
          <p:nvPr>
            <p:ph type="sldNum" sz="quarter" idx="12"/>
          </p:nvPr>
        </p:nvSpPr>
        <p:spPr/>
        <p:txBody>
          <a:bodyPr/>
          <a:lstStyle>
            <a:extLst/>
          </a:lstStyle>
          <a:p>
            <a:fld id="{D0121EB3-1E07-4BAD-B6C0-B18E31DFEDE7}"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nchor="b"/>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40B3A8A5-4BD5-41D2-B68A-A552C0D72298}" type="datetimeFigureOut">
              <a:rPr lang="en-GB" smtClean="0"/>
              <a:t>16/05/2021</a:t>
            </a:fld>
            <a:endParaRPr lang="en-GB"/>
          </a:p>
        </p:txBody>
      </p:sp>
      <p:sp>
        <p:nvSpPr>
          <p:cNvPr id="8" name="Espace réservé du pied de page 7"/>
          <p:cNvSpPr>
            <a:spLocks noGrp="1"/>
          </p:cNvSpPr>
          <p:nvPr>
            <p:ph type="ftr" sz="quarter" idx="11"/>
          </p:nvPr>
        </p:nvSpPr>
        <p:spPr/>
        <p:txBody>
          <a:bodyPr/>
          <a:lstStyle>
            <a:extLst/>
          </a:lstStyle>
          <a:p>
            <a:endParaRPr lang="en-GB"/>
          </a:p>
        </p:txBody>
      </p:sp>
      <p:sp>
        <p:nvSpPr>
          <p:cNvPr id="9" name="Espace réservé du numéro de diapositive 8"/>
          <p:cNvSpPr>
            <a:spLocks noGrp="1"/>
          </p:cNvSpPr>
          <p:nvPr>
            <p:ph type="sldNum" sz="quarter" idx="12"/>
          </p:nvPr>
        </p:nvSpPr>
        <p:spPr/>
        <p:txBody>
          <a:bodyPr/>
          <a:lstStyle>
            <a:extLst/>
          </a:lstStyle>
          <a:p>
            <a:fld id="{D0121EB3-1E07-4BAD-B6C0-B18E31DFEDE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fld id="{40B3A8A5-4BD5-41D2-B68A-A552C0D72298}" type="datetimeFigureOut">
              <a:rPr lang="en-GB" smtClean="0"/>
              <a:t>16/05/2021</a:t>
            </a:fld>
            <a:endParaRPr lang="en-GB"/>
          </a:p>
        </p:txBody>
      </p:sp>
      <p:sp>
        <p:nvSpPr>
          <p:cNvPr id="4" name="Espace réservé du pied de page 3"/>
          <p:cNvSpPr>
            <a:spLocks noGrp="1"/>
          </p:cNvSpPr>
          <p:nvPr>
            <p:ph type="ftr" sz="quarter" idx="11"/>
          </p:nvPr>
        </p:nvSpPr>
        <p:spPr/>
        <p:txBody>
          <a:bodyPr/>
          <a:lstStyle>
            <a:extLst/>
          </a:lstStyle>
          <a:p>
            <a:endParaRPr lang="en-GB"/>
          </a:p>
        </p:txBody>
      </p:sp>
      <p:sp>
        <p:nvSpPr>
          <p:cNvPr id="5" name="Espace réservé du numéro de diapositive 4"/>
          <p:cNvSpPr>
            <a:spLocks noGrp="1"/>
          </p:cNvSpPr>
          <p:nvPr>
            <p:ph type="sldNum" sz="quarter" idx="12"/>
          </p:nvPr>
        </p:nvSpPr>
        <p:spPr/>
        <p:txBody>
          <a:bodyPr/>
          <a:lstStyle>
            <a:extLst/>
          </a:lstStyle>
          <a:p>
            <a:fld id="{D0121EB3-1E07-4BAD-B6C0-B18E31DFEDE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chemeClr val="tx2"/>
                </a:solidFill>
              </a:defRPr>
            </a:lvl1pPr>
            <a:extLst/>
          </a:lstStyle>
          <a:p>
            <a:fld id="{40B3A8A5-4BD5-41D2-B68A-A552C0D72298}" type="datetimeFigureOut">
              <a:rPr lang="en-GB" smtClean="0"/>
              <a:t>16/05/2021</a:t>
            </a:fld>
            <a:endParaRPr lang="en-GB"/>
          </a:p>
        </p:txBody>
      </p:sp>
      <p:sp>
        <p:nvSpPr>
          <p:cNvPr id="3" name="Espace réservé du pied de page 2"/>
          <p:cNvSpPr>
            <a:spLocks noGrp="1"/>
          </p:cNvSpPr>
          <p:nvPr>
            <p:ph type="ftr" sz="quarter" idx="11"/>
          </p:nvPr>
        </p:nvSpPr>
        <p:spPr/>
        <p:txBody>
          <a:bodyPr/>
          <a:lstStyle>
            <a:lvl1pPr>
              <a:defRPr>
                <a:solidFill>
                  <a:schemeClr val="tx2"/>
                </a:solidFill>
              </a:defRPr>
            </a:lvl1pPr>
            <a:extLst/>
          </a:lstStyle>
          <a:p>
            <a:endParaRPr lang="en-GB"/>
          </a:p>
        </p:txBody>
      </p:sp>
      <p:sp>
        <p:nvSpPr>
          <p:cNvPr id="4" name="Espace réservé du numéro de diapositive 3"/>
          <p:cNvSpPr>
            <a:spLocks noGrp="1"/>
          </p:cNvSpPr>
          <p:nvPr>
            <p:ph type="sldNum" sz="quarter" idx="12"/>
          </p:nvPr>
        </p:nvSpPr>
        <p:spPr/>
        <p:txBody>
          <a:bodyPr/>
          <a:lstStyle>
            <a:extLst/>
          </a:lstStyle>
          <a:p>
            <a:fld id="{D0121EB3-1E07-4BAD-B6C0-B18E31DFEDE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0B3A8A5-4BD5-41D2-B68A-A552C0D72298}" type="datetimeFigureOut">
              <a:rPr lang="en-GB" smtClean="0"/>
              <a:t>16/05/2021</a:t>
            </a:fld>
            <a:endParaRPr lang="en-GB"/>
          </a:p>
        </p:txBody>
      </p:sp>
      <p:sp>
        <p:nvSpPr>
          <p:cNvPr id="6" name="Espace réservé du pied de page 5"/>
          <p:cNvSpPr>
            <a:spLocks noGrp="1"/>
          </p:cNvSpPr>
          <p:nvPr>
            <p:ph type="ftr" sz="quarter" idx="11"/>
          </p:nvPr>
        </p:nvSpPr>
        <p:spPr/>
        <p:txBody>
          <a:bodyPr/>
          <a:lstStyle>
            <a:extLst/>
          </a:lstStyle>
          <a:p>
            <a:endParaRPr lang="en-GB"/>
          </a:p>
        </p:txBody>
      </p:sp>
      <p:sp>
        <p:nvSpPr>
          <p:cNvPr id="7" name="Espace réservé du numéro de diapositive 6"/>
          <p:cNvSpPr>
            <a:spLocks noGrp="1"/>
          </p:cNvSpPr>
          <p:nvPr>
            <p:ph type="sldNum" sz="quarter" idx="12"/>
          </p:nvPr>
        </p:nvSpPr>
        <p:spPr/>
        <p:txBody>
          <a:bodyPr/>
          <a:lstStyle>
            <a:extLst/>
          </a:lstStyle>
          <a:p>
            <a:fld id="{D0121EB3-1E07-4BAD-B6C0-B18E31DFEDE7}"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fr-FR" smtClean="0"/>
              <a:t>Modifiez le style du titre</a:t>
            </a:r>
            <a:endParaRPr kumimoji="0" lang="en-US" dirty="0"/>
          </a:p>
        </p:txBody>
      </p:sp>
      <p:sp>
        <p:nvSpPr>
          <p:cNvPr id="4" name="Espace réservé du texte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fr-FR" smtClean="0"/>
              <a:t>Modifiez les styles du texte du masque</a:t>
            </a:r>
          </a:p>
        </p:txBody>
      </p:sp>
      <p:sp>
        <p:nvSpPr>
          <p:cNvPr id="5" name="Espace réservé de la date 4"/>
          <p:cNvSpPr>
            <a:spLocks noGrp="1"/>
          </p:cNvSpPr>
          <p:nvPr>
            <p:ph type="dt" sz="half" idx="10"/>
          </p:nvPr>
        </p:nvSpPr>
        <p:spPr/>
        <p:txBody>
          <a:bodyPr/>
          <a:lstStyle>
            <a:extLst/>
          </a:lstStyle>
          <a:p>
            <a:fld id="{40B3A8A5-4BD5-41D2-B68A-A552C0D72298}" type="datetimeFigureOut">
              <a:rPr lang="en-GB" smtClean="0"/>
              <a:t>16/05/2021</a:t>
            </a:fld>
            <a:endParaRPr lang="en-GB"/>
          </a:p>
        </p:txBody>
      </p:sp>
      <p:sp>
        <p:nvSpPr>
          <p:cNvPr id="6" name="Espace réservé du pied de page 5"/>
          <p:cNvSpPr>
            <a:spLocks noGrp="1"/>
          </p:cNvSpPr>
          <p:nvPr>
            <p:ph type="ftr" sz="quarter" idx="11"/>
          </p:nvPr>
        </p:nvSpPr>
        <p:spPr/>
        <p:txBody>
          <a:bodyPr/>
          <a:lstStyle>
            <a:extLst/>
          </a:lstStyle>
          <a:p>
            <a:endParaRPr lang="en-GB"/>
          </a:p>
        </p:txBody>
      </p:sp>
      <p:sp>
        <p:nvSpPr>
          <p:cNvPr id="7" name="Espace réservé du numéro de diapositive 6"/>
          <p:cNvSpPr>
            <a:spLocks noGrp="1"/>
          </p:cNvSpPr>
          <p:nvPr>
            <p:ph type="sldNum" sz="quarter" idx="12"/>
          </p:nvPr>
        </p:nvSpPr>
        <p:spPr/>
        <p:txBody>
          <a:bodyPr/>
          <a:lstStyle>
            <a:extLst/>
          </a:lstStyle>
          <a:p>
            <a:fld id="{D0121EB3-1E07-4BAD-B6C0-B18E31DFEDE7}" type="slidenum">
              <a:rPr lang="en-GB" smtClean="0"/>
              <a:t>‹#›</a:t>
            </a:fld>
            <a:endParaRPr lang="en-GB"/>
          </a:p>
        </p:txBody>
      </p:sp>
      <p:sp>
        <p:nvSpPr>
          <p:cNvPr id="10" name="Espace réservé pour une image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fr-FR" smtClean="0"/>
              <a:t>Cliquez sur l'icône pour ajouter une image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Espace réservé du titre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fr-FR" smtClean="0"/>
              <a:t>Modifiez le style du titre</a:t>
            </a:r>
            <a:endParaRPr kumimoji="0" lang="en-US"/>
          </a:p>
        </p:txBody>
      </p:sp>
      <p:sp>
        <p:nvSpPr>
          <p:cNvPr id="31" name="Espace réservé du texte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7" name="Espace réservé de la date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0B3A8A5-4BD5-41D2-B68A-A552C0D72298}" type="datetimeFigureOut">
              <a:rPr lang="en-GB" smtClean="0"/>
              <a:t>16/05/2021</a:t>
            </a:fld>
            <a:endParaRPr lang="en-GB"/>
          </a:p>
        </p:txBody>
      </p:sp>
      <p:sp>
        <p:nvSpPr>
          <p:cNvPr id="4" name="Espace réservé du pied de page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GB"/>
          </a:p>
        </p:txBody>
      </p:sp>
      <p:sp>
        <p:nvSpPr>
          <p:cNvPr id="16" name="Espace réservé du numéro de diapositive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0121EB3-1E07-4BAD-B6C0-B18E31DFEDE7}"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vodumuyiwa@unilag.edu.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62000" y="2133600"/>
            <a:ext cx="7772400" cy="1470025"/>
          </a:xfrm>
        </p:spPr>
        <p:txBody>
          <a:bodyPr/>
          <a:lstStyle/>
          <a:p>
            <a:r>
              <a:rPr lang="en-US" dirty="0" smtClean="0"/>
              <a:t>CSC322: A MODERN PROGRAMMING LANGUAGE</a:t>
            </a:r>
            <a:endParaRPr lang="en-GB" dirty="0"/>
          </a:p>
        </p:txBody>
      </p:sp>
      <p:sp>
        <p:nvSpPr>
          <p:cNvPr id="3" name="Sous-titre 2"/>
          <p:cNvSpPr>
            <a:spLocks noGrp="1"/>
          </p:cNvSpPr>
          <p:nvPr>
            <p:ph type="subTitle" idx="1"/>
          </p:nvPr>
        </p:nvSpPr>
        <p:spPr/>
        <p:txBody>
          <a:bodyPr>
            <a:normAutofit lnSpcReduction="10000"/>
          </a:bodyPr>
          <a:lstStyle/>
          <a:p>
            <a:endParaRPr lang="en-US" dirty="0" smtClean="0"/>
          </a:p>
          <a:p>
            <a:r>
              <a:rPr lang="en-US" dirty="0" smtClean="0"/>
              <a:t>Dr. Victor T. </a:t>
            </a:r>
            <a:r>
              <a:rPr lang="en-US" dirty="0" err="1" smtClean="0"/>
              <a:t>Odumuyiwa</a:t>
            </a:r>
            <a:endParaRPr lang="en-US" dirty="0" smtClean="0"/>
          </a:p>
          <a:p>
            <a:r>
              <a:rPr lang="en-US" dirty="0" smtClean="0"/>
              <a:t>Mr. Sola </a:t>
            </a:r>
            <a:r>
              <a:rPr lang="en-US" dirty="0" err="1" smtClean="0"/>
              <a:t>Edagbami</a:t>
            </a:r>
            <a:endParaRPr lang="en-GB" dirty="0"/>
          </a:p>
        </p:txBody>
      </p:sp>
    </p:spTree>
    <p:extLst>
      <p:ext uri="{BB962C8B-B14F-4D97-AF65-F5344CB8AC3E}">
        <p14:creationId xmlns:p14="http://schemas.microsoft.com/office/powerpoint/2010/main" val="437662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Grading POLICY (1/2)</a:t>
            </a:r>
            <a:endParaRPr lang="en-GB" dirty="0"/>
          </a:p>
        </p:txBody>
      </p:sp>
      <p:sp>
        <p:nvSpPr>
          <p:cNvPr id="3" name="Espace réservé du contenu 2"/>
          <p:cNvSpPr>
            <a:spLocks noGrp="1"/>
          </p:cNvSpPr>
          <p:nvPr>
            <p:ph idx="1"/>
          </p:nvPr>
        </p:nvSpPr>
        <p:spPr/>
        <p:txBody>
          <a:bodyPr>
            <a:normAutofit fontScale="55000" lnSpcReduction="20000"/>
          </a:bodyPr>
          <a:lstStyle/>
          <a:p>
            <a:pPr algn="just"/>
            <a:r>
              <a:rPr lang="en-GB" sz="3500" dirty="0"/>
              <a:t>Your grade in this course will be based on your performance in the problem </a:t>
            </a:r>
            <a:r>
              <a:rPr lang="en-GB" sz="3500" dirty="0" smtClean="0"/>
              <a:t>sets (assignments), </a:t>
            </a:r>
            <a:r>
              <a:rPr lang="en-GB" sz="3500" dirty="0"/>
              <a:t>the individual project, the group project and the final examination. The overall grade is determined as follows:</a:t>
            </a:r>
            <a:endParaRPr lang="fr-FR" sz="3500" dirty="0"/>
          </a:p>
          <a:p>
            <a:pPr lvl="0" algn="just"/>
            <a:r>
              <a:rPr lang="en-GB" sz="3500" dirty="0" smtClean="0"/>
              <a:t>10% </a:t>
            </a:r>
            <a:r>
              <a:rPr lang="en-GB" sz="3500" dirty="0"/>
              <a:t>Problem sets</a:t>
            </a:r>
            <a:endParaRPr lang="fr-FR" sz="3500" dirty="0"/>
          </a:p>
          <a:p>
            <a:pPr lvl="1" algn="just"/>
            <a:r>
              <a:rPr lang="en-GB" sz="3000" dirty="0"/>
              <a:t>Problem sets will be released </a:t>
            </a:r>
            <a:r>
              <a:rPr lang="en-GB" sz="3000" dirty="0" smtClean="0"/>
              <a:t>progressively during the semester. Any act of copying or plagiarism will be penalized (zero mark). The </a:t>
            </a:r>
            <a:r>
              <a:rPr lang="en-GB" sz="3000" dirty="0"/>
              <a:t>problem sets are to be solved independently. You may collaborate with other students on your problem sets to come up with implementation ideas but the codes you are submitting must have be written by you and should be unique.</a:t>
            </a:r>
            <a:endParaRPr lang="fr-FR" sz="3000" dirty="0"/>
          </a:p>
          <a:p>
            <a:pPr lvl="0" algn="just"/>
            <a:r>
              <a:rPr lang="en-GB" sz="3500" dirty="0" smtClean="0"/>
              <a:t>10% </a:t>
            </a:r>
            <a:r>
              <a:rPr lang="en-GB" sz="3500" dirty="0"/>
              <a:t>Individual project</a:t>
            </a:r>
            <a:endParaRPr lang="fr-FR" sz="3500" dirty="0"/>
          </a:p>
          <a:p>
            <a:pPr lvl="1" algn="just"/>
            <a:r>
              <a:rPr lang="en-GB" sz="3000" dirty="0" smtClean="0"/>
              <a:t>Towards the middle of the semester, you </a:t>
            </a:r>
            <a:r>
              <a:rPr lang="en-GB" sz="3000" dirty="0"/>
              <a:t>will be given individual project topics which you are expected to spend </a:t>
            </a:r>
            <a:r>
              <a:rPr lang="en-GB" sz="3000" dirty="0" smtClean="0"/>
              <a:t>about two weeks </a:t>
            </a:r>
            <a:r>
              <a:rPr lang="en-GB" sz="3000" dirty="0"/>
              <a:t>working on.  Copying code or solutions from the Internet or any source whatsoever is not allowed. Any violation will be penalized (zero mark).</a:t>
            </a:r>
            <a:endParaRPr lang="fr-FR" sz="3000" dirty="0"/>
          </a:p>
          <a:p>
            <a:endParaRPr lang="en-GB" dirty="0"/>
          </a:p>
        </p:txBody>
      </p:sp>
    </p:spTree>
    <p:extLst>
      <p:ext uri="{BB962C8B-B14F-4D97-AF65-F5344CB8AC3E}">
        <p14:creationId xmlns:p14="http://schemas.microsoft.com/office/powerpoint/2010/main" val="1186897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Grading POLICY </a:t>
            </a:r>
            <a:r>
              <a:rPr lang="en-US" dirty="0" smtClean="0"/>
              <a:t>(2/2</a:t>
            </a:r>
            <a:r>
              <a:rPr lang="en-US" dirty="0"/>
              <a:t>)</a:t>
            </a:r>
            <a:endParaRPr lang="en-GB" dirty="0"/>
          </a:p>
        </p:txBody>
      </p:sp>
      <p:sp>
        <p:nvSpPr>
          <p:cNvPr id="3" name="Espace réservé du contenu 2"/>
          <p:cNvSpPr>
            <a:spLocks noGrp="1"/>
          </p:cNvSpPr>
          <p:nvPr>
            <p:ph idx="1"/>
          </p:nvPr>
        </p:nvSpPr>
        <p:spPr/>
        <p:txBody>
          <a:bodyPr>
            <a:normAutofit fontScale="70000" lnSpcReduction="20000"/>
          </a:bodyPr>
          <a:lstStyle/>
          <a:p>
            <a:pPr lvl="0"/>
            <a:r>
              <a:rPr lang="en-GB" sz="3500" dirty="0" smtClean="0"/>
              <a:t>20% </a:t>
            </a:r>
            <a:r>
              <a:rPr lang="en-GB" sz="3500" dirty="0"/>
              <a:t>Group project</a:t>
            </a:r>
            <a:endParaRPr lang="fr-FR" sz="3500" dirty="0"/>
          </a:p>
          <a:p>
            <a:pPr lvl="1" algn="just"/>
            <a:r>
              <a:rPr lang="en-GB" sz="3000" dirty="0"/>
              <a:t>Group project afford you the opportunity to collaborate in designing and developing software. Every group member should participate extensively in the group activity. You will have to present your project before the whole class. You will be expected to respond to questions from the instructor, the TAs and your fellow students. Grading will be based on the overall performance of the group and on the individual performance in the group. This means that it is not mandatory that everybody in a group get the same grade in the project.</a:t>
            </a:r>
            <a:endParaRPr lang="fr-FR" sz="3000" dirty="0"/>
          </a:p>
          <a:p>
            <a:pPr lvl="0" algn="just"/>
            <a:r>
              <a:rPr lang="en-GB" sz="3500" dirty="0"/>
              <a:t>6</a:t>
            </a:r>
            <a:r>
              <a:rPr lang="en-GB" sz="3500" dirty="0" smtClean="0"/>
              <a:t>0</a:t>
            </a:r>
            <a:r>
              <a:rPr lang="en-GB" sz="3500" dirty="0"/>
              <a:t>% Examination</a:t>
            </a:r>
            <a:endParaRPr lang="fr-FR" sz="3500" dirty="0"/>
          </a:p>
          <a:p>
            <a:pPr lvl="1" algn="just"/>
            <a:r>
              <a:rPr lang="en-GB" sz="3000" dirty="0"/>
              <a:t>The final examination will come up at the end of the semester. It is meant to evaluate your knowledge of the course. You will be tested on your ability to design solutions to problems using </a:t>
            </a:r>
            <a:r>
              <a:rPr lang="en-GB" sz="3000" dirty="0" smtClean="0"/>
              <a:t>OOD.</a:t>
            </a:r>
            <a:endParaRPr lang="fr-FR" sz="3000" dirty="0"/>
          </a:p>
          <a:p>
            <a:endParaRPr lang="en-GB" dirty="0"/>
          </a:p>
        </p:txBody>
      </p:sp>
    </p:spTree>
    <p:extLst>
      <p:ext uri="{BB962C8B-B14F-4D97-AF65-F5344CB8AC3E}">
        <p14:creationId xmlns:p14="http://schemas.microsoft.com/office/powerpoint/2010/main" val="1583832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General INFORMATION</a:t>
            </a:r>
            <a:endParaRPr lang="en-GB" dirty="0"/>
          </a:p>
        </p:txBody>
      </p:sp>
      <p:sp>
        <p:nvSpPr>
          <p:cNvPr id="3" name="Espace réservé du contenu 2"/>
          <p:cNvSpPr>
            <a:spLocks noGrp="1"/>
          </p:cNvSpPr>
          <p:nvPr>
            <p:ph idx="1"/>
          </p:nvPr>
        </p:nvSpPr>
        <p:spPr/>
        <p:txBody>
          <a:bodyPr>
            <a:normAutofit fontScale="85000" lnSpcReduction="20000"/>
          </a:bodyPr>
          <a:lstStyle/>
          <a:p>
            <a:r>
              <a:rPr lang="en-GB" sz="1800" b="1" dirty="0">
                <a:latin typeface="Cambria" pitchFamily="18" charset="0"/>
              </a:rPr>
              <a:t>Instructor</a:t>
            </a:r>
            <a:endParaRPr lang="fr-FR" sz="1800" dirty="0">
              <a:latin typeface="Cambria" pitchFamily="18" charset="0"/>
            </a:endParaRPr>
          </a:p>
          <a:p>
            <a:pPr lvl="1"/>
            <a:r>
              <a:rPr lang="en-GB" sz="1900" b="1" dirty="0" err="1">
                <a:latin typeface="Cambria" pitchFamily="18" charset="0"/>
              </a:rPr>
              <a:t>Dr.</a:t>
            </a:r>
            <a:r>
              <a:rPr lang="en-GB" sz="1900" b="1" dirty="0">
                <a:latin typeface="Cambria" pitchFamily="18" charset="0"/>
              </a:rPr>
              <a:t> Victor </a:t>
            </a:r>
            <a:r>
              <a:rPr lang="en-GB" sz="1900" b="1" dirty="0" err="1">
                <a:latin typeface="Cambria" pitchFamily="18" charset="0"/>
              </a:rPr>
              <a:t>Odumuyiwa</a:t>
            </a:r>
            <a:r>
              <a:rPr lang="en-GB" sz="1900" b="1" dirty="0">
                <a:latin typeface="Cambria" pitchFamily="18" charset="0"/>
              </a:rPr>
              <a:t>, </a:t>
            </a:r>
          </a:p>
          <a:p>
            <a:pPr lvl="2"/>
            <a:r>
              <a:rPr lang="en-GB" sz="1600" dirty="0">
                <a:latin typeface="Cambria" pitchFamily="18" charset="0"/>
              </a:rPr>
              <a:t>Room </a:t>
            </a:r>
            <a:r>
              <a:rPr lang="en-GB" sz="1600" dirty="0" smtClean="0">
                <a:latin typeface="Cambria" pitchFamily="18" charset="0"/>
              </a:rPr>
              <a:t>112 </a:t>
            </a:r>
            <a:r>
              <a:rPr lang="en-GB" sz="1600" dirty="0">
                <a:latin typeface="Cambria" pitchFamily="18" charset="0"/>
              </a:rPr>
              <a:t>(Computer Science building),</a:t>
            </a:r>
          </a:p>
          <a:p>
            <a:pPr lvl="2"/>
            <a:r>
              <a:rPr lang="en-GB" sz="1600" u="sng" dirty="0" smtClean="0">
                <a:latin typeface="Cambria" pitchFamily="18" charset="0"/>
                <a:hlinkClick r:id="rId2"/>
              </a:rPr>
              <a:t>vodumuyiwa@unilag.edu.ng</a:t>
            </a:r>
            <a:r>
              <a:rPr lang="en-GB" sz="1600" dirty="0">
                <a:latin typeface="Cambria" pitchFamily="18" charset="0"/>
              </a:rPr>
              <a:t>,</a:t>
            </a:r>
            <a:endParaRPr lang="fr-FR" sz="1600" dirty="0">
              <a:latin typeface="Cambria" pitchFamily="18" charset="0"/>
            </a:endParaRPr>
          </a:p>
          <a:p>
            <a:pPr lvl="2"/>
            <a:r>
              <a:rPr lang="en-GB" sz="1600" b="1" dirty="0">
                <a:latin typeface="Cambria" pitchFamily="18" charset="0"/>
              </a:rPr>
              <a:t>Office hours</a:t>
            </a:r>
            <a:r>
              <a:rPr lang="en-GB" sz="1600" dirty="0">
                <a:latin typeface="Cambria" pitchFamily="18" charset="0"/>
              </a:rPr>
              <a:t>: </a:t>
            </a:r>
            <a:r>
              <a:rPr lang="en-GB" sz="1600" dirty="0" smtClean="0">
                <a:latin typeface="Cambria" pitchFamily="18" charset="0"/>
              </a:rPr>
              <a:t>Tuesday 2-3pm</a:t>
            </a:r>
          </a:p>
          <a:p>
            <a:pPr lvl="1"/>
            <a:r>
              <a:rPr lang="en-GB" sz="1900" b="1" dirty="0" err="1">
                <a:latin typeface="Cambria" pitchFamily="18" charset="0"/>
              </a:rPr>
              <a:t>Mr.</a:t>
            </a:r>
            <a:r>
              <a:rPr lang="en-GB" sz="1900" b="1" dirty="0">
                <a:latin typeface="Cambria" pitchFamily="18" charset="0"/>
              </a:rPr>
              <a:t> </a:t>
            </a:r>
            <a:r>
              <a:rPr lang="en-GB" sz="1900" b="1" dirty="0">
                <a:latin typeface="Cambria" pitchFamily="18" charset="0"/>
              </a:rPr>
              <a:t>Sola </a:t>
            </a:r>
            <a:r>
              <a:rPr lang="en-GB" sz="1900" b="1" dirty="0" err="1">
                <a:latin typeface="Cambria" pitchFamily="18" charset="0"/>
              </a:rPr>
              <a:t>Edagbami</a:t>
            </a:r>
            <a:endParaRPr lang="fr-FR" sz="1900" b="1" dirty="0">
              <a:latin typeface="Cambria" pitchFamily="18" charset="0"/>
            </a:endParaRPr>
          </a:p>
          <a:p>
            <a:r>
              <a:rPr lang="en-GB" sz="1800" b="1" dirty="0">
                <a:latin typeface="Cambria" pitchFamily="18" charset="0"/>
              </a:rPr>
              <a:t>TAs</a:t>
            </a:r>
            <a:r>
              <a:rPr lang="en-GB" sz="1800" dirty="0">
                <a:latin typeface="Cambria" pitchFamily="18" charset="0"/>
              </a:rPr>
              <a:t>: </a:t>
            </a:r>
          </a:p>
          <a:p>
            <a:pPr lvl="1"/>
            <a:r>
              <a:rPr lang="en-GB" sz="1800" b="1" dirty="0">
                <a:latin typeface="Cambria" pitchFamily="18" charset="0"/>
              </a:rPr>
              <a:t> </a:t>
            </a:r>
            <a:endParaRPr lang="fr-FR" sz="1800" dirty="0">
              <a:latin typeface="Cambria" pitchFamily="18" charset="0"/>
            </a:endParaRPr>
          </a:p>
          <a:p>
            <a:r>
              <a:rPr lang="en-GB" sz="1800" b="1" dirty="0">
                <a:latin typeface="Cambria" pitchFamily="18" charset="0"/>
              </a:rPr>
              <a:t>Lecture</a:t>
            </a:r>
            <a:r>
              <a:rPr lang="en-GB" sz="1800" dirty="0">
                <a:latin typeface="Cambria" pitchFamily="18" charset="0"/>
              </a:rPr>
              <a:t>: Monday 9</a:t>
            </a:r>
            <a:r>
              <a:rPr lang="en-GB" sz="1800" dirty="0" smtClean="0">
                <a:latin typeface="Cambria" pitchFamily="18" charset="0"/>
              </a:rPr>
              <a:t>:00 -11:00 (NITDA IT Hub)</a:t>
            </a:r>
          </a:p>
          <a:p>
            <a:pPr marL="0" indent="0">
              <a:buNone/>
            </a:pPr>
            <a:endParaRPr lang="fr-FR" sz="1800" dirty="0">
              <a:latin typeface="Cambria" pitchFamily="18" charset="0"/>
            </a:endParaRPr>
          </a:p>
          <a:p>
            <a:r>
              <a:rPr lang="en-GB" sz="1800" b="1" dirty="0" smtClean="0">
                <a:latin typeface="Cambria" pitchFamily="18" charset="0"/>
              </a:rPr>
              <a:t>Recitation/Lab</a:t>
            </a:r>
            <a:r>
              <a:rPr lang="en-GB" sz="1800" dirty="0" smtClean="0">
                <a:latin typeface="Cambria" pitchFamily="18" charset="0"/>
              </a:rPr>
              <a:t>: </a:t>
            </a:r>
            <a:r>
              <a:rPr lang="en-GB" sz="1800" dirty="0">
                <a:latin typeface="Cambria" pitchFamily="18" charset="0"/>
              </a:rPr>
              <a:t>Wednesday </a:t>
            </a:r>
            <a:r>
              <a:rPr lang="en-GB" sz="1800" dirty="0" smtClean="0">
                <a:latin typeface="Cambria" pitchFamily="18" charset="0"/>
              </a:rPr>
              <a:t>14:00-16:00 </a:t>
            </a:r>
            <a:r>
              <a:rPr lang="en-GB" sz="1800" dirty="0">
                <a:latin typeface="Cambria" pitchFamily="18" charset="0"/>
              </a:rPr>
              <a:t>(</a:t>
            </a:r>
            <a:r>
              <a:rPr lang="en-GB" sz="1800" dirty="0" smtClean="0">
                <a:latin typeface="Cambria" pitchFamily="18" charset="0"/>
              </a:rPr>
              <a:t>E303/Lab203)</a:t>
            </a:r>
            <a:endParaRPr lang="fr-FR" sz="2400" dirty="0">
              <a:latin typeface="Cambria" pitchFamily="18" charset="0"/>
            </a:endParaRPr>
          </a:p>
          <a:p>
            <a:endParaRPr lang="en-GB" sz="2400" dirty="0"/>
          </a:p>
          <a:p>
            <a:r>
              <a:rPr lang="en-GB" sz="1900" b="1" dirty="0">
                <a:latin typeface="Cambria" pitchFamily="18" charset="0"/>
              </a:rPr>
              <a:t>Expectations</a:t>
            </a:r>
            <a:endParaRPr lang="fr-FR" sz="1900" dirty="0">
              <a:latin typeface="Cambria" pitchFamily="18" charset="0"/>
            </a:endParaRPr>
          </a:p>
          <a:p>
            <a:pPr lvl="1" algn="just"/>
            <a:r>
              <a:rPr lang="en-GB" sz="2000" dirty="0">
                <a:latin typeface="Cambria" pitchFamily="18" charset="0"/>
              </a:rPr>
              <a:t>Your attendance in the lectures and recitations is very important. I expect that every student should be in class at most 5 minutes after the start time. Late coming causes distractions so your punctuality will be highly appreciated. You are expected to attend classes with your laptops but they should remain closed until activity time.</a:t>
            </a:r>
            <a:endParaRPr lang="fr-FR" sz="2000" dirty="0">
              <a:latin typeface="Cambria" pitchFamily="18" charset="0"/>
            </a:endParaRPr>
          </a:p>
          <a:p>
            <a:endParaRPr lang="en-GB" dirty="0"/>
          </a:p>
        </p:txBody>
      </p:sp>
    </p:spTree>
    <p:extLst>
      <p:ext uri="{BB962C8B-B14F-4D97-AF65-F5344CB8AC3E}">
        <p14:creationId xmlns:p14="http://schemas.microsoft.com/office/powerpoint/2010/main" val="501277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 your prospective</a:t>
            </a:r>
            <a:endParaRPr lang="en-GB" dirty="0"/>
          </a:p>
        </p:txBody>
      </p:sp>
      <p:sp>
        <p:nvSpPr>
          <p:cNvPr id="3" name="Espace réservé du contenu 2"/>
          <p:cNvSpPr>
            <a:spLocks noGrp="1"/>
          </p:cNvSpPr>
          <p:nvPr>
            <p:ph idx="1"/>
          </p:nvPr>
        </p:nvSpPr>
        <p:spPr/>
        <p:txBody>
          <a:bodyPr/>
          <a:lstStyle/>
          <a:p>
            <a:r>
              <a:rPr lang="en-US" dirty="0" smtClean="0">
                <a:latin typeface="Cambria" panose="02040503050406030204" pitchFamily="18" charset="0"/>
              </a:rPr>
              <a:t>“A contemporary programming language should be taught in as much detail as available”</a:t>
            </a:r>
            <a:endParaRPr lang="en-GB" dirty="0">
              <a:latin typeface="Cambria" panose="02040503050406030204" pitchFamily="18" charset="0"/>
            </a:endParaRPr>
          </a:p>
        </p:txBody>
      </p:sp>
    </p:spTree>
    <p:extLst>
      <p:ext uri="{BB962C8B-B14F-4D97-AF65-F5344CB8AC3E}">
        <p14:creationId xmlns:p14="http://schemas.microsoft.com/office/powerpoint/2010/main" val="2022906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Course description</a:t>
            </a:r>
            <a:endParaRPr lang="en-GB" dirty="0"/>
          </a:p>
        </p:txBody>
      </p:sp>
      <p:sp>
        <p:nvSpPr>
          <p:cNvPr id="3" name="Espace réservé du contenu 2"/>
          <p:cNvSpPr>
            <a:spLocks noGrp="1"/>
          </p:cNvSpPr>
          <p:nvPr>
            <p:ph idx="1"/>
          </p:nvPr>
        </p:nvSpPr>
        <p:spPr/>
        <p:txBody>
          <a:bodyPr>
            <a:normAutofit fontScale="70000" lnSpcReduction="20000"/>
          </a:bodyPr>
          <a:lstStyle/>
          <a:p>
            <a:pPr algn="just"/>
            <a:r>
              <a:rPr lang="en-GB" sz="2900" dirty="0">
                <a:latin typeface="Cambria" pitchFamily="18" charset="0"/>
              </a:rPr>
              <a:t>Today’s world is driven by software and definitely the future will be as well. Designing and developing good and efficient software to solve problems and enhance productivity cannot </a:t>
            </a:r>
            <a:r>
              <a:rPr lang="en-GB" sz="2900" dirty="0" smtClean="0">
                <a:latin typeface="Cambria" pitchFamily="18" charset="0"/>
              </a:rPr>
              <a:t>be overemphasized</a:t>
            </a:r>
            <a:r>
              <a:rPr lang="en-GB" sz="2900" dirty="0">
                <a:latin typeface="Cambria" pitchFamily="18" charset="0"/>
              </a:rPr>
              <a:t>. </a:t>
            </a:r>
            <a:endParaRPr lang="en-GB" sz="2900" dirty="0" smtClean="0">
              <a:latin typeface="Cambria" pitchFamily="18" charset="0"/>
            </a:endParaRPr>
          </a:p>
          <a:p>
            <a:pPr algn="just"/>
            <a:r>
              <a:rPr lang="en-GB" sz="2900" dirty="0" smtClean="0">
                <a:latin typeface="Cambria" pitchFamily="18" charset="0"/>
              </a:rPr>
              <a:t>This </a:t>
            </a:r>
            <a:r>
              <a:rPr lang="en-GB" sz="2900" dirty="0">
                <a:latin typeface="Cambria" pitchFamily="18" charset="0"/>
              </a:rPr>
              <a:t>course is designed to expose you to software construction and some best practices that will turn you to good developers. </a:t>
            </a:r>
            <a:endParaRPr lang="en-GB" sz="2900" dirty="0" smtClean="0">
              <a:latin typeface="Cambria" pitchFamily="18" charset="0"/>
            </a:endParaRPr>
          </a:p>
          <a:p>
            <a:pPr algn="just"/>
            <a:r>
              <a:rPr lang="en-GB" sz="2900" dirty="0" smtClean="0">
                <a:latin typeface="Cambria" pitchFamily="18" charset="0"/>
              </a:rPr>
              <a:t>The </a:t>
            </a:r>
            <a:r>
              <a:rPr lang="en-GB" sz="2900" dirty="0">
                <a:latin typeface="Cambria" pitchFamily="18" charset="0"/>
              </a:rPr>
              <a:t>main focus is on Object Oriented Design (OOD) and its implementation using an Object Oriented Programming (OOP) language like </a:t>
            </a:r>
            <a:r>
              <a:rPr lang="en-GB" sz="2900" dirty="0" smtClean="0">
                <a:latin typeface="Cambria" pitchFamily="18" charset="0"/>
              </a:rPr>
              <a:t>C#. </a:t>
            </a:r>
          </a:p>
          <a:p>
            <a:pPr algn="just"/>
            <a:r>
              <a:rPr lang="en-GB" sz="2900" dirty="0" smtClean="0">
                <a:latin typeface="Cambria" pitchFamily="18" charset="0"/>
              </a:rPr>
              <a:t>Students </a:t>
            </a:r>
            <a:r>
              <a:rPr lang="en-GB" sz="2900" dirty="0">
                <a:latin typeface="Cambria" pitchFamily="18" charset="0"/>
              </a:rPr>
              <a:t>will be introduced to </a:t>
            </a:r>
            <a:r>
              <a:rPr lang="en-GB" sz="2900" dirty="0" smtClean="0">
                <a:latin typeface="Cambria" pitchFamily="18" charset="0"/>
              </a:rPr>
              <a:t>the .NET framework and a </a:t>
            </a:r>
            <a:r>
              <a:rPr lang="en-GB" sz="2900" dirty="0">
                <a:latin typeface="Cambria" pitchFamily="18" charset="0"/>
              </a:rPr>
              <a:t>modern </a:t>
            </a:r>
            <a:r>
              <a:rPr lang="en-GB" sz="2900" dirty="0" smtClean="0">
                <a:latin typeface="Cambria" pitchFamily="18" charset="0"/>
              </a:rPr>
              <a:t>software </a:t>
            </a:r>
            <a:r>
              <a:rPr lang="en-GB" sz="2900" dirty="0">
                <a:latin typeface="Cambria" pitchFamily="18" charset="0"/>
              </a:rPr>
              <a:t>development </a:t>
            </a:r>
            <a:r>
              <a:rPr lang="en-GB" sz="2900" dirty="0" smtClean="0">
                <a:latin typeface="Cambria" pitchFamily="18" charset="0"/>
              </a:rPr>
              <a:t>environment </a:t>
            </a:r>
            <a:r>
              <a:rPr lang="en-GB" sz="2900" dirty="0">
                <a:latin typeface="Cambria" pitchFamily="18" charset="0"/>
              </a:rPr>
              <a:t>specifically </a:t>
            </a:r>
            <a:r>
              <a:rPr lang="en-GB" sz="2900" dirty="0" smtClean="0">
                <a:latin typeface="Cambria" pitchFamily="18" charset="0"/>
              </a:rPr>
              <a:t>Visual Studio. </a:t>
            </a:r>
          </a:p>
          <a:p>
            <a:pPr algn="just"/>
            <a:r>
              <a:rPr lang="en-GB" sz="2900" dirty="0" smtClean="0">
                <a:latin typeface="Cambria" pitchFamily="18" charset="0"/>
              </a:rPr>
              <a:t>Concepts </a:t>
            </a:r>
            <a:r>
              <a:rPr lang="en-GB" sz="2900" dirty="0">
                <a:latin typeface="Cambria" pitchFamily="18" charset="0"/>
              </a:rPr>
              <a:t>like abstraction, inheritance, polymorphism, classes, objects, mutability, and exceptions will be taught. </a:t>
            </a:r>
            <a:r>
              <a:rPr lang="en-GB" sz="2900" dirty="0" smtClean="0">
                <a:latin typeface="Cambria" pitchFamily="18" charset="0"/>
              </a:rPr>
              <a:t>Ability </a:t>
            </a:r>
            <a:r>
              <a:rPr lang="en-GB" sz="2900" dirty="0">
                <a:latin typeface="Cambria" pitchFamily="18" charset="0"/>
              </a:rPr>
              <a:t>to memorize definitions or facts will be of no help in this course but ability to conceptualize solutions to problem will be of great help.</a:t>
            </a:r>
            <a:endParaRPr lang="fr-FR" sz="2900" dirty="0">
              <a:latin typeface="Cambria" pitchFamily="18" charset="0"/>
            </a:endParaRPr>
          </a:p>
          <a:p>
            <a:endParaRPr lang="en-GB" dirty="0"/>
          </a:p>
        </p:txBody>
      </p:sp>
    </p:spTree>
    <p:extLst>
      <p:ext uri="{BB962C8B-B14F-4D97-AF65-F5344CB8AC3E}">
        <p14:creationId xmlns:p14="http://schemas.microsoft.com/office/powerpoint/2010/main" val="373745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Learning outcomes</a:t>
            </a:r>
            <a:endParaRPr lang="en-GB" dirty="0"/>
          </a:p>
        </p:txBody>
      </p:sp>
      <p:sp>
        <p:nvSpPr>
          <p:cNvPr id="3" name="Espace réservé du contenu 2"/>
          <p:cNvSpPr>
            <a:spLocks noGrp="1"/>
          </p:cNvSpPr>
          <p:nvPr>
            <p:ph idx="1"/>
          </p:nvPr>
        </p:nvSpPr>
        <p:spPr/>
        <p:txBody>
          <a:bodyPr/>
          <a:lstStyle/>
          <a:p>
            <a:pPr marL="0" indent="0">
              <a:spcBef>
                <a:spcPts val="0"/>
              </a:spcBef>
              <a:buNone/>
            </a:pPr>
            <a:r>
              <a:rPr lang="en-GB" sz="2400" dirty="0">
                <a:latin typeface="Cambria" pitchFamily="18" charset="0"/>
              </a:rPr>
              <a:t>At the end of this course, students should be able to:</a:t>
            </a:r>
            <a:endParaRPr lang="fr-FR" sz="2400" dirty="0">
              <a:latin typeface="Cambria" pitchFamily="18" charset="0"/>
            </a:endParaRPr>
          </a:p>
          <a:p>
            <a:pPr marL="274320" lvl="1" indent="-274320">
              <a:spcBef>
                <a:spcPts val="600"/>
              </a:spcBef>
              <a:buClr>
                <a:schemeClr val="tx2"/>
              </a:buClr>
              <a:buSzPct val="73000"/>
              <a:buFont typeface="Wingdings 2"/>
              <a:buChar char=""/>
            </a:pPr>
            <a:r>
              <a:rPr lang="en-GB" sz="2200" dirty="0" smtClean="0">
                <a:latin typeface="Cambria" pitchFamily="18" charset="0"/>
              </a:rPr>
              <a:t>Write </a:t>
            </a:r>
            <a:r>
              <a:rPr lang="en-GB" sz="2200" dirty="0">
                <a:latin typeface="Cambria" pitchFamily="18" charset="0"/>
              </a:rPr>
              <a:t>applications that are safe from bugs, easy to understand and ready for </a:t>
            </a:r>
            <a:r>
              <a:rPr lang="en-GB" sz="2200" dirty="0" smtClean="0">
                <a:latin typeface="Cambria" pitchFamily="18" charset="0"/>
              </a:rPr>
              <a:t>change</a:t>
            </a:r>
          </a:p>
          <a:p>
            <a:pPr marL="274320" lvl="1" indent="-274320">
              <a:spcBef>
                <a:spcPts val="600"/>
              </a:spcBef>
              <a:buClr>
                <a:schemeClr val="tx2"/>
              </a:buClr>
              <a:buSzPct val="73000"/>
              <a:buFont typeface="Wingdings 2"/>
              <a:buChar char=""/>
            </a:pPr>
            <a:r>
              <a:rPr lang="en-GB" sz="2400" dirty="0">
                <a:latin typeface="Cambria" pitchFamily="18" charset="0"/>
              </a:rPr>
              <a:t>Design software systems using OOD</a:t>
            </a:r>
            <a:endParaRPr lang="fr-FR" sz="2400" dirty="0">
              <a:latin typeface="Cambria" pitchFamily="18" charset="0"/>
            </a:endParaRPr>
          </a:p>
          <a:p>
            <a:pPr marL="274320" lvl="1" indent="-274320">
              <a:spcBef>
                <a:spcPts val="600"/>
              </a:spcBef>
              <a:buClr>
                <a:schemeClr val="tx2"/>
              </a:buClr>
              <a:buSzPct val="73000"/>
              <a:buFont typeface="Wingdings 2"/>
              <a:buChar char=""/>
            </a:pPr>
            <a:r>
              <a:rPr lang="en-GB" sz="2400" dirty="0">
                <a:latin typeface="Cambria" pitchFamily="18" charset="0"/>
              </a:rPr>
              <a:t>Develop software using </a:t>
            </a:r>
            <a:r>
              <a:rPr lang="en-GB" sz="2400" dirty="0" smtClean="0">
                <a:latin typeface="Cambria" pitchFamily="18" charset="0"/>
              </a:rPr>
              <a:t>.NET framework and C#</a:t>
            </a:r>
          </a:p>
          <a:p>
            <a:pPr marL="274320" lvl="1" indent="-274320">
              <a:spcBef>
                <a:spcPts val="600"/>
              </a:spcBef>
              <a:buClr>
                <a:schemeClr val="tx2"/>
              </a:buClr>
              <a:buSzPct val="73000"/>
              <a:buFont typeface="Wingdings 2"/>
              <a:buChar char=""/>
            </a:pPr>
            <a:r>
              <a:rPr lang="en-GB" sz="2400" dirty="0">
                <a:latin typeface="Cambria" pitchFamily="18" charset="0"/>
              </a:rPr>
              <a:t>Evaluate software program according to OO principles</a:t>
            </a:r>
            <a:endParaRPr lang="en-GB" sz="2400" dirty="0"/>
          </a:p>
          <a:p>
            <a:pPr marL="274320" lvl="1" indent="-274320">
              <a:spcBef>
                <a:spcPts val="600"/>
              </a:spcBef>
              <a:buClr>
                <a:schemeClr val="tx2"/>
              </a:buClr>
              <a:buSzPct val="73000"/>
              <a:buFont typeface="Wingdings 2"/>
              <a:buChar char=""/>
            </a:pPr>
            <a:r>
              <a:rPr lang="en-GB" sz="2400" dirty="0" smtClean="0">
                <a:latin typeface="Cambria" pitchFamily="18" charset="0"/>
              </a:rPr>
              <a:t>Create Abstract Data Types for extensible software development</a:t>
            </a:r>
          </a:p>
          <a:p>
            <a:pPr marL="274320" lvl="1" indent="-274320">
              <a:spcBef>
                <a:spcPts val="600"/>
              </a:spcBef>
              <a:buClr>
                <a:schemeClr val="tx2"/>
              </a:buClr>
              <a:buSzPct val="73000"/>
              <a:buFont typeface="Wingdings 2"/>
              <a:buChar char=""/>
            </a:pPr>
            <a:endParaRPr lang="en-GB" sz="2200" dirty="0" smtClean="0">
              <a:latin typeface="Cambria" pitchFamily="18" charset="0"/>
            </a:endParaRPr>
          </a:p>
          <a:p>
            <a:pPr marL="274320" lvl="1" indent="-274320">
              <a:spcBef>
                <a:spcPts val="600"/>
              </a:spcBef>
              <a:buClr>
                <a:schemeClr val="tx2"/>
              </a:buClr>
              <a:buSzPct val="73000"/>
              <a:buFont typeface="Wingdings 2"/>
              <a:buChar char=""/>
            </a:pPr>
            <a:endParaRPr lang="en-GB" sz="2200" dirty="0" smtClean="0">
              <a:latin typeface="Cambria" pitchFamily="18" charset="0"/>
            </a:endParaRPr>
          </a:p>
          <a:p>
            <a:endParaRPr lang="en-GB" dirty="0"/>
          </a:p>
        </p:txBody>
      </p:sp>
    </p:spTree>
    <p:extLst>
      <p:ext uri="{BB962C8B-B14F-4D97-AF65-F5344CB8AC3E}">
        <p14:creationId xmlns:p14="http://schemas.microsoft.com/office/powerpoint/2010/main" val="1570812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COURSE CONTENT</a:t>
            </a:r>
            <a:endParaRPr lang="en-GB" dirty="0"/>
          </a:p>
        </p:txBody>
      </p:sp>
      <p:sp>
        <p:nvSpPr>
          <p:cNvPr id="3" name="Espace réservé du contenu 2"/>
          <p:cNvSpPr>
            <a:spLocks noGrp="1"/>
          </p:cNvSpPr>
          <p:nvPr>
            <p:ph idx="1"/>
          </p:nvPr>
        </p:nvSpPr>
        <p:spPr/>
        <p:txBody>
          <a:bodyPr>
            <a:normAutofit fontScale="85000" lnSpcReduction="20000"/>
          </a:bodyPr>
          <a:lstStyle/>
          <a:p>
            <a:r>
              <a:rPr lang="en-US" dirty="0" smtClean="0"/>
              <a:t>Introduction to .NET Framework and Visual Studio.NET Environment</a:t>
            </a:r>
          </a:p>
          <a:p>
            <a:r>
              <a:rPr lang="en-US" dirty="0" smtClean="0"/>
              <a:t>C# Syntax </a:t>
            </a:r>
            <a:endParaRPr lang="en-US" dirty="0"/>
          </a:p>
          <a:p>
            <a:r>
              <a:rPr lang="en-US" dirty="0" smtClean="0"/>
              <a:t>Types </a:t>
            </a:r>
          </a:p>
          <a:p>
            <a:r>
              <a:rPr lang="en-US" dirty="0" smtClean="0"/>
              <a:t>Specifications</a:t>
            </a:r>
          </a:p>
          <a:p>
            <a:r>
              <a:rPr lang="en-US" dirty="0" smtClean="0"/>
              <a:t>Defensive programming</a:t>
            </a:r>
          </a:p>
          <a:p>
            <a:r>
              <a:rPr lang="en-US" dirty="0" smtClean="0"/>
              <a:t>Test-first programming</a:t>
            </a:r>
            <a:endParaRPr lang="en-US" dirty="0"/>
          </a:p>
          <a:p>
            <a:r>
              <a:rPr lang="en-US" dirty="0" smtClean="0"/>
              <a:t>Generics</a:t>
            </a:r>
          </a:p>
          <a:p>
            <a:r>
              <a:rPr lang="en-US" dirty="0" smtClean="0"/>
              <a:t>Collections</a:t>
            </a:r>
            <a:endParaRPr lang="en-US" dirty="0"/>
          </a:p>
          <a:p>
            <a:r>
              <a:rPr lang="en-US" dirty="0" smtClean="0"/>
              <a:t>Abstract Data type</a:t>
            </a:r>
          </a:p>
          <a:p>
            <a:r>
              <a:rPr lang="en-US" dirty="0" smtClean="0"/>
              <a:t>Inheritance</a:t>
            </a:r>
          </a:p>
          <a:p>
            <a:r>
              <a:rPr lang="en-US" dirty="0" smtClean="0"/>
              <a:t>Delegates – Lambda </a:t>
            </a:r>
          </a:p>
          <a:p>
            <a:r>
              <a:rPr lang="en-US" dirty="0" smtClean="0"/>
              <a:t>LINQ</a:t>
            </a:r>
          </a:p>
          <a:p>
            <a:r>
              <a:rPr lang="en-US" dirty="0" smtClean="0"/>
              <a:t>Graphical User Interface</a:t>
            </a:r>
            <a:endParaRPr lang="en-GB" dirty="0"/>
          </a:p>
        </p:txBody>
      </p:sp>
    </p:spTree>
    <p:extLst>
      <p:ext uri="{BB962C8B-B14F-4D97-AF65-F5344CB8AC3E}">
        <p14:creationId xmlns:p14="http://schemas.microsoft.com/office/powerpoint/2010/main" val="2604265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1600535"/>
              </p:ext>
            </p:extLst>
          </p:nvPr>
        </p:nvGraphicFramePr>
        <p:xfrm>
          <a:off x="427653" y="1524000"/>
          <a:ext cx="7391399" cy="4916256"/>
        </p:xfrm>
        <a:graphic>
          <a:graphicData uri="http://schemas.openxmlformats.org/drawingml/2006/table">
            <a:tbl>
              <a:tblPr firstRow="1" firstCol="1" bandRow="1">
                <a:tableStyleId>{5C22544A-7EE6-4342-B048-85BDC9FD1C3A}</a:tableStyleId>
              </a:tblPr>
              <a:tblGrid>
                <a:gridCol w="1255304"/>
                <a:gridCol w="1730693"/>
                <a:gridCol w="1573358"/>
                <a:gridCol w="1494690"/>
                <a:gridCol w="1337354"/>
              </a:tblGrid>
              <a:tr h="646466">
                <a:tc>
                  <a:txBody>
                    <a:bodyPr/>
                    <a:lstStyle/>
                    <a:p>
                      <a:pPr algn="l">
                        <a:lnSpc>
                          <a:spcPct val="107000"/>
                        </a:lnSpc>
                        <a:spcAft>
                          <a:spcPts val="0"/>
                        </a:spcAft>
                      </a:pPr>
                      <a:r>
                        <a:rPr lang="en-US" sz="1600" dirty="0">
                          <a:effectLst/>
                        </a:rPr>
                        <a:t> </a:t>
                      </a:r>
                    </a:p>
                    <a:p>
                      <a:pPr algn="l">
                        <a:lnSpc>
                          <a:spcPct val="107000"/>
                        </a:lnSpc>
                        <a:spcAft>
                          <a:spcPts val="0"/>
                        </a:spcAft>
                      </a:pPr>
                      <a:r>
                        <a:rPr lang="en-US" sz="1600" dirty="0">
                          <a:effectLst/>
                        </a:rPr>
                        <a:t>Week/Date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ctr">
                        <a:lnSpc>
                          <a:spcPct val="107000"/>
                        </a:lnSpc>
                        <a:spcAft>
                          <a:spcPts val="0"/>
                        </a:spcAft>
                      </a:pPr>
                      <a:r>
                        <a:rPr lang="en-US" sz="1600" dirty="0">
                          <a:effectLst/>
                        </a:rPr>
                        <a:t> </a:t>
                      </a:r>
                    </a:p>
                    <a:p>
                      <a:pPr algn="ctr">
                        <a:lnSpc>
                          <a:spcPct val="107000"/>
                        </a:lnSpc>
                        <a:spcAft>
                          <a:spcPts val="0"/>
                        </a:spcAft>
                      </a:pPr>
                      <a:r>
                        <a:rPr lang="en-US" sz="1600" dirty="0">
                          <a:effectLst/>
                        </a:rPr>
                        <a:t>Lecture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 </a:t>
                      </a:r>
                    </a:p>
                    <a:p>
                      <a:pPr algn="l">
                        <a:lnSpc>
                          <a:spcPct val="107000"/>
                        </a:lnSpc>
                        <a:spcAft>
                          <a:spcPts val="0"/>
                        </a:spcAft>
                      </a:pPr>
                      <a:r>
                        <a:rPr lang="en-US" sz="1600">
                          <a:effectLst/>
                        </a:rPr>
                        <a:t>Readings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 </a:t>
                      </a:r>
                    </a:p>
                    <a:p>
                      <a:pPr algn="l">
                        <a:lnSpc>
                          <a:spcPct val="107000"/>
                        </a:lnSpc>
                        <a:spcAft>
                          <a:spcPts val="0"/>
                        </a:spcAft>
                      </a:pPr>
                      <a:r>
                        <a:rPr lang="en-US" sz="1600">
                          <a:effectLst/>
                        </a:rPr>
                        <a:t>PSets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 </a:t>
                      </a:r>
                    </a:p>
                    <a:p>
                      <a:pPr algn="l">
                        <a:lnSpc>
                          <a:spcPct val="107000"/>
                        </a:lnSpc>
                        <a:spcAft>
                          <a:spcPts val="0"/>
                        </a:spcAft>
                      </a:pPr>
                      <a:r>
                        <a:rPr lang="en-US" sz="1600">
                          <a:effectLst/>
                        </a:rPr>
                        <a:t>Lecturer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445445">
                <a:tc>
                  <a:txBody>
                    <a:bodyPr/>
                    <a:lstStyle/>
                    <a:p>
                      <a:pPr algn="l">
                        <a:lnSpc>
                          <a:spcPct val="107000"/>
                        </a:lnSpc>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a:effectLst/>
                        </a:rPr>
                        <a:t>Introduction, </a:t>
                      </a:r>
                      <a:r>
                        <a:rPr lang="en-US" sz="1600" dirty="0" err="1">
                          <a:effectLst/>
                        </a:rPr>
                        <a:t>.Net</a:t>
                      </a:r>
                      <a:r>
                        <a:rPr lang="en-US" sz="1600" dirty="0">
                          <a:effectLst/>
                        </a:rPr>
                        <a:t> Framework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err="1" smtClean="0">
                          <a:effectLst/>
                        </a:rPr>
                        <a:t>Chapt</a:t>
                      </a:r>
                      <a:r>
                        <a:rPr lang="en-US" sz="1600" dirty="0" smtClean="0">
                          <a:effectLst/>
                        </a:rPr>
                        <a:t>.</a:t>
                      </a:r>
                      <a:r>
                        <a:rPr lang="en-US" sz="1600" baseline="0" dirty="0" smtClean="0">
                          <a:effectLst/>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Dr Odumuyiwa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512131">
                <a:tc>
                  <a:txBody>
                    <a:bodyPr/>
                    <a:lstStyle/>
                    <a:p>
                      <a:pPr algn="l">
                        <a:lnSpc>
                          <a:spcPct val="107000"/>
                        </a:lnSpc>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a:effectLst/>
                        </a:rPr>
                        <a:t>Basic </a:t>
                      </a:r>
                      <a:r>
                        <a:rPr lang="en-US" sz="1600" dirty="0" smtClean="0">
                          <a:effectLst/>
                        </a:rPr>
                        <a:t>Coding/C# Syntax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err="1">
                          <a:effectLst/>
                        </a:rPr>
                        <a:t>Chapt</a:t>
                      </a: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Mr. </a:t>
                      </a:r>
                      <a:r>
                        <a:rPr lang="en-US" sz="1600" dirty="0" err="1" smtClean="0">
                          <a:effectLst/>
                          <a:latin typeface="Calibri" panose="020F0502020204030204" pitchFamily="34" charset="0"/>
                          <a:ea typeface="Calibri" panose="020F0502020204030204" pitchFamily="34" charset="0"/>
                          <a:cs typeface="Times New Roman" panose="02020603050405020304" pitchFamily="18" charset="0"/>
                        </a:rPr>
                        <a:t>Edagbami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512131">
                <a:tc>
                  <a:txBody>
                    <a:bodyPr/>
                    <a:lstStyle/>
                    <a:p>
                      <a:pPr algn="l">
                        <a:lnSpc>
                          <a:spcPct val="107000"/>
                        </a:lnSpc>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Types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err="1">
                          <a:effectLst/>
                        </a:rPr>
                        <a:t>Chapt</a:t>
                      </a:r>
                      <a:r>
                        <a:rPr lang="en-US" sz="1600" dirty="0">
                          <a:effectLst/>
                        </a:rPr>
                        <a:t>.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Mr. </a:t>
                      </a:r>
                      <a:r>
                        <a:rPr lang="en-US" sz="1600" dirty="0" err="1" smtClean="0">
                          <a:effectLst/>
                          <a:latin typeface="Calibri" panose="020F0502020204030204" pitchFamily="34" charset="0"/>
                          <a:ea typeface="Calibri" panose="020F0502020204030204" pitchFamily="34" charset="0"/>
                          <a:cs typeface="Times New Roman" panose="02020603050405020304" pitchFamily="18" charset="0"/>
                        </a:rPr>
                        <a:t>Edagbami</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445445">
                <a:tc>
                  <a:txBody>
                    <a:bodyPr/>
                    <a:lstStyle/>
                    <a:p>
                      <a:pPr algn="l">
                        <a:lnSpc>
                          <a:spcPct val="107000"/>
                        </a:lnSpc>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Specification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Dr Odumuyiwa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445445">
                <a:tc>
                  <a:txBody>
                    <a:bodyPr/>
                    <a:lstStyle/>
                    <a:p>
                      <a:pPr algn="l">
                        <a:lnSpc>
                          <a:spcPct val="107000"/>
                        </a:lnSpc>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Defensive Programming and Exceptions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Dr Odumuyiwa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445445">
                <a:tc>
                  <a:txBody>
                    <a:bodyPr/>
                    <a:lstStyle/>
                    <a:p>
                      <a:pPr algn="l">
                        <a:lnSpc>
                          <a:spcPct val="107000"/>
                        </a:lnSpc>
                        <a:spcAft>
                          <a:spcPts val="0"/>
                        </a:spcAft>
                      </a:pPr>
                      <a:r>
                        <a:rPr lang="en-US" sz="1600" dirty="0">
                          <a:effectLst/>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Test First Programming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err="1">
                          <a:effectLst/>
                        </a:rPr>
                        <a:t>Dr</a:t>
                      </a:r>
                      <a:r>
                        <a:rPr lang="en-US" sz="1600" dirty="0">
                          <a:effectLst/>
                        </a:rPr>
                        <a:t> </a:t>
                      </a:r>
                      <a:r>
                        <a:rPr lang="en-US" sz="1600" dirty="0" err="1">
                          <a:effectLst/>
                        </a:rPr>
                        <a:t>Odumuyiwa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890891">
                <a:tc>
                  <a:txBody>
                    <a:bodyPr/>
                    <a:lstStyle/>
                    <a:p>
                      <a:pPr algn="l">
                        <a:lnSpc>
                          <a:spcPct val="107000"/>
                        </a:lnSpc>
                        <a:spcAft>
                          <a:spcPts val="0"/>
                        </a:spcAft>
                      </a:pPr>
                      <a:r>
                        <a:rPr lang="en-US" sz="1600" dirty="0">
                          <a:effectLst/>
                        </a:rPr>
                        <a:t>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a:effectLst/>
                        </a:rPr>
                        <a:t>Generic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err="1">
                          <a:effectLst/>
                        </a:rPr>
                        <a:t>Chapt</a:t>
                      </a:r>
                      <a:r>
                        <a:rPr lang="en-US" sz="1600" dirty="0">
                          <a:effectLst/>
                        </a:rPr>
                        <a:t>. 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smtClean="0">
                          <a:effectLst/>
                        </a:rPr>
                        <a:t>Bank </a:t>
                      </a:r>
                      <a:r>
                        <a:rPr lang="en-US" sz="1600" dirty="0">
                          <a:effectLst/>
                        </a:rPr>
                        <a:t>App project (Individual)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smtClean="0">
                          <a:effectLst/>
                        </a:rPr>
                        <a:t>Mr. </a:t>
                      </a:r>
                      <a:r>
                        <a:rPr lang="en-US" sz="1600" dirty="0" err="1" smtClean="0">
                          <a:effectLst/>
                        </a:rPr>
                        <a:t>Edagbami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bl>
          </a:graphicData>
        </a:graphic>
      </p:graphicFrame>
    </p:spTree>
    <p:extLst>
      <p:ext uri="{BB962C8B-B14F-4D97-AF65-F5344CB8AC3E}">
        <p14:creationId xmlns:p14="http://schemas.microsoft.com/office/powerpoint/2010/main" val="59566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Schedule</a:t>
            </a:r>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4087831849"/>
              </p:ext>
            </p:extLst>
          </p:nvPr>
        </p:nvGraphicFramePr>
        <p:xfrm>
          <a:off x="446314" y="1609416"/>
          <a:ext cx="7391400" cy="3610392"/>
        </p:xfrm>
        <a:graphic>
          <a:graphicData uri="http://schemas.openxmlformats.org/drawingml/2006/table">
            <a:tbl>
              <a:tblPr firstRow="1" firstCol="1" bandRow="1">
                <a:tableStyleId>{5C22544A-7EE6-4342-B048-85BDC9FD1C3A}</a:tableStyleId>
              </a:tblPr>
              <a:tblGrid>
                <a:gridCol w="1153886"/>
                <a:gridCol w="1738401"/>
                <a:gridCol w="1606826"/>
                <a:gridCol w="1526485"/>
                <a:gridCol w="1365802"/>
              </a:tblGrid>
              <a:tr h="644252">
                <a:tc>
                  <a:txBody>
                    <a:bodyPr/>
                    <a:lstStyle/>
                    <a:p>
                      <a:pPr algn="l">
                        <a:lnSpc>
                          <a:spcPct val="107000"/>
                        </a:lnSpc>
                        <a:spcAft>
                          <a:spcPts val="0"/>
                        </a:spcAft>
                      </a:pPr>
                      <a:r>
                        <a:rPr lang="en-US" sz="1600" dirty="0">
                          <a:effectLst/>
                        </a:rPr>
                        <a:t> </a:t>
                      </a:r>
                    </a:p>
                    <a:p>
                      <a:pPr algn="l">
                        <a:lnSpc>
                          <a:spcPct val="107000"/>
                        </a:lnSpc>
                        <a:spcAft>
                          <a:spcPts val="0"/>
                        </a:spcAft>
                      </a:pPr>
                      <a:r>
                        <a:rPr lang="en-US" sz="1600" dirty="0">
                          <a:effectLst/>
                        </a:rPr>
                        <a:t>Week/Date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ctr">
                        <a:lnSpc>
                          <a:spcPct val="107000"/>
                        </a:lnSpc>
                        <a:spcAft>
                          <a:spcPts val="0"/>
                        </a:spcAft>
                      </a:pPr>
                      <a:r>
                        <a:rPr lang="en-US" sz="1600" dirty="0">
                          <a:effectLst/>
                        </a:rPr>
                        <a:t> </a:t>
                      </a:r>
                    </a:p>
                    <a:p>
                      <a:pPr algn="ctr">
                        <a:lnSpc>
                          <a:spcPct val="107000"/>
                        </a:lnSpc>
                        <a:spcAft>
                          <a:spcPts val="0"/>
                        </a:spcAft>
                      </a:pPr>
                      <a:r>
                        <a:rPr lang="en-US" sz="1600" dirty="0">
                          <a:effectLst/>
                        </a:rPr>
                        <a:t>Lecture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 </a:t>
                      </a:r>
                    </a:p>
                    <a:p>
                      <a:pPr algn="l">
                        <a:lnSpc>
                          <a:spcPct val="107000"/>
                        </a:lnSpc>
                        <a:spcAft>
                          <a:spcPts val="0"/>
                        </a:spcAft>
                      </a:pPr>
                      <a:r>
                        <a:rPr lang="en-US" sz="1600">
                          <a:effectLst/>
                        </a:rPr>
                        <a:t>Readings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 </a:t>
                      </a:r>
                    </a:p>
                    <a:p>
                      <a:pPr algn="l">
                        <a:lnSpc>
                          <a:spcPct val="107000"/>
                        </a:lnSpc>
                        <a:spcAft>
                          <a:spcPts val="0"/>
                        </a:spcAft>
                      </a:pPr>
                      <a:r>
                        <a:rPr lang="en-US" sz="1600">
                          <a:effectLst/>
                        </a:rPr>
                        <a:t>PSets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 </a:t>
                      </a:r>
                    </a:p>
                    <a:p>
                      <a:pPr algn="l">
                        <a:lnSpc>
                          <a:spcPct val="107000"/>
                        </a:lnSpc>
                        <a:spcAft>
                          <a:spcPts val="0"/>
                        </a:spcAft>
                      </a:pPr>
                      <a:r>
                        <a:rPr lang="en-US" sz="1600">
                          <a:effectLst/>
                        </a:rPr>
                        <a:t>Lecturer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773745">
                <a:tc>
                  <a:txBody>
                    <a:bodyPr/>
                    <a:lstStyle/>
                    <a:p>
                      <a:pPr algn="l">
                        <a:lnSpc>
                          <a:spcPct val="107000"/>
                        </a:lnSpc>
                        <a:spcAft>
                          <a:spcPts val="0"/>
                        </a:spcAft>
                      </a:pPr>
                      <a:r>
                        <a:rPr lang="en-US" sz="1600" dirty="0">
                          <a:effectLst/>
                        </a:rPr>
                        <a:t>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a:effectLst/>
                        </a:rPr>
                        <a:t>Collections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err="1">
                          <a:effectLst/>
                        </a:rPr>
                        <a:t>Chapt</a:t>
                      </a:r>
                      <a:r>
                        <a:rPr lang="en-US" sz="1600" dirty="0">
                          <a:effectLst/>
                        </a:rPr>
                        <a:t>. 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smtClean="0">
                          <a:effectLst/>
                        </a:rPr>
                        <a:t>Project</a:t>
                      </a:r>
                      <a:endParaRPr lang="en-US" sz="1600" dirty="0">
                        <a:effectLst/>
                      </a:endParaRPr>
                    </a:p>
                    <a:p>
                      <a:pPr algn="l">
                        <a:lnSpc>
                          <a:spcPct val="107000"/>
                        </a:lnSpc>
                        <a:spcAft>
                          <a:spcPts val="0"/>
                        </a:spcAft>
                      </a:pPr>
                      <a:r>
                        <a:rPr lang="en-US" sz="1600" dirty="0">
                          <a:effectLst/>
                        </a:rPr>
                        <a:t>(Group, 3 in a group)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err="1">
                          <a:effectLst/>
                        </a:rPr>
                        <a:t>Dr</a:t>
                      </a:r>
                      <a:r>
                        <a:rPr lang="en-US" sz="1600" dirty="0">
                          <a:effectLst/>
                        </a:rPr>
                        <a:t> </a:t>
                      </a:r>
                      <a:r>
                        <a:rPr lang="en-US" sz="1600" dirty="0" err="1">
                          <a:effectLst/>
                        </a:rPr>
                        <a:t>Odumuyiwa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385265">
                <a:tc>
                  <a:txBody>
                    <a:bodyPr/>
                    <a:lstStyle/>
                    <a:p>
                      <a:pPr algn="l">
                        <a:lnSpc>
                          <a:spcPct val="107000"/>
                        </a:lnSpc>
                        <a:spcAft>
                          <a:spcPts val="0"/>
                        </a:spcAft>
                      </a:pPr>
                      <a:r>
                        <a:rPr lang="en-US" sz="1600">
                          <a:effectLst/>
                        </a:rPr>
                        <a:t>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ADT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err="1">
                          <a:effectLst/>
                        </a:rPr>
                        <a:t>Dr</a:t>
                      </a:r>
                      <a:r>
                        <a:rPr lang="en-US" sz="1600" dirty="0">
                          <a:effectLst/>
                        </a:rPr>
                        <a:t> </a:t>
                      </a:r>
                      <a:r>
                        <a:rPr lang="en-US" sz="1600" dirty="0" err="1">
                          <a:effectLst/>
                        </a:rPr>
                        <a:t>Odumuyiwa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450011">
                <a:tc>
                  <a:txBody>
                    <a:bodyPr/>
                    <a:lstStyle/>
                    <a:p>
                      <a:pPr algn="l">
                        <a:lnSpc>
                          <a:spcPct val="107000"/>
                        </a:lnSpc>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Inheritance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Chapt. 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marL="0" algn="l" rtl="0" eaLnBrk="1" latinLnBrk="0" hangingPunct="1">
                        <a:lnSpc>
                          <a:spcPct val="107000"/>
                        </a:lnSpc>
                        <a:spcAft>
                          <a:spcPts val="0"/>
                        </a:spcAft>
                      </a:pPr>
                      <a:r>
                        <a:rPr kumimoji="0" lang="en-US" sz="1600" kern="1200" dirty="0" smtClean="0">
                          <a:solidFill>
                            <a:schemeClr val="dk1"/>
                          </a:solidFill>
                          <a:effectLst/>
                          <a:latin typeface="+mn-lt"/>
                          <a:ea typeface="+mn-ea"/>
                          <a:cs typeface="+mn-cs"/>
                        </a:rPr>
                        <a:t>Mr. </a:t>
                      </a:r>
                      <a:r>
                        <a:rPr kumimoji="0" lang="en-US" sz="1600" kern="1200" dirty="0" err="1" smtClean="0">
                          <a:solidFill>
                            <a:schemeClr val="dk1"/>
                          </a:solidFill>
                          <a:effectLst/>
                          <a:latin typeface="+mn-lt"/>
                          <a:ea typeface="+mn-ea"/>
                          <a:cs typeface="+mn-cs"/>
                        </a:rPr>
                        <a:t>Edagbami</a:t>
                      </a:r>
                      <a:endParaRPr kumimoji="0" lang="en-US" sz="1600" kern="1200" dirty="0">
                        <a:solidFill>
                          <a:schemeClr val="dk1"/>
                        </a:solidFill>
                        <a:effectLst/>
                        <a:latin typeface="+mn-lt"/>
                        <a:ea typeface="+mn-ea"/>
                        <a:cs typeface="+mn-cs"/>
                      </a:endParaRPr>
                    </a:p>
                  </a:txBody>
                  <a:tcPr marL="20968" marR="20968" marT="0" marB="0"/>
                </a:tc>
              </a:tr>
              <a:tr h="385265">
                <a:tc>
                  <a:txBody>
                    <a:bodyPr/>
                    <a:lstStyle/>
                    <a:p>
                      <a:pPr algn="l">
                        <a:lnSpc>
                          <a:spcPct val="107000"/>
                        </a:lnSpc>
                        <a:spcAft>
                          <a:spcPts val="0"/>
                        </a:spcAft>
                      </a:pPr>
                      <a:r>
                        <a:rPr lang="en-US" sz="1600">
                          <a:effectLst/>
                        </a:rPr>
                        <a:t>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Delegate-Lambda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Chapt. 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err="1">
                          <a:effectLst/>
                        </a:rPr>
                        <a:t>Dr</a:t>
                      </a:r>
                      <a:r>
                        <a:rPr lang="en-US" sz="1600" dirty="0">
                          <a:effectLst/>
                        </a:rPr>
                        <a:t> </a:t>
                      </a:r>
                      <a:r>
                        <a:rPr lang="en-US" sz="1600" dirty="0" err="1">
                          <a:effectLst/>
                        </a:rPr>
                        <a:t>Odumuyiwa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450011">
                <a:tc>
                  <a:txBody>
                    <a:bodyPr/>
                    <a:lstStyle/>
                    <a:p>
                      <a:pPr algn="l">
                        <a:lnSpc>
                          <a:spcPct val="107000"/>
                        </a:lnSpc>
                        <a:spcAft>
                          <a:spcPts val="0"/>
                        </a:spcAft>
                      </a:pPr>
                      <a:r>
                        <a:rPr lang="en-US" sz="1600">
                          <a:effectLst/>
                        </a:rPr>
                        <a:t>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a:effectLst/>
                        </a:rPr>
                        <a:t>LINQ</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a:effectLst/>
                        </a:rPr>
                        <a:t>Chapt. 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r>
                        <a:rPr lang="en-US" sz="1600" dirty="0" err="1">
                          <a:effectLst/>
                        </a:rPr>
                        <a:t>Dr</a:t>
                      </a:r>
                      <a:r>
                        <a:rPr lang="en-US" sz="1600" dirty="0">
                          <a:effectLst/>
                        </a:rPr>
                        <a:t> </a:t>
                      </a:r>
                      <a:r>
                        <a:rPr lang="en-US" sz="1600" dirty="0" err="1" smtClean="0">
                          <a:effectLst/>
                        </a:rPr>
                        <a:t>Odumuyiwa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r>
              <a:tr h="450011">
                <a:tc>
                  <a:txBody>
                    <a:bodyPr/>
                    <a:lstStyle/>
                    <a:p>
                      <a:pPr algn="l">
                        <a:lnSpc>
                          <a:spcPct val="107000"/>
                        </a:lnSpc>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13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marL="0" algn="l" rtl="0" eaLnBrk="1" latinLnBrk="0" hangingPunct="1">
                        <a:lnSpc>
                          <a:spcPct val="107000"/>
                        </a:lnSpc>
                        <a:spcAft>
                          <a:spcPts val="0"/>
                        </a:spcAft>
                      </a:pPr>
                      <a:r>
                        <a:rPr kumimoji="0" lang="en-US" sz="1600" kern="1200" dirty="0" smtClean="0">
                          <a:solidFill>
                            <a:schemeClr val="dk1"/>
                          </a:solidFill>
                          <a:effectLst/>
                          <a:latin typeface="+mn-lt"/>
                          <a:ea typeface="+mn-ea"/>
                          <a:cs typeface="+mn-cs"/>
                        </a:rPr>
                        <a:t>Graphical User Interface</a:t>
                      </a:r>
                      <a:endParaRPr kumimoji="0" lang="en-US" sz="1600" kern="1200" dirty="0">
                        <a:solidFill>
                          <a:schemeClr val="dk1"/>
                        </a:solidFill>
                        <a:effectLst/>
                        <a:latin typeface="+mn-lt"/>
                        <a:ea typeface="+mn-ea"/>
                        <a:cs typeface="+mn-cs"/>
                      </a:endParaRPr>
                    </a:p>
                  </a:txBody>
                  <a:tcPr marL="20968" marR="20968" marT="0" marB="0"/>
                </a:tc>
                <a:tc>
                  <a:txBody>
                    <a:bodyPr/>
                    <a:lstStyle/>
                    <a:p>
                      <a:pPr algn="l">
                        <a:lnSpc>
                          <a:spcPct val="107000"/>
                        </a:lnSpc>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algn="l">
                        <a:lnSpc>
                          <a:spcPct val="107000"/>
                        </a:lnSpc>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0968" marR="20968" marT="0" marB="0"/>
                </a:tc>
                <a:tc>
                  <a:txBody>
                    <a:bodyPr/>
                    <a:lstStyle/>
                    <a:p>
                      <a:pPr marL="0" algn="l" rtl="0" eaLnBrk="1" latinLnBrk="0" hangingPunct="1">
                        <a:lnSpc>
                          <a:spcPct val="107000"/>
                        </a:lnSpc>
                        <a:spcAft>
                          <a:spcPts val="0"/>
                        </a:spcAft>
                      </a:pPr>
                      <a:r>
                        <a:rPr kumimoji="0" lang="en-US" sz="1600" kern="1200" dirty="0" smtClean="0">
                          <a:solidFill>
                            <a:schemeClr val="dk1"/>
                          </a:solidFill>
                          <a:effectLst/>
                          <a:latin typeface="+mn-lt"/>
                          <a:ea typeface="+mn-ea"/>
                          <a:cs typeface="+mn-cs"/>
                        </a:rPr>
                        <a:t>Mr. </a:t>
                      </a:r>
                      <a:r>
                        <a:rPr kumimoji="0" lang="en-US" sz="1600" kern="1200" dirty="0" err="1" smtClean="0">
                          <a:solidFill>
                            <a:schemeClr val="dk1"/>
                          </a:solidFill>
                          <a:effectLst/>
                          <a:latin typeface="+mn-lt"/>
                          <a:ea typeface="+mn-ea"/>
                          <a:cs typeface="+mn-cs"/>
                        </a:rPr>
                        <a:t>Edagbami</a:t>
                      </a:r>
                      <a:endParaRPr kumimoji="0" lang="en-US" sz="1600" kern="1200" dirty="0">
                        <a:solidFill>
                          <a:schemeClr val="dk1"/>
                        </a:solidFill>
                        <a:effectLst/>
                        <a:latin typeface="+mn-lt"/>
                        <a:ea typeface="+mn-ea"/>
                        <a:cs typeface="+mn-cs"/>
                      </a:endParaRPr>
                    </a:p>
                  </a:txBody>
                  <a:tcPr marL="20968" marR="20968" marT="0" marB="0"/>
                </a:tc>
              </a:tr>
            </a:tbl>
          </a:graphicData>
        </a:graphic>
      </p:graphicFrame>
    </p:spTree>
    <p:extLst>
      <p:ext uri="{BB962C8B-B14F-4D97-AF65-F5344CB8AC3E}">
        <p14:creationId xmlns:p14="http://schemas.microsoft.com/office/powerpoint/2010/main" val="12284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RECOMMENDED TEXTS</a:t>
            </a:r>
            <a:endParaRPr lang="en-GB" dirty="0"/>
          </a:p>
        </p:txBody>
      </p:sp>
      <p:sp>
        <p:nvSpPr>
          <p:cNvPr id="3" name="Espace réservé du contenu 2"/>
          <p:cNvSpPr>
            <a:spLocks noGrp="1"/>
          </p:cNvSpPr>
          <p:nvPr>
            <p:ph idx="1"/>
          </p:nvPr>
        </p:nvSpPr>
        <p:spPr/>
        <p:txBody>
          <a:bodyPr>
            <a:normAutofit fontScale="85000" lnSpcReduction="20000"/>
          </a:bodyPr>
          <a:lstStyle/>
          <a:p>
            <a:pPr lvl="0"/>
            <a:r>
              <a:rPr lang="en-GB" sz="2800" dirty="0" err="1" smtClean="0">
                <a:latin typeface="Cambria" pitchFamily="18" charset="0"/>
              </a:rPr>
              <a:t>lan</a:t>
            </a:r>
            <a:r>
              <a:rPr lang="en-GB" sz="2800" dirty="0" smtClean="0">
                <a:latin typeface="Cambria" pitchFamily="18" charset="0"/>
              </a:rPr>
              <a:t> Griffiths. </a:t>
            </a:r>
            <a:r>
              <a:rPr lang="en-GB" sz="2800" i="1" dirty="0">
                <a:latin typeface="Cambria" pitchFamily="18" charset="0"/>
              </a:rPr>
              <a:t>Program </a:t>
            </a:r>
            <a:r>
              <a:rPr lang="en-US" sz="2800" i="1" dirty="0" smtClean="0">
                <a:latin typeface="Cambria" pitchFamily="18" charset="0"/>
              </a:rPr>
              <a:t>C# </a:t>
            </a:r>
            <a:r>
              <a:rPr lang="en-US" sz="2800" i="1" dirty="0" smtClean="0">
                <a:latin typeface="Cambria" pitchFamily="18" charset="0"/>
              </a:rPr>
              <a:t>5.0</a:t>
            </a:r>
            <a:endParaRPr lang="en-US" sz="2800" i="1" dirty="0" smtClean="0">
              <a:latin typeface="Cambria" pitchFamily="18" charset="0"/>
            </a:endParaRPr>
          </a:p>
          <a:p>
            <a:pPr lvl="0"/>
            <a:endParaRPr lang="en-US" sz="2800" i="1" dirty="0" smtClean="0">
              <a:latin typeface="Cambria" pitchFamily="18" charset="0"/>
            </a:endParaRPr>
          </a:p>
          <a:p>
            <a:pPr lvl="0"/>
            <a:r>
              <a:rPr lang="en-US" sz="2800" dirty="0" smtClean="0">
                <a:latin typeface="Cambria" pitchFamily="18" charset="0"/>
              </a:rPr>
              <a:t>Kurt </a:t>
            </a:r>
            <a:r>
              <a:rPr lang="en-US" sz="2800" dirty="0" err="1" smtClean="0">
                <a:latin typeface="Cambria" pitchFamily="18" charset="0"/>
              </a:rPr>
              <a:t>Normark</a:t>
            </a:r>
            <a:r>
              <a:rPr lang="en-US" sz="2800" dirty="0" smtClean="0">
                <a:latin typeface="Cambria" pitchFamily="18" charset="0"/>
              </a:rPr>
              <a:t>. </a:t>
            </a:r>
            <a:r>
              <a:rPr lang="en-US" sz="2800" i="1" dirty="0" smtClean="0">
                <a:latin typeface="Cambria" pitchFamily="18" charset="0"/>
              </a:rPr>
              <a:t>Object-oriented </a:t>
            </a:r>
            <a:r>
              <a:rPr lang="en-US" sz="2800" i="1" dirty="0">
                <a:latin typeface="Cambria" pitchFamily="18" charset="0"/>
              </a:rPr>
              <a:t>P</a:t>
            </a:r>
            <a:r>
              <a:rPr lang="en-US" sz="2800" i="1" dirty="0" smtClean="0">
                <a:latin typeface="Cambria" pitchFamily="18" charset="0"/>
              </a:rPr>
              <a:t>rogramming in C# for C and Java programmers</a:t>
            </a:r>
          </a:p>
          <a:p>
            <a:pPr marL="0" lvl="0" indent="0">
              <a:buNone/>
            </a:pPr>
            <a:endParaRPr lang="fr-FR" sz="2800" dirty="0">
              <a:latin typeface="Cambria" pitchFamily="18" charset="0"/>
            </a:endParaRPr>
          </a:p>
          <a:p>
            <a:pPr lvl="0"/>
            <a:r>
              <a:rPr lang="en-GB" sz="2800" dirty="0">
                <a:latin typeface="Cambria" pitchFamily="18" charset="0"/>
              </a:rPr>
              <a:t>Erich Gamma, Richard Helm, Ralph E. Johnson, John </a:t>
            </a:r>
            <a:r>
              <a:rPr lang="en-GB" sz="2800" dirty="0" err="1">
                <a:latin typeface="Cambria" pitchFamily="18" charset="0"/>
              </a:rPr>
              <a:t>Vlissides</a:t>
            </a:r>
            <a:r>
              <a:rPr lang="en-GB" sz="2800" dirty="0">
                <a:latin typeface="Cambria" pitchFamily="18" charset="0"/>
              </a:rPr>
              <a:t> - </a:t>
            </a:r>
            <a:r>
              <a:rPr lang="en-GB" sz="2800" i="1" dirty="0">
                <a:latin typeface="Cambria" pitchFamily="18" charset="0"/>
              </a:rPr>
              <a:t>Design Patterns: Elements of Reusable Object-Oriented </a:t>
            </a:r>
            <a:r>
              <a:rPr lang="en-GB" sz="2800" i="1" dirty="0" smtClean="0">
                <a:latin typeface="Cambria" pitchFamily="18" charset="0"/>
              </a:rPr>
              <a:t>Software</a:t>
            </a:r>
          </a:p>
          <a:p>
            <a:pPr lvl="0"/>
            <a:endParaRPr lang="fr-FR" sz="2800" dirty="0">
              <a:latin typeface="Cambria" pitchFamily="18" charset="0"/>
            </a:endParaRPr>
          </a:p>
          <a:p>
            <a:pPr lvl="0"/>
            <a:r>
              <a:rPr lang="en-GB" sz="2800" dirty="0">
                <a:latin typeface="Cambria" pitchFamily="18" charset="0"/>
              </a:rPr>
              <a:t>Peter Coad and Edward Yourdon. </a:t>
            </a:r>
            <a:r>
              <a:rPr lang="en-GB" sz="2800" i="1" dirty="0">
                <a:latin typeface="Cambria" pitchFamily="18" charset="0"/>
              </a:rPr>
              <a:t>Object Oriented </a:t>
            </a:r>
            <a:r>
              <a:rPr lang="en-GB" sz="2800" i="1" dirty="0" smtClean="0">
                <a:latin typeface="Cambria" pitchFamily="18" charset="0"/>
              </a:rPr>
              <a:t>Design</a:t>
            </a:r>
          </a:p>
          <a:p>
            <a:endParaRPr lang="en-GB" sz="2800" i="1" dirty="0">
              <a:latin typeface="Cambria" pitchFamily="18" charset="0"/>
            </a:endParaRPr>
          </a:p>
          <a:p>
            <a:r>
              <a:rPr lang="en-US" sz="2800" dirty="0" smtClean="0">
                <a:latin typeface="Cambria" pitchFamily="18" charset="0"/>
              </a:rPr>
              <a:t>McConnell</a:t>
            </a:r>
            <a:r>
              <a:rPr lang="en-US" sz="2800" dirty="0">
                <a:latin typeface="Cambria" pitchFamily="18" charset="0"/>
              </a:rPr>
              <a:t>, Steve. Code complete. </a:t>
            </a:r>
            <a:r>
              <a:rPr lang="en-US" sz="2800" i="1" dirty="0">
                <a:latin typeface="Cambria" pitchFamily="18" charset="0"/>
              </a:rPr>
              <a:t>Pearson Education</a:t>
            </a:r>
            <a:r>
              <a:rPr lang="en-US" sz="2800" dirty="0">
                <a:latin typeface="Cambria" pitchFamily="18" charset="0"/>
              </a:rPr>
              <a:t>, 2004.</a:t>
            </a:r>
            <a:endParaRPr lang="fr-FR" sz="2800" dirty="0">
              <a:latin typeface="Cambria" pitchFamily="18" charset="0"/>
            </a:endParaRPr>
          </a:p>
          <a:p>
            <a:endParaRPr lang="en-GB" dirty="0"/>
          </a:p>
        </p:txBody>
      </p:sp>
    </p:spTree>
    <p:extLst>
      <p:ext uri="{BB962C8B-B14F-4D97-AF65-F5344CB8AC3E}">
        <p14:creationId xmlns:p14="http://schemas.microsoft.com/office/powerpoint/2010/main" val="19813538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3260</TotalTime>
  <Words>784</Words>
  <Application>Microsoft Office PowerPoint</Application>
  <PresentationFormat>On-screen Show (4:3)</PresentationFormat>
  <Paragraphs>146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Cambria</vt:lpstr>
      <vt:lpstr>Times New Roman</vt:lpstr>
      <vt:lpstr>Trebuchet MS</vt:lpstr>
      <vt:lpstr>Wingdings</vt:lpstr>
      <vt:lpstr>Wingdings 2</vt:lpstr>
      <vt:lpstr>Opulent</vt:lpstr>
      <vt:lpstr>CSC322: A MODERN PROGRAMMING LANGUAGE</vt:lpstr>
      <vt:lpstr>General INFORMATION</vt:lpstr>
      <vt:lpstr>In your prospective</vt:lpstr>
      <vt:lpstr>Course description</vt:lpstr>
      <vt:lpstr>Learning outcomes</vt:lpstr>
      <vt:lpstr>COURSE CONTENT</vt:lpstr>
      <vt:lpstr>Schedule</vt:lpstr>
      <vt:lpstr>Schedule</vt:lpstr>
      <vt:lpstr>RECOMMENDED TEXTS</vt:lpstr>
      <vt:lpstr>Grading POLICY (1/2)</vt:lpstr>
      <vt:lpstr>Grading POLICY (2/2)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CSC322: A MODERN PROGRAMMING LANGUAGE</dc:title>
  <dc:creator>victor Odumuyiwa</dc:creator>
  <cp:lastModifiedBy>Victor</cp:lastModifiedBy>
  <cp:revision>36</cp:revision>
  <dcterms:created xsi:type="dcterms:W3CDTF">2014-09-01T07:13:03Z</dcterms:created>
  <dcterms:modified xsi:type="dcterms:W3CDTF">2021-05-16T22:34:30Z</dcterms:modified>
</cp:coreProperties>
</file>