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sldIdLst>
    <p:sldId id="256" r:id="rId2"/>
    <p:sldId id="261" r:id="rId3"/>
    <p:sldId id="257" r:id="rId4"/>
    <p:sldId id="260" r:id="rId5"/>
    <p:sldId id="262" r:id="rId6"/>
    <p:sldId id="269" r:id="rId7"/>
    <p:sldId id="263" r:id="rId8"/>
    <p:sldId id="271" r:id="rId9"/>
    <p:sldId id="272" r:id="rId10"/>
    <p:sldId id="287" r:id="rId11"/>
    <p:sldId id="276" r:id="rId12"/>
    <p:sldId id="267" r:id="rId13"/>
    <p:sldId id="293" r:id="rId14"/>
    <p:sldId id="278" r:id="rId15"/>
    <p:sldId id="292" r:id="rId16"/>
    <p:sldId id="289" r:id="rId17"/>
    <p:sldId id="290" r:id="rId18"/>
    <p:sldId id="291" r:id="rId19"/>
    <p:sldId id="294" r:id="rId20"/>
    <p:sldId id="288" r:id="rId21"/>
    <p:sldId id="273" r:id="rId22"/>
    <p:sldId id="286" r:id="rId23"/>
    <p:sldId id="285" r:id="rId24"/>
    <p:sldId id="277" r:id="rId25"/>
    <p:sldId id="281" r:id="rId26"/>
    <p:sldId id="282" r:id="rId27"/>
    <p:sldId id="283" r:id="rId28"/>
    <p:sldId id="284"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42" autoAdjust="0"/>
    <p:restoredTop sz="73684" autoAdjust="0"/>
  </p:normalViewPr>
  <p:slideViewPr>
    <p:cSldViewPr>
      <p:cViewPr varScale="1">
        <p:scale>
          <a:sx n="53" d="100"/>
          <a:sy n="53" d="100"/>
        </p:scale>
        <p:origin x="994" y="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8C84F5B-01AE-4EFF-B23A-BAC686845CE2}" type="slidenum">
              <a:rPr lang="en-US" altLang="en-US"/>
              <a:pPr>
                <a:defRPr/>
              </a:pPr>
              <a:t>‹#›</a:t>
            </a:fld>
            <a:endParaRPr lang="en-US" altLang="en-US"/>
          </a:p>
        </p:txBody>
      </p:sp>
    </p:spTree>
    <p:extLst>
      <p:ext uri="{BB962C8B-B14F-4D97-AF65-F5344CB8AC3E}">
        <p14:creationId xmlns:p14="http://schemas.microsoft.com/office/powerpoint/2010/main" val="3291820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B8E214D-CD71-4745-8588-AEA62E2761D3}" type="slidenum">
              <a:rPr lang="en-US" altLang="en-US" smtClean="0"/>
              <a:pPr eaLnBrk="1" hangingPunct="1">
                <a:spcBef>
                  <a:spcPct val="0"/>
                </a:spcBef>
              </a:pPr>
              <a:t>5</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GB" altLang="en-US" dirty="0" smtClean="0"/>
              <a:t>The .NET framework exposes numerous classes to the developer.   These classes allow the development of rich client applications and Web based applications alike.  In the above slide these classes have been divided into 4 areas.</a:t>
            </a:r>
          </a:p>
          <a:p>
            <a:pPr eaLnBrk="1" hangingPunct="1"/>
            <a:r>
              <a:rPr lang="en-GB" altLang="en-US" dirty="0" smtClean="0"/>
              <a:t>ASP.NET provides the core Web infrastructure such as Web Forms for UI based development and Web Services for programmatic interface development, </a:t>
            </a:r>
          </a:p>
          <a:p>
            <a:pPr eaLnBrk="1" hangingPunct="1"/>
            <a:r>
              <a:rPr lang="en-GB" altLang="en-US" dirty="0" smtClean="0"/>
              <a:t>User interface development on the Windows platform can be done using Windows Forms</a:t>
            </a:r>
          </a:p>
          <a:p>
            <a:pPr eaLnBrk="1" hangingPunct="1"/>
            <a:r>
              <a:rPr lang="en-GB" altLang="en-US" dirty="0" smtClean="0"/>
              <a:t>ADO.NET and XML provide the functionality for  data access.</a:t>
            </a:r>
          </a:p>
          <a:p>
            <a:pPr eaLnBrk="1" hangingPunct="1"/>
            <a:r>
              <a:rPr lang="en-GB" altLang="en-US" dirty="0" smtClean="0"/>
              <a:t>Finally, the core base classes provide infrastructure services such as security, transaction management etc.</a:t>
            </a:r>
          </a:p>
          <a:p>
            <a:pPr eaLnBrk="1" hangingPunct="1"/>
            <a:endParaRPr lang="en-GB" altLang="en-US" dirty="0" smtClean="0"/>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505728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07A6470F-FE62-4EB5-9D41-7A7E3EFBC7BA}" type="slidenum">
              <a:rPr lang="en-US" altLang="en-US" smtClean="0"/>
              <a:pPr eaLnBrk="1" hangingPunct="1">
                <a:spcBef>
                  <a:spcPct val="0"/>
                </a:spcBef>
              </a:pPr>
              <a:t>17</a:t>
            </a:fld>
            <a:endParaRPr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GB" altLang="en-US" sz="800" smtClean="0"/>
              <a:t>Technically a Web Service is </a:t>
            </a:r>
            <a:r>
              <a:rPr lang="en-US" altLang="en-US" sz="800" smtClean="0"/>
              <a:t>“</a:t>
            </a:r>
            <a:r>
              <a:rPr lang="en-US" altLang="en-US" sz="700" i="1" smtClean="0"/>
              <a:t>A programmable application component accessible via standard Web protocols”.  </a:t>
            </a:r>
            <a:r>
              <a:rPr lang="en-US" altLang="en-US" sz="700" smtClean="0"/>
              <a:t>In other words, it’s a component  that can be called remotely, over the internet, from a client application.</a:t>
            </a:r>
          </a:p>
          <a:p>
            <a:pPr eaLnBrk="1" hangingPunct="1"/>
            <a:endParaRPr lang="en-US" altLang="en-US" sz="700" smtClean="0"/>
          </a:p>
          <a:p>
            <a:pPr eaLnBrk="1" hangingPunct="1"/>
            <a:r>
              <a:rPr lang="en-US" altLang="en-US" sz="700" smtClean="0"/>
              <a:t>Take our previous example of a Web application that required ‘stock information’.  This Web application possibly would not have that information readily at hand.  However, what if another Web application (possibly on another machine, on the other side of the planet) did?  Further more what if this remote machine exposed a component with a method such as </a:t>
            </a:r>
            <a:r>
              <a:rPr lang="en-US" altLang="en-US" sz="700" i="1" smtClean="0"/>
              <a:t>‘GetStockPrice (string strCompanyName)’</a:t>
            </a:r>
            <a:r>
              <a:rPr lang="en-US" altLang="en-US" sz="700" smtClean="0"/>
              <a:t>.  Surely this would make life much easier, making separate Web sites act like ‘one big application’.  </a:t>
            </a:r>
          </a:p>
          <a:p>
            <a:pPr eaLnBrk="1" hangingPunct="1"/>
            <a:endParaRPr lang="en-US" altLang="en-US" sz="700" smtClean="0"/>
          </a:p>
          <a:p>
            <a:pPr eaLnBrk="1" hangingPunct="1"/>
            <a:endParaRPr lang="en-GB" altLang="en-US" sz="800" smtClean="0"/>
          </a:p>
          <a:p>
            <a:pPr eaLnBrk="1" hangingPunct="1"/>
            <a:r>
              <a:rPr lang="en-GB" altLang="en-US" sz="800" smtClean="0"/>
              <a:t>Web service consumers can send and receive messages using XML, and therefore the audience of clients is unlimited.  </a:t>
            </a:r>
          </a:p>
          <a:p>
            <a:pPr eaLnBrk="1" hangingPunct="1"/>
            <a:endParaRPr lang="en-US" altLang="en-US" smtClean="0"/>
          </a:p>
        </p:txBody>
      </p:sp>
    </p:spTree>
    <p:extLst>
      <p:ext uri="{BB962C8B-B14F-4D97-AF65-F5344CB8AC3E}">
        <p14:creationId xmlns:p14="http://schemas.microsoft.com/office/powerpoint/2010/main" val="209856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BB2AF82-E59F-43D9-92AF-870CF5768220}" type="slidenum">
              <a:rPr lang="en-US" altLang="en-US" smtClean="0"/>
              <a:pPr eaLnBrk="1" hangingPunct="1">
                <a:spcBef>
                  <a:spcPct val="0"/>
                </a:spcBef>
              </a:pPr>
              <a:t>19</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1217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9781BB98-B81C-42C1-9013-1F088B58CE37}" type="slidenum">
              <a:rPr lang="en-US" altLang="en-US" smtClean="0"/>
              <a:pPr eaLnBrk="1" hangingPunct="1">
                <a:spcBef>
                  <a:spcPct val="0"/>
                </a:spcBef>
              </a:pPr>
              <a:t>6</a:t>
            </a:fld>
            <a:endParaRPr lang="en-US" altLang="en-US" smtClean="0"/>
          </a:p>
        </p:txBody>
      </p:sp>
      <p:sp>
        <p:nvSpPr>
          <p:cNvPr id="44035" name="Rectangle 1026"/>
          <p:cNvSpPr>
            <a:spLocks noGrp="1" noRot="1" noChangeAspect="1" noChangeArrowheads="1" noTextEdit="1"/>
          </p:cNvSpPr>
          <p:nvPr>
            <p:ph type="sldImg"/>
          </p:nvPr>
        </p:nvSpPr>
        <p:spPr>
          <a:ln/>
        </p:spPr>
      </p:sp>
      <p:sp>
        <p:nvSpPr>
          <p:cNvPr id="44036" name="Rectangle 1027"/>
          <p:cNvSpPr>
            <a:spLocks noGrp="1" noChangeArrowheads="1"/>
          </p:cNvSpPr>
          <p:nvPr>
            <p:ph type="body" idx="1"/>
          </p:nvPr>
        </p:nvSpPr>
        <p:spPr>
          <a:noFill/>
        </p:spPr>
        <p:txBody>
          <a:bodyPr/>
          <a:lstStyle/>
          <a:p>
            <a:pPr eaLnBrk="1" hangingPunct="1">
              <a:lnSpc>
                <a:spcPct val="85000"/>
              </a:lnSpc>
              <a:spcBef>
                <a:spcPct val="20000"/>
              </a:spcBef>
              <a:buFontTx/>
              <a:buChar char="•"/>
            </a:pPr>
            <a:r>
              <a:rPr lang="en-US" altLang="en-US" dirty="0" smtClean="0"/>
              <a:t>Common Language Runtime</a:t>
            </a:r>
          </a:p>
          <a:p>
            <a:pPr lvl="1" eaLnBrk="1" hangingPunct="1">
              <a:lnSpc>
                <a:spcPct val="85000"/>
              </a:lnSpc>
              <a:spcBef>
                <a:spcPct val="20000"/>
              </a:spcBef>
              <a:buFontTx/>
              <a:buChar char="•"/>
            </a:pPr>
            <a:r>
              <a:rPr lang="en-US" altLang="en-US" dirty="0" smtClean="0"/>
              <a:t>Common, secure execution environment.</a:t>
            </a:r>
          </a:p>
          <a:p>
            <a:pPr lvl="1" eaLnBrk="1" hangingPunct="1">
              <a:lnSpc>
                <a:spcPct val="85000"/>
              </a:lnSpc>
              <a:spcBef>
                <a:spcPct val="20000"/>
              </a:spcBef>
              <a:buFontTx/>
              <a:buChar char="•"/>
            </a:pPr>
            <a:r>
              <a:rPr lang="en-US" altLang="en-US" dirty="0" smtClean="0"/>
              <a:t>We’ll drill into this in some detail in the first parts of the presentation.</a:t>
            </a:r>
          </a:p>
          <a:p>
            <a:pPr eaLnBrk="1" hangingPunct="1">
              <a:lnSpc>
                <a:spcPct val="85000"/>
              </a:lnSpc>
              <a:spcBef>
                <a:spcPct val="20000"/>
              </a:spcBef>
              <a:buFontTx/>
              <a:buChar char="•"/>
            </a:pPr>
            <a:r>
              <a:rPr lang="en-US" altLang="en-US" dirty="0" smtClean="0"/>
              <a:t>Windows</a:t>
            </a:r>
            <a:r>
              <a:rPr lang="en-US" altLang="en-US" baseline="30000" dirty="0" smtClean="0"/>
              <a:t>®</a:t>
            </a:r>
            <a:r>
              <a:rPr lang="en-US" altLang="en-US" dirty="0" smtClean="0"/>
              <a:t> forms</a:t>
            </a:r>
          </a:p>
          <a:p>
            <a:pPr lvl="1" eaLnBrk="1" hangingPunct="1">
              <a:lnSpc>
                <a:spcPct val="85000"/>
              </a:lnSpc>
              <a:spcBef>
                <a:spcPct val="20000"/>
              </a:spcBef>
              <a:buFontTx/>
              <a:buChar char="•"/>
            </a:pPr>
            <a:r>
              <a:rPr lang="en-US" altLang="en-US" dirty="0" smtClean="0"/>
              <a:t>Framework for building rich clients</a:t>
            </a:r>
          </a:p>
          <a:p>
            <a:pPr lvl="1" eaLnBrk="1" hangingPunct="1">
              <a:lnSpc>
                <a:spcPct val="85000"/>
              </a:lnSpc>
              <a:spcBef>
                <a:spcPct val="20000"/>
              </a:spcBef>
              <a:buFontTx/>
              <a:buChar char="•"/>
            </a:pPr>
            <a:r>
              <a:rPr lang="en-US" altLang="en-US" dirty="0" smtClean="0"/>
              <a:t>A demonstration will highlight some of these features, such as the delegate-based event model.</a:t>
            </a:r>
          </a:p>
          <a:p>
            <a:pPr eaLnBrk="1" hangingPunct="1">
              <a:lnSpc>
                <a:spcPct val="85000"/>
              </a:lnSpc>
              <a:spcBef>
                <a:spcPct val="20000"/>
              </a:spcBef>
              <a:buFontTx/>
              <a:buChar char="•"/>
            </a:pPr>
            <a:r>
              <a:rPr lang="en-US" altLang="en-US" dirty="0" smtClean="0"/>
              <a:t>ASP.NET</a:t>
            </a:r>
          </a:p>
          <a:p>
            <a:pPr lvl="1" eaLnBrk="1" hangingPunct="1">
              <a:lnSpc>
                <a:spcPct val="85000"/>
              </a:lnSpc>
              <a:spcBef>
                <a:spcPct val="20000"/>
              </a:spcBef>
              <a:buFontTx/>
              <a:buChar char="•"/>
            </a:pPr>
            <a:r>
              <a:rPr lang="en-US" altLang="en-US" dirty="0" smtClean="0"/>
              <a:t>Web forms</a:t>
            </a:r>
          </a:p>
          <a:p>
            <a:pPr lvl="2" eaLnBrk="1" hangingPunct="1">
              <a:lnSpc>
                <a:spcPct val="85000"/>
              </a:lnSpc>
              <a:spcBef>
                <a:spcPct val="20000"/>
              </a:spcBef>
              <a:buFontTx/>
              <a:buChar char="•"/>
            </a:pPr>
            <a:r>
              <a:rPr lang="en-US" altLang="en-US" dirty="0" smtClean="0"/>
              <a:t>Manageable code (non spaghetti)</a:t>
            </a:r>
          </a:p>
          <a:p>
            <a:pPr lvl="2" eaLnBrk="1" hangingPunct="1">
              <a:lnSpc>
                <a:spcPct val="85000"/>
              </a:lnSpc>
              <a:spcBef>
                <a:spcPct val="20000"/>
              </a:spcBef>
              <a:buFontTx/>
              <a:buChar char="•"/>
            </a:pPr>
            <a:r>
              <a:rPr lang="en-US" altLang="en-US" dirty="0" smtClean="0"/>
              <a:t>Logical evolution of ASP (compiled)</a:t>
            </a:r>
          </a:p>
          <a:p>
            <a:pPr lvl="2" eaLnBrk="1" hangingPunct="1">
              <a:lnSpc>
                <a:spcPct val="85000"/>
              </a:lnSpc>
              <a:spcBef>
                <a:spcPct val="20000"/>
              </a:spcBef>
              <a:buFontTx/>
              <a:buChar char="•"/>
            </a:pPr>
            <a:r>
              <a:rPr lang="en-US" altLang="en-US" dirty="0" smtClean="0"/>
              <a:t>Again, we’ll drill into a hint at the power of Web Forms with a demonstration</a:t>
            </a:r>
          </a:p>
          <a:p>
            <a:pPr lvl="1" eaLnBrk="1" hangingPunct="1">
              <a:lnSpc>
                <a:spcPct val="85000"/>
              </a:lnSpc>
              <a:spcBef>
                <a:spcPct val="20000"/>
              </a:spcBef>
              <a:buFontTx/>
              <a:buChar char="•"/>
            </a:pPr>
            <a:r>
              <a:rPr lang="en-US" altLang="en-US" dirty="0" smtClean="0"/>
              <a:t>Web Services</a:t>
            </a:r>
          </a:p>
          <a:p>
            <a:pPr lvl="2" eaLnBrk="1" hangingPunct="1">
              <a:lnSpc>
                <a:spcPct val="85000"/>
              </a:lnSpc>
              <a:spcBef>
                <a:spcPct val="20000"/>
              </a:spcBef>
              <a:buFontTx/>
              <a:buChar char="•"/>
            </a:pPr>
            <a:r>
              <a:rPr lang="en-US" altLang="en-US" dirty="0" smtClean="0"/>
              <a:t>Programming the Internet to leverage the "power at the edge of the cloud".</a:t>
            </a:r>
          </a:p>
          <a:p>
            <a:pPr lvl="2" eaLnBrk="1" hangingPunct="1">
              <a:lnSpc>
                <a:spcPct val="85000"/>
              </a:lnSpc>
              <a:spcBef>
                <a:spcPct val="20000"/>
              </a:spcBef>
              <a:buFontTx/>
              <a:buChar char="•"/>
            </a:pPr>
            <a:r>
              <a:rPr lang="en-US" altLang="en-US" dirty="0" smtClean="0"/>
              <a:t>We will cover this in detail, as this – along with the CLR – is one of the more powerful aspects of .NET Framework.</a:t>
            </a:r>
          </a:p>
          <a:p>
            <a:pPr eaLnBrk="1" hangingPunct="1">
              <a:lnSpc>
                <a:spcPct val="85000"/>
              </a:lnSpc>
              <a:spcBef>
                <a:spcPct val="20000"/>
              </a:spcBef>
              <a:buFontTx/>
              <a:buChar char="•"/>
            </a:pPr>
            <a:r>
              <a:rPr lang="en-US" altLang="en-US" dirty="0" smtClean="0"/>
              <a:t>ADO.NET, evolution of ADO</a:t>
            </a:r>
          </a:p>
          <a:p>
            <a:pPr lvl="1" eaLnBrk="1" hangingPunct="1">
              <a:lnSpc>
                <a:spcPct val="85000"/>
              </a:lnSpc>
              <a:spcBef>
                <a:spcPct val="20000"/>
              </a:spcBef>
              <a:buFontTx/>
              <a:buChar char="•"/>
            </a:pPr>
            <a:r>
              <a:rPr lang="en-US" altLang="en-US" dirty="0" smtClean="0"/>
              <a:t>New objects (e.g., </a:t>
            </a:r>
            <a:r>
              <a:rPr lang="en-US" altLang="en-US" dirty="0" err="1" smtClean="0"/>
              <a:t>DataSets</a:t>
            </a:r>
            <a:r>
              <a:rPr lang="en-US" altLang="en-US" dirty="0" smtClean="0"/>
              <a:t>, </a:t>
            </a:r>
            <a:r>
              <a:rPr lang="en-US" altLang="en-US" dirty="0" err="1" smtClean="0"/>
              <a:t>Datareader</a:t>
            </a:r>
            <a:r>
              <a:rPr lang="en-US" altLang="en-US" dirty="0" smtClean="0"/>
              <a:t>)</a:t>
            </a:r>
            <a:endParaRPr lang="en-GB" altLang="en-US" dirty="0" smtClean="0"/>
          </a:p>
          <a:p>
            <a:pPr eaLnBrk="1" hangingPunct="1">
              <a:lnSpc>
                <a:spcPct val="85000"/>
              </a:lnSpc>
              <a:spcBef>
                <a:spcPct val="20000"/>
              </a:spcBef>
              <a:buFontTx/>
              <a:buChar char="•"/>
            </a:pPr>
            <a:r>
              <a:rPr lang="en-GB" altLang="en-US" dirty="0" smtClean="0"/>
              <a:t>Visual Studio.NET</a:t>
            </a:r>
          </a:p>
          <a:p>
            <a:pPr lvl="1" eaLnBrk="1" hangingPunct="1">
              <a:lnSpc>
                <a:spcPct val="85000"/>
              </a:lnSpc>
              <a:spcBef>
                <a:spcPct val="20000"/>
              </a:spcBef>
              <a:buFontTx/>
              <a:buChar char="•"/>
            </a:pPr>
            <a:r>
              <a:rPr lang="en-GB" altLang="en-US" dirty="0" smtClean="0"/>
              <a:t>Most productive development environment gets better and fully supports the .NET Framework</a:t>
            </a:r>
          </a:p>
          <a:p>
            <a:pPr eaLnBrk="1" hangingPunct="1">
              <a:lnSpc>
                <a:spcPct val="90000"/>
              </a:lnSpc>
            </a:pPr>
            <a:endParaRPr lang="en-US" altLang="en-US" dirty="0" smtClean="0"/>
          </a:p>
        </p:txBody>
      </p:sp>
    </p:spTree>
    <p:extLst>
      <p:ext uri="{BB962C8B-B14F-4D97-AF65-F5344CB8AC3E}">
        <p14:creationId xmlns:p14="http://schemas.microsoft.com/office/powerpoint/2010/main" val="241795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0A9AC7A-BAC4-4D11-945F-9B63AD934A67}" type="slidenum">
              <a:rPr lang="en-US" altLang="en-US" smtClean="0"/>
              <a:pPr eaLnBrk="1" hangingPunct="1">
                <a:spcBef>
                  <a:spcPct val="0"/>
                </a:spcBef>
              </a:pPr>
              <a:t>7</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9849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00EABE43-35F8-4859-A7D7-88916FBA7EC2}" type="slidenum">
              <a:rPr lang="en-US" altLang="en-US" smtClean="0"/>
              <a:pPr eaLnBrk="1" hangingPunct="1">
                <a:spcBef>
                  <a:spcPct val="0"/>
                </a:spcBef>
              </a:pPr>
              <a:t>8</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581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758B704-6659-4A9C-A331-3FC5BA80AFAB}" type="slidenum">
              <a:rPr lang="en-US" altLang="en-US" smtClean="0"/>
              <a:pPr eaLnBrk="1" hangingPunct="1">
                <a:spcBef>
                  <a:spcPct val="0"/>
                </a:spcBef>
              </a:pPr>
              <a:t>9</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6345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D1BCF07-1BB3-421A-B74E-DE0ABFC1A00C}" type="slidenum">
              <a:rPr lang="en-US" altLang="en-US" smtClean="0"/>
              <a:pPr eaLnBrk="1" hangingPunct="1">
                <a:spcBef>
                  <a:spcPct val="0"/>
                </a:spcBef>
              </a:pPr>
              <a:t>12</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3392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E7638C3-EAF7-4B81-962C-484D5225D2D0}" type="slidenum">
              <a:rPr lang="en-US" altLang="en-US" smtClean="0"/>
              <a:pPr eaLnBrk="1" hangingPunct="1">
                <a:spcBef>
                  <a:spcPct val="0"/>
                </a:spcBef>
              </a:pPr>
              <a:t>13</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325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8EFEE1D-012C-44FC-9113-B72A308EE0F3}" type="slidenum">
              <a:rPr lang="en-US" altLang="en-US" smtClean="0"/>
              <a:pPr eaLnBrk="1" hangingPunct="1">
                <a:spcBef>
                  <a:spcPct val="0"/>
                </a:spcBef>
              </a:pPr>
              <a:t>15</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GB" altLang="en-US" smtClean="0"/>
              <a:t>The first incarnation of ASP proved very successful.  As part of the .NET Framework, Microsoft support ASP.NET.  ASP.NET is a logical evolution of ASP, but addresses many of the issues associated with ASP.</a:t>
            </a:r>
          </a:p>
          <a:p>
            <a:pPr eaLnBrk="1" hangingPunct="1"/>
            <a:endParaRPr lang="en-GB" altLang="en-US" smtClean="0"/>
          </a:p>
          <a:p>
            <a:pPr eaLnBrk="1" hangingPunct="1"/>
            <a:r>
              <a:rPr lang="en-GB" altLang="en-US" smtClean="0"/>
              <a:t>ASP.NET is now compiled and not interpreted. </a:t>
            </a:r>
          </a:p>
          <a:p>
            <a:pPr eaLnBrk="1" hangingPunct="1"/>
            <a:r>
              <a:rPr lang="en-GB" altLang="en-US" smtClean="0"/>
              <a:t>A great deal of work has also been done to make sure that ASP.NET development becomes cleaner and more productive.</a:t>
            </a:r>
          </a:p>
          <a:p>
            <a:pPr eaLnBrk="1" hangingPunct="1"/>
            <a:endParaRPr lang="en-US" altLang="en-US" smtClean="0"/>
          </a:p>
        </p:txBody>
      </p:sp>
    </p:spTree>
    <p:extLst>
      <p:ext uri="{BB962C8B-B14F-4D97-AF65-F5344CB8AC3E}">
        <p14:creationId xmlns:p14="http://schemas.microsoft.com/office/powerpoint/2010/main" val="225538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6B185C4-42CA-4AD0-89F0-1FEEFB3E9060}" type="slidenum">
              <a:rPr lang="en-US" altLang="en-US" smtClean="0"/>
              <a:pPr eaLnBrk="1" hangingPunct="1">
                <a:spcBef>
                  <a:spcPct val="0"/>
                </a:spcBef>
              </a:pPr>
              <a:t>16</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GB" altLang="en-US" sz="1000" smtClean="0"/>
              <a:t>The Web Form is basically an ASP.NET file (.ASPX) that makes use of the new features of ASP.NET.  ASP.NET in conjunction with Web Forms eliminate a number of the traditional problems associated with ASP.</a:t>
            </a:r>
          </a:p>
          <a:p>
            <a:pPr eaLnBrk="1" hangingPunct="1"/>
            <a:endParaRPr lang="en-GB" altLang="en-US" sz="1000" smtClean="0"/>
          </a:p>
          <a:p>
            <a:pPr eaLnBrk="1" hangingPunct="1"/>
            <a:r>
              <a:rPr lang="en-GB" altLang="en-US" sz="1000" smtClean="0"/>
              <a:t>ASP.NET provides the developer with the option of separating the code from the UI elements using ‘code-behind’ forms. Using such a mechanism will also make Form tools much easier to develop.</a:t>
            </a:r>
          </a:p>
          <a:p>
            <a:pPr eaLnBrk="1" hangingPunct="1"/>
            <a:endParaRPr lang="en-GB" altLang="en-US" sz="1000" smtClean="0"/>
          </a:p>
          <a:p>
            <a:pPr eaLnBrk="1" hangingPunct="1"/>
            <a:r>
              <a:rPr lang="en-GB" altLang="en-US" sz="1000" smtClean="0"/>
              <a:t>ASP.NET also conquers one of the annoying side effects of using ASP – state.  Imagine that a user has filled in an ASP generated form and then hits the submit button.  At this stage IIS (server side) will regenerate the form and as a side effect all the information that the user entered into the form will be erased.  In many situations this is unacceptable, and many an ASP developer has struggled to find work arounds (most of which may not be considered elegant).  Fortunately, ASP.NET allows controls to maintain state. </a:t>
            </a:r>
          </a:p>
          <a:p>
            <a:pPr eaLnBrk="1" hangingPunct="1"/>
            <a:endParaRPr lang="en-GB" altLang="en-US" sz="1000" smtClean="0"/>
          </a:p>
          <a:p>
            <a:pPr eaLnBrk="1" hangingPunct="1"/>
            <a:r>
              <a:rPr lang="en-GB" altLang="en-US" sz="1000" smtClean="0"/>
              <a:t>ASP.NET supports a number of new rich server controls.  These controls can be used to improve data connectivity (data bound controls) and data validation.</a:t>
            </a:r>
          </a:p>
          <a:p>
            <a:pPr eaLnBrk="1" hangingPunct="1"/>
            <a:endParaRPr lang="en-US" altLang="en-US" smtClean="0"/>
          </a:p>
        </p:txBody>
      </p:sp>
    </p:spTree>
    <p:extLst>
      <p:ext uri="{BB962C8B-B14F-4D97-AF65-F5344CB8AC3E}">
        <p14:creationId xmlns:p14="http://schemas.microsoft.com/office/powerpoint/2010/main" val="176309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 name="Rectangle 23"/>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6"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25"/>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Connecteur droit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Modifiez le style des sous-titres du masque</a:t>
            </a:r>
            <a:endParaRPr lang="en-US"/>
          </a:p>
        </p:txBody>
      </p:sp>
      <p:sp>
        <p:nvSpPr>
          <p:cNvPr id="8" name="Titr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fr-FR" smtClean="0"/>
              <a:t>Modifiez le style du titre</a:t>
            </a:r>
            <a:endParaRPr lang="en-US"/>
          </a:p>
        </p:txBody>
      </p:sp>
      <p:sp>
        <p:nvSpPr>
          <p:cNvPr id="15" name="Espace réservé de la date 27"/>
          <p:cNvSpPr>
            <a:spLocks noGrp="1"/>
          </p:cNvSpPr>
          <p:nvPr>
            <p:ph type="dt" sz="half" idx="10"/>
          </p:nvPr>
        </p:nvSpPr>
        <p:spPr/>
        <p:txBody>
          <a:bodyPr/>
          <a:lstStyle>
            <a:lvl1pPr>
              <a:defRPr/>
            </a:lvl1pPr>
          </a:lstStyle>
          <a:p>
            <a:pPr>
              <a:defRPr/>
            </a:pPr>
            <a:endParaRPr lang="en-US" altLang="en-US"/>
          </a:p>
        </p:txBody>
      </p:sp>
      <p:sp>
        <p:nvSpPr>
          <p:cNvPr id="16" name="Espace réservé du pied de page 16"/>
          <p:cNvSpPr>
            <a:spLocks noGrp="1"/>
          </p:cNvSpPr>
          <p:nvPr>
            <p:ph type="ftr" sz="quarter" idx="11"/>
          </p:nvPr>
        </p:nvSpPr>
        <p:spPr/>
        <p:txBody>
          <a:bodyPr/>
          <a:lstStyle>
            <a:lvl1pPr>
              <a:defRPr/>
            </a:lvl1pPr>
          </a:lstStyle>
          <a:p>
            <a:pPr>
              <a:defRPr/>
            </a:pPr>
            <a:endParaRPr lang="en-US" altLang="en-US"/>
          </a:p>
        </p:txBody>
      </p:sp>
      <p:sp>
        <p:nvSpPr>
          <p:cNvPr id="17" name="Espace réservé du numéro de diapositive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E687FC37-6876-4250-A503-F574D546FEB7}" type="slidenum">
              <a:rPr lang="en-US" altLang="en-US"/>
              <a:pPr>
                <a:defRPr/>
              </a:pPr>
              <a:t>‹#›</a:t>
            </a:fld>
            <a:endParaRPr lang="en-US" altLang="en-US"/>
          </a:p>
        </p:txBody>
      </p:sp>
    </p:spTree>
    <p:extLst>
      <p:ext uri="{BB962C8B-B14F-4D97-AF65-F5344CB8AC3E}">
        <p14:creationId xmlns:p14="http://schemas.microsoft.com/office/powerpoint/2010/main" val="117229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en-US" altLang="en-US"/>
          </a:p>
        </p:txBody>
      </p:sp>
      <p:sp>
        <p:nvSpPr>
          <p:cNvPr id="5" name="Espace réservé du pied de page 2"/>
          <p:cNvSpPr>
            <a:spLocks noGrp="1"/>
          </p:cNvSpPr>
          <p:nvPr>
            <p:ph type="ftr" sz="quarter" idx="11"/>
          </p:nvPr>
        </p:nvSpPr>
        <p:spPr/>
        <p:txBody>
          <a:bodyPr/>
          <a:lstStyle>
            <a:lvl1pPr>
              <a:defRPr/>
            </a:lvl1pPr>
          </a:lstStyle>
          <a:p>
            <a:pPr>
              <a:defRPr/>
            </a:pPr>
            <a:endParaRPr lang="en-US" altLang="en-US"/>
          </a:p>
        </p:txBody>
      </p:sp>
      <p:sp>
        <p:nvSpPr>
          <p:cNvPr id="6" name="Espace réservé du numéro de diapositive 22"/>
          <p:cNvSpPr>
            <a:spLocks noGrp="1"/>
          </p:cNvSpPr>
          <p:nvPr>
            <p:ph type="sldNum" sz="quarter" idx="12"/>
          </p:nvPr>
        </p:nvSpPr>
        <p:spPr/>
        <p:txBody>
          <a:bodyPr/>
          <a:lstStyle>
            <a:lvl1pPr>
              <a:defRPr/>
            </a:lvl1pPr>
          </a:lstStyle>
          <a:p>
            <a:pPr>
              <a:defRPr/>
            </a:pPr>
            <a:fld id="{843E1F2B-514B-42B2-8DC8-A5C7E6DF31DB}" type="slidenum">
              <a:rPr lang="en-US" altLang="en-US"/>
              <a:pPr>
                <a:defRPr/>
              </a:pPr>
              <a:t>‹#›</a:t>
            </a:fld>
            <a:endParaRPr lang="en-US" altLang="en-US"/>
          </a:p>
        </p:txBody>
      </p:sp>
    </p:spTree>
    <p:extLst>
      <p:ext uri="{BB962C8B-B14F-4D97-AF65-F5344CB8AC3E}">
        <p14:creationId xmlns:p14="http://schemas.microsoft.com/office/powerpoint/2010/main" val="273872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 name="Rectangle 23"/>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6" name="Rectangle 24"/>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Connecteur droit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Ellipse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Ellipse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 name="Titre vertical 1"/>
          <p:cNvSpPr>
            <a:spLocks noGrp="1"/>
          </p:cNvSpPr>
          <p:nvPr>
            <p:ph type="title" orient="vert"/>
          </p:nvPr>
        </p:nvSpPr>
        <p:spPr>
          <a:xfrm>
            <a:off x="7391400" y="304801"/>
            <a:ext cx="1447800" cy="5851525"/>
          </a:xfrm>
        </p:spPr>
        <p:txBody>
          <a:bodyPr vert="eaVert"/>
          <a:lstStyle/>
          <a:p>
            <a:r>
              <a:rPr lang="fr-FR" smtClean="0"/>
              <a:t>Modifiez le style du titre</a:t>
            </a:r>
            <a:endParaRPr lang="en-US"/>
          </a:p>
        </p:txBody>
      </p:sp>
      <p:sp>
        <p:nvSpPr>
          <p:cNvPr id="13" name="Espace réservé du numéro de diapositive 5"/>
          <p:cNvSpPr>
            <a:spLocks noGrp="1"/>
          </p:cNvSpPr>
          <p:nvPr>
            <p:ph type="sldNum" sz="quarter" idx="10"/>
          </p:nvPr>
        </p:nvSpPr>
        <p:spPr>
          <a:xfrm>
            <a:off x="6915150" y="3009900"/>
            <a:ext cx="457200" cy="441325"/>
          </a:xfrm>
        </p:spPr>
        <p:txBody>
          <a:bodyPr/>
          <a:lstStyle>
            <a:lvl1pPr>
              <a:defRPr/>
            </a:lvl1pPr>
          </a:lstStyle>
          <a:p>
            <a:pPr>
              <a:defRPr/>
            </a:pPr>
            <a:fld id="{45865410-4BB3-453F-99A6-F78C72637F1E}" type="slidenum">
              <a:rPr lang="en-US" altLang="en-US"/>
              <a:pPr>
                <a:defRPr/>
              </a:pPr>
              <a:t>‹#›</a:t>
            </a:fld>
            <a:endParaRPr lang="en-US" altLang="en-US"/>
          </a:p>
        </p:txBody>
      </p:sp>
      <p:sp>
        <p:nvSpPr>
          <p:cNvPr id="14" name="Espace réservé de la date 3"/>
          <p:cNvSpPr>
            <a:spLocks noGrp="1"/>
          </p:cNvSpPr>
          <p:nvPr>
            <p:ph type="dt" sz="half" idx="11"/>
          </p:nvPr>
        </p:nvSpPr>
        <p:spPr/>
        <p:txBody>
          <a:bodyPr/>
          <a:lstStyle>
            <a:lvl1pPr>
              <a:defRPr/>
            </a:lvl1pPr>
          </a:lstStyle>
          <a:p>
            <a:pPr>
              <a:defRPr/>
            </a:pPr>
            <a:endParaRPr lang="en-US" altLang="en-US"/>
          </a:p>
        </p:txBody>
      </p:sp>
      <p:sp>
        <p:nvSpPr>
          <p:cNvPr id="15" name="Espace réservé du pied de page 4"/>
          <p:cNvSpPr>
            <a:spLocks noGrp="1"/>
          </p:cNvSpPr>
          <p:nvPr>
            <p:ph type="ftr"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332747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457200" y="350838"/>
            <a:ext cx="8229600" cy="1143000"/>
          </a:xfrm>
        </p:spPr>
        <p:txBody>
          <a:bodyPr/>
          <a:lstStyle/>
          <a:p>
            <a:r>
              <a:rPr lang="fr-FR" smtClean="0"/>
              <a:t>Modifiez le style du titre</a:t>
            </a:r>
            <a:endParaRPr lang="en-GB"/>
          </a:p>
        </p:txBody>
      </p:sp>
      <p:sp>
        <p:nvSpPr>
          <p:cNvPr id="3" name="Espace réservé du texte 2"/>
          <p:cNvSpPr>
            <a:spLocks noGrp="1"/>
          </p:cNvSpPr>
          <p:nvPr>
            <p:ph type="body" sz="half" idx="1"/>
          </p:nvPr>
        </p:nvSpPr>
        <p:spPr>
          <a:xfrm>
            <a:off x="457200" y="1676400"/>
            <a:ext cx="40386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image de la bibliothèque 3"/>
          <p:cNvSpPr>
            <a:spLocks noGrp="1"/>
          </p:cNvSpPr>
          <p:nvPr>
            <p:ph type="clipArt" sz="half" idx="2"/>
          </p:nvPr>
        </p:nvSpPr>
        <p:spPr>
          <a:xfrm>
            <a:off x="4648200" y="1676400"/>
            <a:ext cx="4038600" cy="4525963"/>
          </a:xfrm>
        </p:spPr>
        <p:txBody>
          <a:bodyPr>
            <a:normAutofit/>
          </a:bodyPr>
          <a:lstStyle/>
          <a:p>
            <a:pPr lvl="0"/>
            <a:endParaRPr lang="en-GB" noProof="0" smtClean="0"/>
          </a:p>
        </p:txBody>
      </p:sp>
      <p:sp>
        <p:nvSpPr>
          <p:cNvPr id="5" name="Rectangle 10"/>
          <p:cNvSpPr>
            <a:spLocks noGrp="1" noChangeArrowheads="1"/>
          </p:cNvSpPr>
          <p:nvPr>
            <p:ph type="dt" sz="half" idx="10"/>
          </p:nvPr>
        </p:nvSpPr>
        <p:spPr/>
        <p:txBody>
          <a:bodyPr/>
          <a:lstStyle>
            <a:lvl1pPr>
              <a:defRPr/>
            </a:lvl1pPr>
          </a:lstStyle>
          <a:p>
            <a:pPr>
              <a:defRPr/>
            </a:pPr>
            <a:endParaRPr lang="en-US" altLang="en-US"/>
          </a:p>
        </p:txBody>
      </p:sp>
      <p:sp>
        <p:nvSpPr>
          <p:cNvPr id="6" name="Rectangle 11"/>
          <p:cNvSpPr>
            <a:spLocks noGrp="1" noChangeArrowheads="1"/>
          </p:cNvSpPr>
          <p:nvPr>
            <p:ph type="ftr" sz="quarter" idx="11"/>
          </p:nvPr>
        </p:nvSpPr>
        <p:spPr/>
        <p:txBody>
          <a:bodyPr/>
          <a:lstStyle>
            <a:lvl1pPr>
              <a:defRPr/>
            </a:lvl1pPr>
          </a:lstStyle>
          <a:p>
            <a:pPr>
              <a:defRPr/>
            </a:pPr>
            <a:endParaRPr lang="en-US" altLang="en-US"/>
          </a:p>
        </p:txBody>
      </p:sp>
      <p:sp>
        <p:nvSpPr>
          <p:cNvPr id="7" name="Rectangle 12"/>
          <p:cNvSpPr>
            <a:spLocks noGrp="1" noChangeArrowheads="1"/>
          </p:cNvSpPr>
          <p:nvPr>
            <p:ph type="sldNum" sz="quarter" idx="12"/>
          </p:nvPr>
        </p:nvSpPr>
        <p:spPr/>
        <p:txBody>
          <a:bodyPr/>
          <a:lstStyle>
            <a:lvl1pPr>
              <a:defRPr/>
            </a:lvl1pPr>
          </a:lstStyle>
          <a:p>
            <a:pPr>
              <a:defRPr/>
            </a:pPr>
            <a:fld id="{4061825F-7DC8-45C2-AB7F-F6634FF00302}" type="slidenum">
              <a:rPr lang="en-US" altLang="en-US"/>
              <a:pPr>
                <a:defRPr/>
              </a:pPr>
              <a:t>‹#›</a:t>
            </a:fld>
            <a:endParaRPr lang="en-US" altLang="en-US"/>
          </a:p>
        </p:txBody>
      </p:sp>
    </p:spTree>
    <p:extLst>
      <p:ext uri="{BB962C8B-B14F-4D97-AF65-F5344CB8AC3E}">
        <p14:creationId xmlns:p14="http://schemas.microsoft.com/office/powerpoint/2010/main" val="399752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lang="fr-FR" smtClean="0"/>
              <a:t>Modifiez le style du titre</a:t>
            </a:r>
            <a:endParaRPr lang="en-US"/>
          </a:p>
        </p:txBody>
      </p:sp>
      <p:sp>
        <p:nvSpPr>
          <p:cNvPr id="8" name="Espace réservé du contenu 7"/>
          <p:cNvSpPr>
            <a:spLocks noGrp="1"/>
          </p:cNvSpPr>
          <p:nvPr>
            <p:ph sz="quarter" idx="1"/>
          </p:nvPr>
        </p:nvSpPr>
        <p:spPr>
          <a:xfrm>
            <a:off x="301752" y="1527048"/>
            <a:ext cx="8503920" cy="45720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altLang="en-US"/>
          </a:p>
        </p:txBody>
      </p:sp>
      <p:sp>
        <p:nvSpPr>
          <p:cNvPr id="5" name="Espace réservé du pied de page 4"/>
          <p:cNvSpPr>
            <a:spLocks noGrp="1"/>
          </p:cNvSpPr>
          <p:nvPr>
            <p:ph type="ftr" sz="quarter" idx="11"/>
          </p:nvPr>
        </p:nvSpPr>
        <p:spPr/>
        <p:txBody>
          <a:bodyPr/>
          <a:lstStyle>
            <a:lvl1pPr>
              <a:defRPr/>
            </a:lvl1pPr>
          </a:lstStyle>
          <a:p>
            <a:pPr>
              <a:defRPr/>
            </a:pPr>
            <a:endParaRPr lang="en-US" altLang="en-US"/>
          </a:p>
        </p:txBody>
      </p:sp>
      <p:sp>
        <p:nvSpPr>
          <p:cNvPr id="6" name="Espace réservé du numéro de diapositive 5"/>
          <p:cNvSpPr>
            <a:spLocks noGrp="1"/>
          </p:cNvSpPr>
          <p:nvPr>
            <p:ph type="sldNum" sz="quarter" idx="12"/>
          </p:nvPr>
        </p:nvSpPr>
        <p:spPr>
          <a:xfrm>
            <a:off x="4362450" y="1027113"/>
            <a:ext cx="457200" cy="441325"/>
          </a:xfrm>
        </p:spPr>
        <p:txBody>
          <a:bodyPr/>
          <a:lstStyle>
            <a:lvl1pPr>
              <a:defRPr/>
            </a:lvl1pPr>
          </a:lstStyle>
          <a:p>
            <a:pPr>
              <a:defRPr/>
            </a:pPr>
            <a:fld id="{F1441FB4-FDD0-4C0D-B265-158313AF233F}" type="slidenum">
              <a:rPr lang="en-US" altLang="en-US"/>
              <a:pPr>
                <a:defRPr/>
              </a:pPr>
              <a:t>‹#›</a:t>
            </a:fld>
            <a:endParaRPr lang="en-US" altLang="en-US"/>
          </a:p>
        </p:txBody>
      </p:sp>
    </p:spTree>
    <p:extLst>
      <p:ext uri="{BB962C8B-B14F-4D97-AF65-F5344CB8AC3E}">
        <p14:creationId xmlns:p14="http://schemas.microsoft.com/office/powerpoint/2010/main" val="369290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20"/>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6"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25"/>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 name="Rectangle 26"/>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27"/>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Connecteur droit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Modifiez les styles du texte du masque</a:t>
            </a:r>
          </a:p>
        </p:txBody>
      </p:sp>
      <p:sp>
        <p:nvSpPr>
          <p:cNvPr id="2" name="Titr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fr-FR" smtClean="0"/>
              <a:t>Modifiez le style du titre</a:t>
            </a:r>
            <a:endParaRPr lang="en-US"/>
          </a:p>
        </p:txBody>
      </p:sp>
      <p:sp>
        <p:nvSpPr>
          <p:cNvPr id="15" name="Espace réservé du pied de page 4"/>
          <p:cNvSpPr>
            <a:spLocks noGrp="1"/>
          </p:cNvSpPr>
          <p:nvPr>
            <p:ph type="ftr" sz="quarter" idx="10"/>
          </p:nvPr>
        </p:nvSpPr>
        <p:spPr/>
        <p:txBody>
          <a:bodyPr/>
          <a:lstStyle>
            <a:lvl1pPr>
              <a:defRPr/>
            </a:lvl1pPr>
          </a:lstStyle>
          <a:p>
            <a:pPr>
              <a:defRPr/>
            </a:pPr>
            <a:endParaRPr lang="en-US" altLang="en-US"/>
          </a:p>
        </p:txBody>
      </p:sp>
      <p:sp>
        <p:nvSpPr>
          <p:cNvPr id="16" name="Espace réservé de la date 3"/>
          <p:cNvSpPr>
            <a:spLocks noGrp="1"/>
          </p:cNvSpPr>
          <p:nvPr>
            <p:ph type="dt" sz="half" idx="11"/>
          </p:nvPr>
        </p:nvSpPr>
        <p:spPr/>
        <p:txBody>
          <a:bodyPr/>
          <a:lstStyle>
            <a:lvl1pPr>
              <a:defRPr/>
            </a:lvl1pPr>
          </a:lstStyle>
          <a:p>
            <a:pPr>
              <a:defRPr/>
            </a:pPr>
            <a:endParaRPr lang="en-US" altLang="en-US"/>
          </a:p>
        </p:txBody>
      </p:sp>
      <p:sp>
        <p:nvSpPr>
          <p:cNvPr id="17" name="Espace réservé du numéro de diapositive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E4B77232-6A4F-48FE-BB45-36F9541F21B0}" type="slidenum">
              <a:rPr lang="en-US" altLang="en-US"/>
              <a:pPr>
                <a:defRPr/>
              </a:pPr>
              <a:t>‹#›</a:t>
            </a:fld>
            <a:endParaRPr lang="en-US" altLang="en-US"/>
          </a:p>
        </p:txBody>
      </p:sp>
    </p:spTree>
    <p:extLst>
      <p:ext uri="{BB962C8B-B14F-4D97-AF65-F5344CB8AC3E}">
        <p14:creationId xmlns:p14="http://schemas.microsoft.com/office/powerpoint/2010/main" val="299654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Connecteur droit 20"/>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Titre 1"/>
          <p:cNvSpPr>
            <a:spLocks noGrp="1"/>
          </p:cNvSpPr>
          <p:nvPr>
            <p:ph type="title"/>
          </p:nvPr>
        </p:nvSpPr>
        <p:spPr>
          <a:xfrm>
            <a:off x="301752" y="228600"/>
            <a:ext cx="8534400" cy="758952"/>
          </a:xfrm>
        </p:spPr>
        <p:txBody>
          <a:bodyPr/>
          <a:lstStyle/>
          <a:p>
            <a:r>
              <a:rPr lang="fr-FR" smtClean="0"/>
              <a:t>Modifiez le style du titre</a:t>
            </a:r>
            <a:endParaRPr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e la date 4"/>
          <p:cNvSpPr>
            <a:spLocks noGrp="1"/>
          </p:cNvSpPr>
          <p:nvPr>
            <p:ph type="dt" sz="half" idx="10"/>
          </p:nvPr>
        </p:nvSpPr>
        <p:spPr>
          <a:xfrm>
            <a:off x="5791200" y="6410325"/>
            <a:ext cx="3044825" cy="365125"/>
          </a:xfrm>
        </p:spPr>
        <p:txBody>
          <a:bodyPr/>
          <a:lstStyle>
            <a:lvl1pPr>
              <a:defRPr/>
            </a:lvl1pPr>
          </a:lstStyle>
          <a:p>
            <a:pPr>
              <a:defRPr/>
            </a:pPr>
            <a:endParaRPr lang="en-US" altLang="en-US"/>
          </a:p>
        </p:txBody>
      </p:sp>
      <p:sp>
        <p:nvSpPr>
          <p:cNvPr id="7" name="Espace réservé du pied de page 5"/>
          <p:cNvSpPr>
            <a:spLocks noGrp="1"/>
          </p:cNvSpPr>
          <p:nvPr>
            <p:ph type="ftr" sz="quarter" idx="11"/>
          </p:nvPr>
        </p:nvSpPr>
        <p:spPr/>
        <p:txBody>
          <a:bodyPr/>
          <a:lstStyle>
            <a:lvl1pPr>
              <a:defRPr/>
            </a:lvl1pPr>
          </a:lstStyle>
          <a:p>
            <a:pPr>
              <a:defRPr/>
            </a:pPr>
            <a:endParaRPr lang="en-US" altLang="en-US"/>
          </a:p>
        </p:txBody>
      </p:sp>
      <p:sp>
        <p:nvSpPr>
          <p:cNvPr id="8" name="Espace réservé du numéro de diapositive 6"/>
          <p:cNvSpPr>
            <a:spLocks noGrp="1"/>
          </p:cNvSpPr>
          <p:nvPr>
            <p:ph type="sldNum" sz="quarter" idx="12"/>
          </p:nvPr>
        </p:nvSpPr>
        <p:spPr/>
        <p:txBody>
          <a:bodyPr/>
          <a:lstStyle>
            <a:lvl1pPr>
              <a:defRPr/>
            </a:lvl1pPr>
          </a:lstStyle>
          <a:p>
            <a:pPr>
              <a:defRPr/>
            </a:pPr>
            <a:fld id="{3A3BA71F-D680-462D-861F-501C3ACF547D}" type="slidenum">
              <a:rPr lang="en-US" altLang="en-US"/>
              <a:pPr>
                <a:defRPr/>
              </a:pPr>
              <a:t>‹#›</a:t>
            </a:fld>
            <a:endParaRPr lang="en-US" altLang="en-US"/>
          </a:p>
        </p:txBody>
      </p:sp>
    </p:spTree>
    <p:extLst>
      <p:ext uri="{BB962C8B-B14F-4D97-AF65-F5344CB8AC3E}">
        <p14:creationId xmlns:p14="http://schemas.microsoft.com/office/powerpoint/2010/main" val="139145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7" name="Connecteur droit 20"/>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Rectangle 23"/>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24"/>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1" name="Rectangle 26"/>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Connecteur droit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Ellipse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Ellipse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fr-FR" smtClean="0"/>
              <a:t>Modifiez les styles du texte du masque</a:t>
            </a:r>
          </a:p>
        </p:txBody>
      </p:sp>
      <p:sp>
        <p:nvSpPr>
          <p:cNvPr id="24" name="Espace réservé du contenu 23"/>
          <p:cNvSpPr>
            <a:spLocks noGrp="1"/>
          </p:cNvSpPr>
          <p:nvPr>
            <p:ph sz="quarter" idx="2"/>
          </p:nvPr>
        </p:nvSpPr>
        <p:spPr>
          <a:xfrm>
            <a:off x="301752" y="2471383"/>
            <a:ext cx="4041648" cy="381840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6" name="Espace réservé du contenu 25"/>
          <p:cNvSpPr>
            <a:spLocks noGrp="1"/>
          </p:cNvSpPr>
          <p:nvPr>
            <p:ph sz="quarter" idx="4"/>
          </p:nvPr>
        </p:nvSpPr>
        <p:spPr>
          <a:xfrm>
            <a:off x="4800600" y="2471383"/>
            <a:ext cx="4038600" cy="38221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3" name="Titre 22"/>
          <p:cNvSpPr>
            <a:spLocks noGrp="1"/>
          </p:cNvSpPr>
          <p:nvPr>
            <p:ph type="title"/>
          </p:nvPr>
        </p:nvSpPr>
        <p:spPr/>
        <p:txBody>
          <a:bodyPr rtlCol="0"/>
          <a:lstStyle/>
          <a:p>
            <a:r>
              <a:rPr lang="fr-FR" smtClean="0"/>
              <a:t>Modifiez le style du titre</a:t>
            </a:r>
            <a:endParaRPr lang="en-US"/>
          </a:p>
        </p:txBody>
      </p:sp>
      <p:sp>
        <p:nvSpPr>
          <p:cNvPr id="18" name="Espace réservé de la date 6"/>
          <p:cNvSpPr>
            <a:spLocks noGrp="1"/>
          </p:cNvSpPr>
          <p:nvPr>
            <p:ph type="dt" sz="half" idx="10"/>
          </p:nvPr>
        </p:nvSpPr>
        <p:spPr/>
        <p:txBody>
          <a:bodyPr/>
          <a:lstStyle>
            <a:lvl1pPr>
              <a:defRPr/>
            </a:lvl1pPr>
          </a:lstStyle>
          <a:p>
            <a:pPr>
              <a:defRPr/>
            </a:pPr>
            <a:endParaRPr lang="en-US" altLang="en-US"/>
          </a:p>
        </p:txBody>
      </p:sp>
      <p:sp>
        <p:nvSpPr>
          <p:cNvPr id="19" name="Espace réservé du pied de page 7"/>
          <p:cNvSpPr>
            <a:spLocks noGrp="1"/>
          </p:cNvSpPr>
          <p:nvPr>
            <p:ph type="ftr" sz="quarter" idx="11"/>
          </p:nvPr>
        </p:nvSpPr>
        <p:spPr>
          <a:xfrm>
            <a:off x="304800" y="6410325"/>
            <a:ext cx="3581400" cy="365125"/>
          </a:xfrm>
        </p:spPr>
        <p:txBody>
          <a:bodyPr/>
          <a:lstStyle>
            <a:lvl1pPr>
              <a:defRPr/>
            </a:lvl1pPr>
          </a:lstStyle>
          <a:p>
            <a:pPr>
              <a:defRPr/>
            </a:pPr>
            <a:endParaRPr lang="en-US" altLang="en-US"/>
          </a:p>
        </p:txBody>
      </p:sp>
      <p:sp>
        <p:nvSpPr>
          <p:cNvPr id="20" name="Espace réservé du numéro de diapositive 8"/>
          <p:cNvSpPr>
            <a:spLocks noGrp="1"/>
          </p:cNvSpPr>
          <p:nvPr>
            <p:ph type="sldNum" sz="quarter" idx="12"/>
          </p:nvPr>
        </p:nvSpPr>
        <p:spPr>
          <a:xfrm>
            <a:off x="4343400" y="1042988"/>
            <a:ext cx="457200" cy="441325"/>
          </a:xfrm>
        </p:spPr>
        <p:txBody>
          <a:bodyPr/>
          <a:lstStyle>
            <a:lvl1pPr algn="ctr">
              <a:defRPr smtClean="0"/>
            </a:lvl1pPr>
          </a:lstStyle>
          <a:p>
            <a:pPr>
              <a:defRPr/>
            </a:pPr>
            <a:fld id="{6783691A-DEF8-436A-A5E7-FF999A01B3E6}" type="slidenum">
              <a:rPr lang="en-US" altLang="en-US"/>
              <a:pPr>
                <a:defRPr/>
              </a:pPr>
              <a:t>‹#›</a:t>
            </a:fld>
            <a:endParaRPr lang="en-US" altLang="en-US"/>
          </a:p>
        </p:txBody>
      </p:sp>
    </p:spTree>
    <p:extLst>
      <p:ext uri="{BB962C8B-B14F-4D97-AF65-F5344CB8AC3E}">
        <p14:creationId xmlns:p14="http://schemas.microsoft.com/office/powerpoint/2010/main" val="188800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lvl1pPr>
              <a:defRPr/>
            </a:lvl1pPr>
          </a:lstStyle>
          <a:p>
            <a:pPr>
              <a:defRPr/>
            </a:pPr>
            <a:endParaRPr lang="en-US" altLang="en-US"/>
          </a:p>
        </p:txBody>
      </p:sp>
      <p:sp>
        <p:nvSpPr>
          <p:cNvPr id="4" name="Espace réservé du pied de page 3"/>
          <p:cNvSpPr>
            <a:spLocks noGrp="1"/>
          </p:cNvSpPr>
          <p:nvPr>
            <p:ph type="ftr" sz="quarter" idx="11"/>
          </p:nvPr>
        </p:nvSpPr>
        <p:spPr/>
        <p:txBody>
          <a:bodyPr/>
          <a:lstStyle>
            <a:lvl1pPr>
              <a:defRPr/>
            </a:lvl1pPr>
          </a:lstStyle>
          <a:p>
            <a:pPr>
              <a:defRPr/>
            </a:pPr>
            <a:endParaRPr lang="en-US" altLang="en-US"/>
          </a:p>
        </p:txBody>
      </p:sp>
      <p:sp>
        <p:nvSpPr>
          <p:cNvPr id="5" name="Espace réservé du numéro de diapositive 4"/>
          <p:cNvSpPr>
            <a:spLocks noGrp="1"/>
          </p:cNvSpPr>
          <p:nvPr>
            <p:ph type="sldNum" sz="quarter" idx="12"/>
          </p:nvPr>
        </p:nvSpPr>
        <p:spPr>
          <a:xfrm>
            <a:off x="4343400" y="1036638"/>
            <a:ext cx="457200" cy="441325"/>
          </a:xfrm>
        </p:spPr>
        <p:txBody>
          <a:bodyPr/>
          <a:lstStyle>
            <a:lvl1pPr>
              <a:defRPr/>
            </a:lvl1pPr>
          </a:lstStyle>
          <a:p>
            <a:pPr>
              <a:defRPr/>
            </a:pPr>
            <a:fld id="{64499C1E-B634-425C-BACA-FAB79AB03537}" type="slidenum">
              <a:rPr lang="en-US" altLang="en-US"/>
              <a:pPr>
                <a:defRPr/>
              </a:pPr>
              <a:t>‹#›</a:t>
            </a:fld>
            <a:endParaRPr lang="en-US" altLang="en-US"/>
          </a:p>
        </p:txBody>
      </p:sp>
    </p:spTree>
    <p:extLst>
      <p:ext uri="{BB962C8B-B14F-4D97-AF65-F5344CB8AC3E}">
        <p14:creationId xmlns:p14="http://schemas.microsoft.com/office/powerpoint/2010/main" val="212700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5"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Espace réservé de la date 1"/>
          <p:cNvSpPr>
            <a:spLocks noGrp="1"/>
          </p:cNvSpPr>
          <p:nvPr>
            <p:ph type="dt" sz="half" idx="10"/>
          </p:nvPr>
        </p:nvSpPr>
        <p:spPr/>
        <p:txBody>
          <a:bodyPr/>
          <a:lstStyle>
            <a:lvl1pPr>
              <a:defRPr/>
            </a:lvl1pPr>
          </a:lstStyle>
          <a:p>
            <a:pPr>
              <a:defRPr/>
            </a:pPr>
            <a:endParaRPr lang="en-US" altLang="en-US"/>
          </a:p>
        </p:txBody>
      </p:sp>
      <p:sp>
        <p:nvSpPr>
          <p:cNvPr id="9" name="Espace réservé du pied de page 2"/>
          <p:cNvSpPr>
            <a:spLocks noGrp="1"/>
          </p:cNvSpPr>
          <p:nvPr>
            <p:ph type="ftr" sz="quarter" idx="11"/>
          </p:nvPr>
        </p:nvSpPr>
        <p:spPr/>
        <p:txBody>
          <a:bodyPr/>
          <a:lstStyle>
            <a:lvl1pPr>
              <a:defRPr/>
            </a:lvl1pPr>
          </a:lstStyle>
          <a:p>
            <a:pPr>
              <a:defRPr/>
            </a:pPr>
            <a:endParaRPr lang="en-US" altLang="en-US"/>
          </a:p>
        </p:txBody>
      </p:sp>
      <p:sp>
        <p:nvSpPr>
          <p:cNvPr id="10" name="Espace réservé du numéro de diapositive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3C66CD9B-3034-43F3-9069-16557182BE6A}" type="slidenum">
              <a:rPr lang="en-US" altLang="en-US"/>
              <a:pPr>
                <a:defRPr/>
              </a:pPr>
              <a:t>‹#›</a:t>
            </a:fld>
            <a:endParaRPr lang="en-US" altLang="en-US"/>
          </a:p>
        </p:txBody>
      </p:sp>
    </p:spTree>
    <p:extLst>
      <p:ext uri="{BB962C8B-B14F-4D97-AF65-F5344CB8AC3E}">
        <p14:creationId xmlns:p14="http://schemas.microsoft.com/office/powerpoint/2010/main" val="361252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 name="Rectangle 25"/>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26"/>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Connecteur droit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r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fr-FR" smtClean="0"/>
              <a:t>Modifiez le style du titre</a:t>
            </a:r>
            <a:endParaRPr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fr-FR" smtClean="0"/>
              <a:t>Modifiez les styles du texte du masque</a:t>
            </a:r>
          </a:p>
        </p:txBody>
      </p:sp>
      <p:sp>
        <p:nvSpPr>
          <p:cNvPr id="20" name="Espace réservé du contenu 19"/>
          <p:cNvSpPr>
            <a:spLocks noGrp="1"/>
          </p:cNvSpPr>
          <p:nvPr>
            <p:ph sz="quarter" idx="1"/>
          </p:nvPr>
        </p:nvSpPr>
        <p:spPr>
          <a:xfrm>
            <a:off x="3124200" y="685800"/>
            <a:ext cx="5638800" cy="5410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19D25334-E16E-4862-A325-5F618FD7C5D9}" type="slidenum">
              <a:rPr lang="en-US" altLang="en-US"/>
              <a:pPr>
                <a:defRPr/>
              </a:pPr>
              <a:t>‹#›</a:t>
            </a:fld>
            <a:endParaRPr lang="en-US" altLang="en-US"/>
          </a:p>
        </p:txBody>
      </p:sp>
      <p:sp>
        <p:nvSpPr>
          <p:cNvPr id="17" name="Espace réservé de la date 4"/>
          <p:cNvSpPr>
            <a:spLocks noGrp="1"/>
          </p:cNvSpPr>
          <p:nvPr>
            <p:ph type="dt" sz="half" idx="11"/>
          </p:nvPr>
        </p:nvSpPr>
        <p:spPr/>
        <p:txBody>
          <a:bodyPr/>
          <a:lstStyle>
            <a:lvl1pPr>
              <a:defRPr/>
            </a:lvl1pPr>
          </a:lstStyle>
          <a:p>
            <a:pPr>
              <a:defRPr/>
            </a:pPr>
            <a:endParaRPr lang="en-US" altLang="en-US"/>
          </a:p>
        </p:txBody>
      </p:sp>
      <p:sp>
        <p:nvSpPr>
          <p:cNvPr id="18" name="Espace réservé du pied de page 5"/>
          <p:cNvSpPr>
            <a:spLocks noGrp="1"/>
          </p:cNvSpPr>
          <p:nvPr>
            <p:ph type="ftr" sz="quarter" idx="12"/>
          </p:nvPr>
        </p:nvSpPr>
        <p:spPr>
          <a:xfrm>
            <a:off x="301625" y="6410325"/>
            <a:ext cx="3382963" cy="366713"/>
          </a:xfrm>
        </p:spPr>
        <p:txBody>
          <a:bodyPr/>
          <a:lstStyle>
            <a:lvl1pPr>
              <a:defRPr/>
            </a:lvl1pPr>
          </a:lstStyle>
          <a:p>
            <a:pPr>
              <a:defRPr/>
            </a:pPr>
            <a:endParaRPr lang="en-US" altLang="en-US"/>
          </a:p>
        </p:txBody>
      </p:sp>
    </p:spTree>
    <p:extLst>
      <p:ext uri="{BB962C8B-B14F-4D97-AF65-F5344CB8AC3E}">
        <p14:creationId xmlns:p14="http://schemas.microsoft.com/office/powerpoint/2010/main" val="23500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 name="Rectangle 25"/>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26"/>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fr-FR" smtClean="0"/>
              <a:t>Modifiez le style du titre</a:t>
            </a:r>
            <a:endParaRPr lang="en-US"/>
          </a:p>
        </p:txBody>
      </p:sp>
      <p:sp>
        <p:nvSpPr>
          <p:cNvPr id="3" name="Espace réservé pour une image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fr-FR" smtClean="0"/>
              <a:t>Modifiez les styles du texte du masque</a:t>
            </a:r>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a:lvl1pPr>
          </a:lstStyle>
          <a:p>
            <a:pPr>
              <a:defRPr/>
            </a:pPr>
            <a:fld id="{4F3E3D59-80AC-4637-A875-2042B0430CE2}" type="slidenum">
              <a:rPr lang="en-US" altLang="en-US"/>
              <a:pPr>
                <a:defRPr/>
              </a:pPr>
              <a:t>‹#›</a:t>
            </a:fld>
            <a:endParaRPr lang="en-US" altLang="en-US"/>
          </a:p>
        </p:txBody>
      </p:sp>
      <p:sp>
        <p:nvSpPr>
          <p:cNvPr id="17" name="Espace réservé de la date 4"/>
          <p:cNvSpPr>
            <a:spLocks noGrp="1"/>
          </p:cNvSpPr>
          <p:nvPr>
            <p:ph type="dt" sz="half" idx="11"/>
          </p:nvPr>
        </p:nvSpPr>
        <p:spPr>
          <a:xfrm>
            <a:off x="5788025" y="6405563"/>
            <a:ext cx="3044825" cy="365125"/>
          </a:xfrm>
        </p:spPr>
        <p:txBody>
          <a:bodyPr/>
          <a:lstStyle>
            <a:lvl1pPr>
              <a:defRPr/>
            </a:lvl1pPr>
          </a:lstStyle>
          <a:p>
            <a:pPr>
              <a:defRPr/>
            </a:pPr>
            <a:endParaRPr lang="en-US" altLang="en-US"/>
          </a:p>
        </p:txBody>
      </p:sp>
      <p:sp>
        <p:nvSpPr>
          <p:cNvPr id="18" name="Espace réservé du pied de page 5"/>
          <p:cNvSpPr>
            <a:spLocks noGrp="1"/>
          </p:cNvSpPr>
          <p:nvPr>
            <p:ph type="ftr" sz="quarter" idx="12"/>
          </p:nvPr>
        </p:nvSpPr>
        <p:spPr>
          <a:xfrm>
            <a:off x="301625" y="6410325"/>
            <a:ext cx="3584575" cy="366713"/>
          </a:xfrm>
        </p:spPr>
        <p:txBody>
          <a:bodyPr/>
          <a:lstStyle>
            <a:lvl1pPr>
              <a:defRPr/>
            </a:lvl1pPr>
          </a:lstStyle>
          <a:p>
            <a:pPr>
              <a:defRPr/>
            </a:pPr>
            <a:endParaRPr lang="en-US" altLang="en-US"/>
          </a:p>
        </p:txBody>
      </p:sp>
    </p:spTree>
    <p:extLst>
      <p:ext uri="{BB962C8B-B14F-4D97-AF65-F5344CB8AC3E}">
        <p14:creationId xmlns:p14="http://schemas.microsoft.com/office/powerpoint/2010/main" val="347677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27"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Espace réservé de la date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endParaRPr lang="en-US" altLang="en-US"/>
          </a:p>
        </p:txBody>
      </p:sp>
      <p:sp>
        <p:nvSpPr>
          <p:cNvPr id="3" name="Espace réservé du pied de page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lt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Connecteur droit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Ellipse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Ellipse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Espace réservé du numéro de diapositive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smtClean="0">
                <a:solidFill>
                  <a:schemeClr val="accent3">
                    <a:shade val="75000"/>
                  </a:schemeClr>
                </a:solidFill>
              </a:defRPr>
            </a:lvl1pPr>
          </a:lstStyle>
          <a:p>
            <a:pPr>
              <a:defRPr/>
            </a:pPr>
            <a:fld id="{F099EDC3-E1C3-4A9F-A375-631E84AFB486}" type="slidenum">
              <a:rPr lang="en-US" altLang="en-US"/>
              <a:pPr>
                <a:defRPr/>
              </a:pPr>
              <a:t>‹#›</a:t>
            </a:fld>
            <a:endParaRPr lang="en-US" altLang="en-US"/>
          </a:p>
        </p:txBody>
      </p:sp>
      <p:sp>
        <p:nvSpPr>
          <p:cNvPr id="1038" name="Espace réservé du titre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en-US" smtClean="0"/>
              <a:t>Modifiez le style du titre</a:t>
            </a:r>
            <a:endParaRPr lang="en-US" altLang="en-US" smtClean="0"/>
          </a:p>
        </p:txBody>
      </p:sp>
      <p:sp>
        <p:nvSpPr>
          <p:cNvPr id="1039" name="Espace réservé du texte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US" altLang="en-US" smtClean="0"/>
          </a:p>
        </p:txBody>
      </p:sp>
      <p:sp>
        <p:nvSpPr>
          <p:cNvPr id="20" name="Rectangle 7"/>
          <p:cNvSpPr>
            <a:spLocks noChangeArrowheads="1"/>
          </p:cNvSpPr>
          <p:nvPr userDrawn="1"/>
        </p:nvSpPr>
        <p:spPr bwMode="auto">
          <a:xfrm>
            <a:off x="0" y="0"/>
            <a:ext cx="9144000" cy="6934200"/>
          </a:xfrm>
          <a:prstGeom prst="rect">
            <a:avLst/>
          </a:prstGeom>
          <a:gradFill rotWithShape="1">
            <a:gsLst>
              <a:gs pos="0">
                <a:srgbClr val="C0C0C0"/>
              </a:gs>
              <a:gs pos="100000">
                <a:srgbClr val="FF9933"/>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GB" altLang="en-US" smtClean="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24" r:id="rId10"/>
    <p:sldLayoutId id="2147483734" r:id="rId11"/>
    <p:sldLayoutId id="2147483735" r:id="rId12"/>
  </p:sldLayoutIdLst>
  <p:txStyles>
    <p:title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6"/>
          <p:cNvSpPr txBox="1">
            <a:spLocks noChangeArrowheads="1"/>
          </p:cNvSpPr>
          <p:nvPr/>
        </p:nvSpPr>
        <p:spPr bwMode="auto">
          <a:xfrm>
            <a:off x="2514600" y="38862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sz="3200">
                <a:latin typeface="Arial" charset="0"/>
              </a:rPr>
              <a:t>Rajeswari Indupuri</a:t>
            </a:r>
          </a:p>
        </p:txBody>
      </p:sp>
      <p:sp>
        <p:nvSpPr>
          <p:cNvPr id="13315" name="Rectangle 7"/>
          <p:cNvSpPr>
            <a:spLocks noChangeArrowheads="1"/>
          </p:cNvSpPr>
          <p:nvPr/>
        </p:nvSpPr>
        <p:spPr bwMode="auto">
          <a:xfrm>
            <a:off x="990600" y="1143000"/>
            <a:ext cx="714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3600" b="1">
                <a:latin typeface="Arial" charset="0"/>
              </a:rPr>
              <a:t>Introduction to .NET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350838"/>
            <a:ext cx="8229600" cy="1143000"/>
          </a:xfrm>
        </p:spPr>
        <p:txBody>
          <a:bodyPr/>
          <a:lstStyle/>
          <a:p>
            <a:r>
              <a:rPr lang="en-US" altLang="en-US" smtClean="0"/>
              <a:t>Compilation in .NET</a:t>
            </a:r>
          </a:p>
        </p:txBody>
      </p:sp>
      <p:sp>
        <p:nvSpPr>
          <p:cNvPr id="22531" name="Rectangle 5"/>
          <p:cNvSpPr>
            <a:spLocks noChangeArrowheads="1"/>
          </p:cNvSpPr>
          <p:nvPr/>
        </p:nvSpPr>
        <p:spPr bwMode="auto">
          <a:xfrm>
            <a:off x="1524000" y="19050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Code in VB.NET</a:t>
            </a:r>
          </a:p>
        </p:txBody>
      </p:sp>
      <p:sp>
        <p:nvSpPr>
          <p:cNvPr id="22532" name="Rectangle 6"/>
          <p:cNvSpPr>
            <a:spLocks noChangeArrowheads="1"/>
          </p:cNvSpPr>
          <p:nvPr/>
        </p:nvSpPr>
        <p:spPr bwMode="auto">
          <a:xfrm>
            <a:off x="3657600" y="19050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Code in C#</a:t>
            </a:r>
          </a:p>
        </p:txBody>
      </p:sp>
      <p:sp>
        <p:nvSpPr>
          <p:cNvPr id="22533" name="Rectangle 7"/>
          <p:cNvSpPr>
            <a:spLocks noChangeArrowheads="1"/>
          </p:cNvSpPr>
          <p:nvPr/>
        </p:nvSpPr>
        <p:spPr bwMode="auto">
          <a:xfrm>
            <a:off x="5867400" y="1905000"/>
            <a:ext cx="1676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Code in another </a:t>
            </a:r>
          </a:p>
          <a:p>
            <a:pPr algn="ctr" eaLnBrk="1" hangingPunct="1"/>
            <a:r>
              <a:rPr lang="en-US" altLang="en-US" sz="1600"/>
              <a:t>.NET Language</a:t>
            </a:r>
          </a:p>
        </p:txBody>
      </p:sp>
      <p:sp>
        <p:nvSpPr>
          <p:cNvPr id="22534" name="AutoShape 11"/>
          <p:cNvSpPr>
            <a:spLocks noChangeArrowheads="1"/>
          </p:cNvSpPr>
          <p:nvPr/>
        </p:nvSpPr>
        <p:spPr bwMode="auto">
          <a:xfrm>
            <a:off x="1524000" y="3276600"/>
            <a:ext cx="1752600" cy="457200"/>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VB.NET compiler</a:t>
            </a:r>
          </a:p>
        </p:txBody>
      </p:sp>
      <p:sp>
        <p:nvSpPr>
          <p:cNvPr id="22535" name="AutoShape 12"/>
          <p:cNvSpPr>
            <a:spLocks noChangeArrowheads="1"/>
          </p:cNvSpPr>
          <p:nvPr/>
        </p:nvSpPr>
        <p:spPr bwMode="auto">
          <a:xfrm>
            <a:off x="3657600" y="3276600"/>
            <a:ext cx="1752600" cy="457200"/>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C# compiler</a:t>
            </a:r>
          </a:p>
        </p:txBody>
      </p:sp>
      <p:sp>
        <p:nvSpPr>
          <p:cNvPr id="22536" name="AutoShape 13"/>
          <p:cNvSpPr>
            <a:spLocks noChangeArrowheads="1"/>
          </p:cNvSpPr>
          <p:nvPr/>
        </p:nvSpPr>
        <p:spPr bwMode="auto">
          <a:xfrm>
            <a:off x="5867400" y="3276600"/>
            <a:ext cx="1676400" cy="457200"/>
          </a:xfrm>
          <a:prstGeom prst="roundRect">
            <a:avLst>
              <a:gd name="adj"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Appropriate</a:t>
            </a:r>
          </a:p>
          <a:p>
            <a:pPr algn="ctr" eaLnBrk="1" hangingPunct="1"/>
            <a:r>
              <a:rPr lang="en-US" altLang="en-US" sz="1600"/>
              <a:t>Compiler</a:t>
            </a:r>
          </a:p>
        </p:txBody>
      </p:sp>
      <p:sp>
        <p:nvSpPr>
          <p:cNvPr id="22537" name="Rectangle 14"/>
          <p:cNvSpPr>
            <a:spLocks noChangeArrowheads="1"/>
          </p:cNvSpPr>
          <p:nvPr/>
        </p:nvSpPr>
        <p:spPr bwMode="auto">
          <a:xfrm>
            <a:off x="3733800" y="4343400"/>
            <a:ext cx="1600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IL(Intermediate</a:t>
            </a:r>
          </a:p>
          <a:p>
            <a:pPr algn="ctr" eaLnBrk="1" hangingPunct="1"/>
            <a:r>
              <a:rPr lang="en-US" altLang="en-US" sz="1600"/>
              <a:t>Language) code</a:t>
            </a:r>
          </a:p>
        </p:txBody>
      </p:sp>
      <p:sp>
        <p:nvSpPr>
          <p:cNvPr id="22538" name="Rectangle 15"/>
          <p:cNvSpPr>
            <a:spLocks noChangeArrowheads="1"/>
          </p:cNvSpPr>
          <p:nvPr/>
        </p:nvSpPr>
        <p:spPr bwMode="auto">
          <a:xfrm>
            <a:off x="3733800" y="5410200"/>
            <a:ext cx="1600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600"/>
              <a:t>CLR just-in-time</a:t>
            </a:r>
          </a:p>
          <a:p>
            <a:pPr algn="ctr" eaLnBrk="1" hangingPunct="1"/>
            <a:r>
              <a:rPr lang="en-US" altLang="en-US" sz="1600"/>
              <a:t>execution</a:t>
            </a:r>
          </a:p>
        </p:txBody>
      </p:sp>
      <p:sp>
        <p:nvSpPr>
          <p:cNvPr id="22539" name="Freeform 16"/>
          <p:cNvSpPr>
            <a:spLocks/>
          </p:cNvSpPr>
          <p:nvPr/>
        </p:nvSpPr>
        <p:spPr bwMode="auto">
          <a:xfrm>
            <a:off x="2286000" y="2514600"/>
            <a:ext cx="7938" cy="762000"/>
          </a:xfrm>
          <a:custGeom>
            <a:avLst/>
            <a:gdLst>
              <a:gd name="T0" fmla="*/ 0 w 5"/>
              <a:gd name="T1" fmla="*/ 0 h 480"/>
              <a:gd name="T2" fmla="*/ 12602369 w 5"/>
              <a:gd name="T3" fmla="*/ 1209675000 h 480"/>
              <a:gd name="T4" fmla="*/ 0 60000 65536"/>
              <a:gd name="T5" fmla="*/ 0 60000 65536"/>
            </a:gdLst>
            <a:ahLst/>
            <a:cxnLst>
              <a:cxn ang="T4">
                <a:pos x="T0" y="T1"/>
              </a:cxn>
              <a:cxn ang="T5">
                <a:pos x="T2" y="T3"/>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0" name="Freeform 17"/>
          <p:cNvSpPr>
            <a:spLocks/>
          </p:cNvSpPr>
          <p:nvPr/>
        </p:nvSpPr>
        <p:spPr bwMode="auto">
          <a:xfrm>
            <a:off x="4495800" y="2514600"/>
            <a:ext cx="7938" cy="762000"/>
          </a:xfrm>
          <a:custGeom>
            <a:avLst/>
            <a:gdLst>
              <a:gd name="T0" fmla="*/ 0 w 5"/>
              <a:gd name="T1" fmla="*/ 0 h 480"/>
              <a:gd name="T2" fmla="*/ 12602369 w 5"/>
              <a:gd name="T3" fmla="*/ 1209675000 h 480"/>
              <a:gd name="T4" fmla="*/ 0 60000 65536"/>
              <a:gd name="T5" fmla="*/ 0 60000 65536"/>
            </a:gdLst>
            <a:ahLst/>
            <a:cxnLst>
              <a:cxn ang="T4">
                <a:pos x="T0" y="T1"/>
              </a:cxn>
              <a:cxn ang="T5">
                <a:pos x="T2" y="T3"/>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1" name="Freeform 18"/>
          <p:cNvSpPr>
            <a:spLocks/>
          </p:cNvSpPr>
          <p:nvPr/>
        </p:nvSpPr>
        <p:spPr bwMode="auto">
          <a:xfrm>
            <a:off x="6705600" y="2514600"/>
            <a:ext cx="7938" cy="762000"/>
          </a:xfrm>
          <a:custGeom>
            <a:avLst/>
            <a:gdLst>
              <a:gd name="T0" fmla="*/ 0 w 5"/>
              <a:gd name="T1" fmla="*/ 0 h 480"/>
              <a:gd name="T2" fmla="*/ 12602369 w 5"/>
              <a:gd name="T3" fmla="*/ 1209675000 h 480"/>
              <a:gd name="T4" fmla="*/ 0 60000 65536"/>
              <a:gd name="T5" fmla="*/ 0 60000 65536"/>
            </a:gdLst>
            <a:ahLst/>
            <a:cxnLst>
              <a:cxn ang="T4">
                <a:pos x="T0" y="T1"/>
              </a:cxn>
              <a:cxn ang="T5">
                <a:pos x="T2" y="T3"/>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2" name="Line 19"/>
          <p:cNvSpPr>
            <a:spLocks noChangeShapeType="1"/>
          </p:cNvSpPr>
          <p:nvPr/>
        </p:nvSpPr>
        <p:spPr bwMode="auto">
          <a:xfrm>
            <a:off x="2362200" y="3733800"/>
            <a:ext cx="13716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3" name="Line 20"/>
          <p:cNvSpPr>
            <a:spLocks noChangeShapeType="1"/>
          </p:cNvSpPr>
          <p:nvPr/>
        </p:nvSpPr>
        <p:spPr bwMode="auto">
          <a:xfrm flipH="1">
            <a:off x="5334000" y="3733800"/>
            <a:ext cx="137160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4" name="Line 21"/>
          <p:cNvSpPr>
            <a:spLocks noChangeShapeType="1"/>
          </p:cNvSpPr>
          <p:nvPr/>
        </p:nvSpPr>
        <p:spPr bwMode="auto">
          <a:xfrm>
            <a:off x="4495800" y="37338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545" name="Line 22"/>
          <p:cNvSpPr>
            <a:spLocks noChangeShapeType="1"/>
          </p:cNvSpPr>
          <p:nvPr/>
        </p:nvSpPr>
        <p:spPr bwMode="auto">
          <a:xfrm>
            <a:off x="4495800" y="5029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idx="4294967295"/>
          </p:nvPr>
        </p:nvSpPr>
        <p:spPr>
          <a:xfrm>
            <a:off x="762000" y="304800"/>
            <a:ext cx="7772400" cy="889000"/>
          </a:xfrm>
          <a:noFill/>
        </p:spPr>
        <p:txBody>
          <a:bodyPr/>
          <a:lstStyle/>
          <a:p>
            <a:r>
              <a:rPr lang="en-US" altLang="en-US" smtClean="0"/>
              <a:t>Intermediate Language (IL)</a:t>
            </a:r>
          </a:p>
        </p:txBody>
      </p:sp>
      <p:sp>
        <p:nvSpPr>
          <p:cNvPr id="23555" name="Rectangle 5"/>
          <p:cNvSpPr>
            <a:spLocks noGrp="1" noChangeArrowheads="1"/>
          </p:cNvSpPr>
          <p:nvPr>
            <p:ph sz="quarter" idx="4294967295"/>
          </p:nvPr>
        </p:nvSpPr>
        <p:spPr>
          <a:xfrm>
            <a:off x="838200" y="1219200"/>
            <a:ext cx="7772400" cy="4953000"/>
          </a:xfrm>
        </p:spPr>
        <p:txBody>
          <a:bodyPr/>
          <a:lstStyle/>
          <a:p>
            <a:r>
              <a:rPr lang="en-US" altLang="en-US" sz="2400" smtClean="0"/>
              <a:t>.NET languages are not compiled to machine code.  They are compiled to an Intermediate Language (IL).</a:t>
            </a:r>
          </a:p>
          <a:p>
            <a:endParaRPr lang="en-US" altLang="en-US" sz="2400" smtClean="0"/>
          </a:p>
          <a:p>
            <a:r>
              <a:rPr lang="en-US" altLang="en-US" sz="2400" smtClean="0"/>
              <a:t>CLR accepts the IL code and recompiles it to machine code.  The recompilation is just-in-time (JIT) meaning it is done as soon as a function or subroutine is called.</a:t>
            </a:r>
          </a:p>
          <a:p>
            <a:endParaRPr lang="en-US" altLang="en-US" sz="2400" smtClean="0"/>
          </a:p>
          <a:p>
            <a:r>
              <a:rPr lang="en-US" altLang="en-US" sz="2400" smtClean="0"/>
              <a:t>The JIT code stays in memory for subsequent calls.  In cases where there is not enough memory it is discarded thus making JIT process interpretive</a:t>
            </a:r>
            <a:r>
              <a:rPr lang="en-US" altLang="en-US" sz="2800" smtClean="0"/>
              <a:t>.</a:t>
            </a:r>
          </a:p>
          <a:p>
            <a:endParaRPr lang="en-US" alt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a:xfrm>
            <a:off x="573088" y="393700"/>
            <a:ext cx="8570912" cy="585788"/>
          </a:xfrm>
          <a:noFill/>
        </p:spPr>
        <p:txBody>
          <a:bodyPr>
            <a:spAutoFit/>
          </a:bodyPr>
          <a:lstStyle/>
          <a:p>
            <a:r>
              <a:rPr lang="en-US" altLang="en-US" smtClean="0"/>
              <a:t>Languages</a:t>
            </a:r>
          </a:p>
        </p:txBody>
      </p:sp>
      <p:sp>
        <p:nvSpPr>
          <p:cNvPr id="24579" name="Rectangle 5"/>
          <p:cNvSpPr>
            <a:spLocks noGrp="1" noChangeArrowheads="1"/>
          </p:cNvSpPr>
          <p:nvPr>
            <p:ph sz="quarter" idx="4294967295"/>
          </p:nvPr>
        </p:nvSpPr>
        <p:spPr>
          <a:xfrm>
            <a:off x="728663" y="1416050"/>
            <a:ext cx="8415337" cy="2616200"/>
          </a:xfrm>
        </p:spPr>
        <p:txBody>
          <a:bodyPr>
            <a:spAutoFit/>
          </a:bodyPr>
          <a:lstStyle/>
          <a:p>
            <a:pPr marL="542925" indent="-542925"/>
            <a:r>
              <a:rPr lang="en-US" altLang="en-US" smtClean="0"/>
              <a:t>Languages provided by MS</a:t>
            </a:r>
          </a:p>
          <a:p>
            <a:pPr marL="1014413" lvl="1" indent="-469900"/>
            <a:r>
              <a:rPr lang="en-US" altLang="en-US" smtClean="0"/>
              <a:t>VB, C++, C#, J#, JScript</a:t>
            </a:r>
          </a:p>
          <a:p>
            <a:pPr marL="542925" indent="-542925"/>
            <a:r>
              <a:rPr lang="en-US" altLang="en-US" smtClean="0"/>
              <a:t>Third-parties are building</a:t>
            </a:r>
          </a:p>
          <a:p>
            <a:pPr marL="1014413" lvl="1" indent="-469900"/>
            <a:r>
              <a:rPr lang="en-US" altLang="en-US" smtClean="0"/>
              <a:t>APL, COBOL, Pascal, Eiffel, Haskell, ML, Oberon, Perl, Python, Scheme, Smalltalk…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2588" y="228600"/>
            <a:ext cx="85328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4400"/>
              <a:t>Windows Forms</a:t>
            </a:r>
          </a:p>
        </p:txBody>
      </p:sp>
      <p:sp>
        <p:nvSpPr>
          <p:cNvPr id="25603" name="Rectangle 3"/>
          <p:cNvSpPr>
            <a:spLocks noChangeArrowheads="1"/>
          </p:cNvSpPr>
          <p:nvPr/>
        </p:nvSpPr>
        <p:spPr bwMode="auto">
          <a:xfrm>
            <a:off x="381000" y="1371600"/>
            <a:ext cx="8532813" cy="432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a:spcBef>
                <a:spcPct val="20000"/>
              </a:spcBef>
              <a:buClr>
                <a:srgbClr val="8FB08C"/>
              </a:buClr>
              <a:buChar char="•"/>
              <a:defRPr>
                <a:solidFill>
                  <a:schemeClr val="tx1"/>
                </a:solidFill>
                <a:latin typeface="Georgia" pitchFamily="18" charset="0"/>
              </a:defRPr>
            </a:lvl5pPr>
            <a:lvl6pPr marL="2514600" indent="-228600" fontAlgn="base">
              <a:spcBef>
                <a:spcPct val="20000"/>
              </a:spcBef>
              <a:spcAft>
                <a:spcPct val="0"/>
              </a:spcAft>
              <a:buClr>
                <a:srgbClr val="8FB08C"/>
              </a:buClr>
              <a:buChar char="•"/>
              <a:defRPr>
                <a:solidFill>
                  <a:schemeClr val="tx1"/>
                </a:solidFill>
                <a:latin typeface="Georgia" pitchFamily="18" charset="0"/>
              </a:defRPr>
            </a:lvl6pPr>
            <a:lvl7pPr marL="2971800" indent="-228600" fontAlgn="base">
              <a:spcBef>
                <a:spcPct val="20000"/>
              </a:spcBef>
              <a:spcAft>
                <a:spcPct val="0"/>
              </a:spcAft>
              <a:buClr>
                <a:srgbClr val="8FB08C"/>
              </a:buClr>
              <a:buChar char="•"/>
              <a:defRPr>
                <a:solidFill>
                  <a:schemeClr val="tx1"/>
                </a:solidFill>
                <a:latin typeface="Georgia" pitchFamily="18" charset="0"/>
              </a:defRPr>
            </a:lvl7pPr>
            <a:lvl8pPr marL="3429000" indent="-228600" fontAlgn="base">
              <a:spcBef>
                <a:spcPct val="20000"/>
              </a:spcBef>
              <a:spcAft>
                <a:spcPct val="0"/>
              </a:spcAft>
              <a:buClr>
                <a:srgbClr val="8FB08C"/>
              </a:buClr>
              <a:buChar char="•"/>
              <a:defRPr>
                <a:solidFill>
                  <a:schemeClr val="tx1"/>
                </a:solidFill>
                <a:latin typeface="Georgia" pitchFamily="18" charset="0"/>
              </a:defRPr>
            </a:lvl8pPr>
            <a:lvl9pPr marL="3886200" indent="-228600" fontAlgn="base">
              <a:spcBef>
                <a:spcPct val="20000"/>
              </a:spcBef>
              <a:spcAft>
                <a:spcPct val="0"/>
              </a:spcAft>
              <a:buClr>
                <a:srgbClr val="8FB08C"/>
              </a:buClr>
              <a:buChar char="•"/>
              <a:defRPr>
                <a:solidFill>
                  <a:schemeClr val="tx1"/>
                </a:solidFill>
                <a:latin typeface="Georgia" pitchFamily="18" charset="0"/>
              </a:defRPr>
            </a:lvl9pPr>
          </a:lstStyle>
          <a:p>
            <a:pPr>
              <a:lnSpc>
                <a:spcPct val="80000"/>
              </a:lnSpc>
              <a:buClrTx/>
              <a:buSzTx/>
              <a:buFontTx/>
              <a:buChar char="•"/>
            </a:pPr>
            <a:r>
              <a:rPr lang="en-US" altLang="en-US" sz="3200">
                <a:latin typeface="Times New Roman" pitchFamily="18" charset="0"/>
              </a:rPr>
              <a:t>Framework for Building Rich Clients</a:t>
            </a:r>
          </a:p>
          <a:p>
            <a:pPr lvl="1">
              <a:lnSpc>
                <a:spcPct val="80000"/>
              </a:lnSpc>
              <a:buClrTx/>
              <a:buSzTx/>
              <a:buFontTx/>
              <a:buChar char="–"/>
            </a:pPr>
            <a:r>
              <a:rPr lang="en-US" altLang="en-US" sz="2800">
                <a:solidFill>
                  <a:schemeClr val="tx1"/>
                </a:solidFill>
                <a:latin typeface="Times New Roman" pitchFamily="18" charset="0"/>
              </a:rPr>
              <a:t>RAD (Rapid Application Development)</a:t>
            </a:r>
          </a:p>
          <a:p>
            <a:pPr lvl="1">
              <a:lnSpc>
                <a:spcPct val="80000"/>
              </a:lnSpc>
              <a:buClrTx/>
              <a:buSzTx/>
              <a:buFontTx/>
              <a:buChar char="–"/>
            </a:pPr>
            <a:r>
              <a:rPr lang="en-US" altLang="en-US" sz="2800">
                <a:solidFill>
                  <a:schemeClr val="tx1"/>
                </a:solidFill>
                <a:latin typeface="Times New Roman" pitchFamily="18" charset="0"/>
              </a:rPr>
              <a:t>Rich set of controls</a:t>
            </a:r>
          </a:p>
          <a:p>
            <a:pPr lvl="1">
              <a:lnSpc>
                <a:spcPct val="80000"/>
              </a:lnSpc>
              <a:buClrTx/>
              <a:buSzTx/>
              <a:buFontTx/>
              <a:buChar char="–"/>
            </a:pPr>
            <a:r>
              <a:rPr lang="en-US" altLang="en-US" sz="2800">
                <a:solidFill>
                  <a:schemeClr val="tx1"/>
                </a:solidFill>
                <a:latin typeface="Times New Roman" pitchFamily="18" charset="0"/>
              </a:rPr>
              <a:t>Data aware</a:t>
            </a:r>
          </a:p>
          <a:p>
            <a:pPr lvl="1">
              <a:lnSpc>
                <a:spcPct val="80000"/>
              </a:lnSpc>
              <a:buClrTx/>
              <a:buSzTx/>
              <a:buFontTx/>
              <a:buChar char="–"/>
            </a:pPr>
            <a:r>
              <a:rPr lang="en-US" altLang="en-US" sz="2800">
                <a:solidFill>
                  <a:schemeClr val="tx1"/>
                </a:solidFill>
                <a:latin typeface="Times New Roman" pitchFamily="18" charset="0"/>
              </a:rPr>
              <a:t>ActiveX</a:t>
            </a:r>
            <a:r>
              <a:rPr lang="en-US" altLang="en-US" sz="2800" baseline="30000">
                <a:solidFill>
                  <a:schemeClr val="tx1"/>
                </a:solidFill>
                <a:latin typeface="Times New Roman" pitchFamily="18" charset="0"/>
              </a:rPr>
              <a:t>®</a:t>
            </a:r>
            <a:r>
              <a:rPr lang="en-US" altLang="en-US" sz="2800">
                <a:solidFill>
                  <a:schemeClr val="tx1"/>
                </a:solidFill>
                <a:latin typeface="Times New Roman" pitchFamily="18" charset="0"/>
              </a:rPr>
              <a:t> Support</a:t>
            </a:r>
          </a:p>
          <a:p>
            <a:pPr lvl="1">
              <a:lnSpc>
                <a:spcPct val="80000"/>
              </a:lnSpc>
              <a:buClrTx/>
              <a:buSzTx/>
              <a:buFontTx/>
              <a:buChar char="–"/>
            </a:pPr>
            <a:r>
              <a:rPr lang="en-US" altLang="en-US" sz="2800">
                <a:solidFill>
                  <a:schemeClr val="tx1"/>
                </a:solidFill>
                <a:latin typeface="Times New Roman" pitchFamily="18" charset="0"/>
              </a:rPr>
              <a:t>Licensing</a:t>
            </a:r>
          </a:p>
          <a:p>
            <a:pPr lvl="1">
              <a:lnSpc>
                <a:spcPct val="80000"/>
              </a:lnSpc>
              <a:buClrTx/>
              <a:buSzTx/>
              <a:buFontTx/>
              <a:buChar char="–"/>
            </a:pPr>
            <a:r>
              <a:rPr lang="en-US" altLang="en-US" sz="2800">
                <a:solidFill>
                  <a:schemeClr val="tx1"/>
                </a:solidFill>
                <a:latin typeface="Times New Roman" pitchFamily="18" charset="0"/>
              </a:rPr>
              <a:t>Accessibility</a:t>
            </a:r>
          </a:p>
          <a:p>
            <a:pPr lvl="1">
              <a:lnSpc>
                <a:spcPct val="80000"/>
              </a:lnSpc>
              <a:buClrTx/>
              <a:buSzTx/>
              <a:buFontTx/>
              <a:buChar char="–"/>
            </a:pPr>
            <a:r>
              <a:rPr lang="en-US" altLang="en-US" sz="2800">
                <a:solidFill>
                  <a:schemeClr val="tx1"/>
                </a:solidFill>
                <a:latin typeface="Times New Roman" pitchFamily="18" charset="0"/>
              </a:rPr>
              <a:t>Printing support</a:t>
            </a:r>
          </a:p>
          <a:p>
            <a:pPr lvl="1">
              <a:lnSpc>
                <a:spcPct val="80000"/>
              </a:lnSpc>
              <a:buClrTx/>
              <a:buSzTx/>
              <a:buFontTx/>
              <a:buChar char="–"/>
            </a:pPr>
            <a:r>
              <a:rPr lang="en-US" altLang="en-US" sz="2800">
                <a:solidFill>
                  <a:schemeClr val="tx1"/>
                </a:solidFill>
                <a:latin typeface="Times New Roman" pitchFamily="18" charset="0"/>
              </a:rPr>
              <a:t>Unicode support</a:t>
            </a:r>
          </a:p>
          <a:p>
            <a:pPr lvl="1">
              <a:lnSpc>
                <a:spcPct val="80000"/>
              </a:lnSpc>
              <a:buClrTx/>
              <a:buSzTx/>
              <a:buFontTx/>
              <a:buChar char="–"/>
            </a:pPr>
            <a:r>
              <a:rPr lang="en-US" altLang="en-US" sz="2800">
                <a:solidFill>
                  <a:schemeClr val="tx1"/>
                </a:solidFill>
                <a:latin typeface="Times New Roman" pitchFamily="18" charset="0"/>
              </a:rPr>
              <a:t>UI inheritance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a:xfrm>
            <a:off x="914400" y="152400"/>
            <a:ext cx="7772400" cy="889000"/>
          </a:xfrm>
          <a:noFill/>
        </p:spPr>
        <p:txBody>
          <a:bodyPr/>
          <a:lstStyle/>
          <a:p>
            <a:r>
              <a:rPr lang="en-US" altLang="en-US" smtClean="0"/>
              <a:t>ASP.NET</a:t>
            </a:r>
          </a:p>
        </p:txBody>
      </p:sp>
      <p:sp>
        <p:nvSpPr>
          <p:cNvPr id="26627" name="Rectangle 5"/>
          <p:cNvSpPr>
            <a:spLocks noGrp="1" noChangeArrowheads="1"/>
          </p:cNvSpPr>
          <p:nvPr>
            <p:ph sz="quarter" idx="4294967295"/>
          </p:nvPr>
        </p:nvSpPr>
        <p:spPr>
          <a:xfrm>
            <a:off x="457200" y="1219200"/>
            <a:ext cx="8382000" cy="4953000"/>
          </a:xfrm>
        </p:spPr>
        <p:txBody>
          <a:bodyPr/>
          <a:lstStyle/>
          <a:p>
            <a:pPr marL="0" indent="0">
              <a:lnSpc>
                <a:spcPct val="90000"/>
              </a:lnSpc>
            </a:pPr>
            <a:r>
              <a:rPr lang="en-US" altLang="en-US" sz="2800" smtClean="0"/>
              <a:t>ASP.NET - the platform services that allow to program Web Applications and Web Services in any .NET language</a:t>
            </a:r>
          </a:p>
          <a:p>
            <a:pPr marL="0" indent="0">
              <a:lnSpc>
                <a:spcPct val="90000"/>
              </a:lnSpc>
              <a:buFontTx/>
              <a:buNone/>
            </a:pPr>
            <a:endParaRPr lang="en-US" altLang="en-US" sz="2800" smtClean="0"/>
          </a:p>
          <a:p>
            <a:pPr marL="0" indent="0">
              <a:lnSpc>
                <a:spcPct val="90000"/>
              </a:lnSpc>
            </a:pPr>
            <a:r>
              <a:rPr lang="en-US" altLang="en-US" sz="2800" smtClean="0"/>
              <a:t>ASP.NET uses .NET languages to generate HTML pages. HTML page is targeted to the capabilities of the requesting Browser</a:t>
            </a:r>
          </a:p>
          <a:p>
            <a:pPr marL="0" indent="0">
              <a:lnSpc>
                <a:spcPct val="90000"/>
              </a:lnSpc>
            </a:pPr>
            <a:endParaRPr lang="en-US" altLang="en-US" sz="2800" smtClean="0"/>
          </a:p>
          <a:p>
            <a:pPr marL="0" indent="0">
              <a:lnSpc>
                <a:spcPct val="90000"/>
              </a:lnSpc>
            </a:pPr>
            <a:r>
              <a:rPr lang="en-US" altLang="en-US" sz="2800" smtClean="0"/>
              <a:t>ASP.NET “Program” is compiled into a .NET class and cached the first time it is called.  All subsequent calls use the cached version.</a:t>
            </a:r>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2588" y="228600"/>
            <a:ext cx="85328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4400"/>
              <a:t>ASP.NET</a:t>
            </a:r>
          </a:p>
        </p:txBody>
      </p:sp>
      <p:sp>
        <p:nvSpPr>
          <p:cNvPr id="27651" name="Rectangle 3"/>
          <p:cNvSpPr>
            <a:spLocks noChangeArrowheads="1"/>
          </p:cNvSpPr>
          <p:nvPr/>
        </p:nvSpPr>
        <p:spPr bwMode="auto">
          <a:xfrm>
            <a:off x="304800" y="1524000"/>
            <a:ext cx="8532813"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a:spcBef>
                <a:spcPct val="20000"/>
              </a:spcBef>
              <a:buClr>
                <a:srgbClr val="8FB08C"/>
              </a:buClr>
              <a:buChar char="•"/>
              <a:defRPr>
                <a:solidFill>
                  <a:schemeClr val="tx1"/>
                </a:solidFill>
                <a:latin typeface="Georgia" pitchFamily="18" charset="0"/>
              </a:defRPr>
            </a:lvl5pPr>
            <a:lvl6pPr marL="2514600" indent="-228600" fontAlgn="base">
              <a:spcBef>
                <a:spcPct val="20000"/>
              </a:spcBef>
              <a:spcAft>
                <a:spcPct val="0"/>
              </a:spcAft>
              <a:buClr>
                <a:srgbClr val="8FB08C"/>
              </a:buClr>
              <a:buChar char="•"/>
              <a:defRPr>
                <a:solidFill>
                  <a:schemeClr val="tx1"/>
                </a:solidFill>
                <a:latin typeface="Georgia" pitchFamily="18" charset="0"/>
              </a:defRPr>
            </a:lvl6pPr>
            <a:lvl7pPr marL="2971800" indent="-228600" fontAlgn="base">
              <a:spcBef>
                <a:spcPct val="20000"/>
              </a:spcBef>
              <a:spcAft>
                <a:spcPct val="0"/>
              </a:spcAft>
              <a:buClr>
                <a:srgbClr val="8FB08C"/>
              </a:buClr>
              <a:buChar char="•"/>
              <a:defRPr>
                <a:solidFill>
                  <a:schemeClr val="tx1"/>
                </a:solidFill>
                <a:latin typeface="Georgia" pitchFamily="18" charset="0"/>
              </a:defRPr>
            </a:lvl7pPr>
            <a:lvl8pPr marL="3429000" indent="-228600" fontAlgn="base">
              <a:spcBef>
                <a:spcPct val="20000"/>
              </a:spcBef>
              <a:spcAft>
                <a:spcPct val="0"/>
              </a:spcAft>
              <a:buClr>
                <a:srgbClr val="8FB08C"/>
              </a:buClr>
              <a:buChar char="•"/>
              <a:defRPr>
                <a:solidFill>
                  <a:schemeClr val="tx1"/>
                </a:solidFill>
                <a:latin typeface="Georgia" pitchFamily="18" charset="0"/>
              </a:defRPr>
            </a:lvl8pPr>
            <a:lvl9pPr marL="3886200" indent="-228600" fontAlgn="base">
              <a:spcBef>
                <a:spcPct val="20000"/>
              </a:spcBef>
              <a:spcAft>
                <a:spcPct val="0"/>
              </a:spcAft>
              <a:buClr>
                <a:srgbClr val="8FB08C"/>
              </a:buClr>
              <a:buChar char="•"/>
              <a:defRPr>
                <a:solidFill>
                  <a:schemeClr val="tx1"/>
                </a:solidFill>
                <a:latin typeface="Georgia" pitchFamily="18" charset="0"/>
              </a:defRPr>
            </a:lvl9pPr>
          </a:lstStyle>
          <a:p>
            <a:pPr>
              <a:buClrTx/>
              <a:buSzTx/>
              <a:buFontTx/>
              <a:buChar char="•"/>
            </a:pPr>
            <a:r>
              <a:rPr lang="en-US" altLang="en-US" sz="3200">
                <a:latin typeface="Times New Roman" pitchFamily="18" charset="0"/>
              </a:rPr>
              <a:t>Logical Evolution of ASP</a:t>
            </a:r>
          </a:p>
          <a:p>
            <a:pPr lvl="1">
              <a:buClrTx/>
              <a:buSzTx/>
              <a:buFontTx/>
              <a:buChar char="–"/>
            </a:pPr>
            <a:r>
              <a:rPr lang="en-US" altLang="en-US" sz="2800">
                <a:solidFill>
                  <a:schemeClr val="tx1"/>
                </a:solidFill>
                <a:latin typeface="Times New Roman" pitchFamily="18" charset="0"/>
              </a:rPr>
              <a:t>Supports multiple languages</a:t>
            </a:r>
          </a:p>
          <a:p>
            <a:pPr lvl="1">
              <a:buClrTx/>
              <a:buSzTx/>
              <a:buFontTx/>
              <a:buChar char="–"/>
            </a:pPr>
            <a:r>
              <a:rPr lang="en-US" altLang="en-US" sz="2800">
                <a:solidFill>
                  <a:schemeClr val="tx1"/>
                </a:solidFill>
                <a:latin typeface="Times New Roman" pitchFamily="18" charset="0"/>
              </a:rPr>
              <a:t>Improved performance</a:t>
            </a:r>
          </a:p>
          <a:p>
            <a:pPr lvl="1">
              <a:buClrTx/>
              <a:buSzTx/>
              <a:buFontTx/>
              <a:buChar char="–"/>
            </a:pPr>
            <a:r>
              <a:rPr lang="en-US" altLang="en-US" sz="2800">
                <a:solidFill>
                  <a:schemeClr val="tx1"/>
                </a:solidFill>
                <a:latin typeface="Times New Roman" pitchFamily="18" charset="0"/>
              </a:rPr>
              <a:t>Control-based, event-driven execution model</a:t>
            </a:r>
          </a:p>
          <a:p>
            <a:pPr lvl="1">
              <a:buClrTx/>
              <a:buSzTx/>
              <a:buFontTx/>
              <a:buChar char="–"/>
            </a:pPr>
            <a:r>
              <a:rPr lang="en-US" altLang="en-US" sz="2800">
                <a:solidFill>
                  <a:schemeClr val="tx1"/>
                </a:solidFill>
                <a:latin typeface="Times New Roman" pitchFamily="18" charset="0"/>
              </a:rPr>
              <a:t>More productive</a:t>
            </a:r>
          </a:p>
          <a:p>
            <a:pPr lvl="1">
              <a:buClrTx/>
              <a:buSzTx/>
              <a:buFontTx/>
              <a:buChar char="–"/>
            </a:pPr>
            <a:r>
              <a:rPr lang="en-US" altLang="en-US" sz="2800">
                <a:solidFill>
                  <a:schemeClr val="tx1"/>
                </a:solidFill>
                <a:latin typeface="Times New Roman" pitchFamily="18" charset="0"/>
              </a:rPr>
              <a:t>Cleanly encapsulated functionality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a:xfrm>
            <a:off x="611188" y="471488"/>
            <a:ext cx="8532812" cy="762000"/>
          </a:xfrm>
          <a:noFill/>
        </p:spPr>
        <p:txBody>
          <a:bodyPr lIns="92075" tIns="46038" rIns="92075" bIns="46038">
            <a:spAutoFit/>
          </a:bodyPr>
          <a:lstStyle/>
          <a:p>
            <a:r>
              <a:rPr lang="en-US" altLang="en-US" smtClean="0">
                <a:solidFill>
                  <a:schemeClr val="tx1"/>
                </a:solidFill>
              </a:rPr>
              <a:t>ASP.NET Web Forms</a:t>
            </a:r>
          </a:p>
        </p:txBody>
      </p:sp>
      <p:sp>
        <p:nvSpPr>
          <p:cNvPr id="28675" name="Rectangle 5"/>
          <p:cNvSpPr>
            <a:spLocks noGrp="1" noChangeArrowheads="1"/>
          </p:cNvSpPr>
          <p:nvPr>
            <p:ph sz="quarter" idx="4294967295"/>
          </p:nvPr>
        </p:nvSpPr>
        <p:spPr>
          <a:xfrm>
            <a:off x="611188" y="1524000"/>
            <a:ext cx="8532812" cy="4454525"/>
          </a:xfrm>
        </p:spPr>
        <p:txBody>
          <a:bodyPr lIns="92075" tIns="46038" rIns="92075" bIns="46038">
            <a:spAutoFit/>
          </a:bodyPr>
          <a:lstStyle/>
          <a:p>
            <a:r>
              <a:rPr lang="en-US" altLang="en-US" smtClean="0"/>
              <a:t>Allows clean cut code</a:t>
            </a:r>
          </a:p>
          <a:p>
            <a:pPr lvl="1"/>
            <a:r>
              <a:rPr lang="en-US" altLang="en-US" smtClean="0"/>
              <a:t>Code-behind Web Forms</a:t>
            </a:r>
          </a:p>
          <a:p>
            <a:r>
              <a:rPr lang="en-US" altLang="en-US" smtClean="0"/>
              <a:t>Easier for tools to generate</a:t>
            </a:r>
          </a:p>
          <a:p>
            <a:r>
              <a:rPr lang="en-US" altLang="en-US" smtClean="0"/>
              <a:t>Code within is compiled then executed </a:t>
            </a:r>
          </a:p>
          <a:p>
            <a:r>
              <a:rPr lang="en-US" altLang="en-US" smtClean="0"/>
              <a:t>Improved handling of state information</a:t>
            </a:r>
          </a:p>
          <a:p>
            <a:r>
              <a:rPr lang="en-US" altLang="en-US" smtClean="0"/>
              <a:t>Support for ASP.NET server controls</a:t>
            </a:r>
          </a:p>
          <a:p>
            <a:pPr lvl="1"/>
            <a:r>
              <a:rPr lang="en-US" altLang="en-US" smtClean="0"/>
              <a:t>Data validation</a:t>
            </a:r>
          </a:p>
          <a:p>
            <a:pPr lvl="1"/>
            <a:r>
              <a:rPr lang="en-US" altLang="en-US" smtClean="0"/>
              <a:t>Data bound grids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a:xfrm>
            <a:off x="611188" y="471488"/>
            <a:ext cx="8532812" cy="762000"/>
          </a:xfrm>
          <a:noFill/>
        </p:spPr>
        <p:txBody>
          <a:bodyPr lIns="92075" tIns="46038" rIns="92075" bIns="46038">
            <a:spAutoFit/>
          </a:bodyPr>
          <a:lstStyle/>
          <a:p>
            <a:r>
              <a:rPr lang="en-US" altLang="en-US" smtClean="0">
                <a:solidFill>
                  <a:schemeClr val="tx1"/>
                </a:solidFill>
              </a:rPr>
              <a:t>ASP.NET Web Services</a:t>
            </a:r>
          </a:p>
        </p:txBody>
      </p:sp>
      <p:sp>
        <p:nvSpPr>
          <p:cNvPr id="29699" name="Rectangle 5"/>
          <p:cNvSpPr>
            <a:spLocks noGrp="1" noChangeArrowheads="1"/>
          </p:cNvSpPr>
          <p:nvPr>
            <p:ph sz="quarter" idx="4294967295"/>
          </p:nvPr>
        </p:nvSpPr>
        <p:spPr>
          <a:xfrm>
            <a:off x="611188" y="1905000"/>
            <a:ext cx="8532812" cy="1427163"/>
          </a:xfrm>
        </p:spPr>
        <p:txBody>
          <a:bodyPr lIns="92075" tIns="46038" rIns="92075" bIns="46038">
            <a:spAutoFit/>
          </a:bodyPr>
          <a:lstStyle/>
          <a:p>
            <a:r>
              <a:rPr lang="en-US" altLang="en-US" smtClean="0"/>
              <a:t>A technical definition</a:t>
            </a:r>
          </a:p>
          <a:p>
            <a:pPr lvl="1"/>
            <a:r>
              <a:rPr lang="en-US" altLang="en-US" smtClean="0"/>
              <a:t>“A programmable application component accessible via standard Web protocols”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228600"/>
            <a:ext cx="845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4400"/>
              <a:t>Web Services</a:t>
            </a:r>
          </a:p>
        </p:txBody>
      </p:sp>
      <p:sp>
        <p:nvSpPr>
          <p:cNvPr id="67587" name="Rectangle 3"/>
          <p:cNvSpPr>
            <a:spLocks noChangeArrowheads="1"/>
          </p:cNvSpPr>
          <p:nvPr/>
        </p:nvSpPr>
        <p:spPr bwMode="auto">
          <a:xfrm>
            <a:off x="381000" y="1416050"/>
            <a:ext cx="7772400"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a:spcBef>
                <a:spcPct val="20000"/>
              </a:spcBef>
              <a:buClr>
                <a:srgbClr val="8FB08C"/>
              </a:buClr>
              <a:buChar char="•"/>
              <a:defRPr>
                <a:solidFill>
                  <a:schemeClr val="tx1"/>
                </a:solidFill>
                <a:latin typeface="Georgia" pitchFamily="18" charset="0"/>
              </a:defRPr>
            </a:lvl5pPr>
            <a:lvl6pPr marL="2514600" indent="-228600" fontAlgn="base">
              <a:spcBef>
                <a:spcPct val="20000"/>
              </a:spcBef>
              <a:spcAft>
                <a:spcPct val="0"/>
              </a:spcAft>
              <a:buClr>
                <a:srgbClr val="8FB08C"/>
              </a:buClr>
              <a:buChar char="•"/>
              <a:defRPr>
                <a:solidFill>
                  <a:schemeClr val="tx1"/>
                </a:solidFill>
                <a:latin typeface="Georgia" pitchFamily="18" charset="0"/>
              </a:defRPr>
            </a:lvl6pPr>
            <a:lvl7pPr marL="2971800" indent="-228600" fontAlgn="base">
              <a:spcBef>
                <a:spcPct val="20000"/>
              </a:spcBef>
              <a:spcAft>
                <a:spcPct val="0"/>
              </a:spcAft>
              <a:buClr>
                <a:srgbClr val="8FB08C"/>
              </a:buClr>
              <a:buChar char="•"/>
              <a:defRPr>
                <a:solidFill>
                  <a:schemeClr val="tx1"/>
                </a:solidFill>
                <a:latin typeface="Georgia" pitchFamily="18" charset="0"/>
              </a:defRPr>
            </a:lvl7pPr>
            <a:lvl8pPr marL="3429000" indent="-228600" fontAlgn="base">
              <a:spcBef>
                <a:spcPct val="20000"/>
              </a:spcBef>
              <a:spcAft>
                <a:spcPct val="0"/>
              </a:spcAft>
              <a:buClr>
                <a:srgbClr val="8FB08C"/>
              </a:buClr>
              <a:buChar char="•"/>
              <a:defRPr>
                <a:solidFill>
                  <a:schemeClr val="tx1"/>
                </a:solidFill>
                <a:latin typeface="Georgia" pitchFamily="18" charset="0"/>
              </a:defRPr>
            </a:lvl8pPr>
            <a:lvl9pPr marL="3886200" indent="-228600" fontAlgn="base">
              <a:spcBef>
                <a:spcPct val="20000"/>
              </a:spcBef>
              <a:spcAft>
                <a:spcPct val="0"/>
              </a:spcAft>
              <a:buClr>
                <a:srgbClr val="8FB08C"/>
              </a:buClr>
              <a:buChar char="•"/>
              <a:defRPr>
                <a:solidFill>
                  <a:schemeClr val="tx1"/>
                </a:solidFill>
                <a:latin typeface="Georgia" pitchFamily="18" charset="0"/>
              </a:defRPr>
            </a:lvl9pPr>
          </a:lstStyle>
          <a:p>
            <a:pPr>
              <a:buClrTx/>
              <a:buSzTx/>
              <a:buFontTx/>
              <a:buChar char="•"/>
            </a:pPr>
            <a:r>
              <a:rPr lang="en-US" altLang="en-US" sz="3200">
                <a:latin typeface="Times New Roman" pitchFamily="18" charset="0"/>
              </a:rPr>
              <a:t>It is just an application…</a:t>
            </a:r>
          </a:p>
          <a:p>
            <a:pPr>
              <a:buClrTx/>
              <a:buSzTx/>
              <a:buFontTx/>
              <a:buChar char="•"/>
            </a:pPr>
            <a:r>
              <a:rPr lang="en-US" altLang="en-US" sz="3200">
                <a:latin typeface="Times New Roman" pitchFamily="18" charset="0"/>
              </a:rPr>
              <a:t>…that exposes its features and capabilities over the network…</a:t>
            </a:r>
          </a:p>
          <a:p>
            <a:pPr>
              <a:buClrTx/>
              <a:buSzTx/>
              <a:buFontTx/>
              <a:buChar char="•"/>
            </a:pPr>
            <a:r>
              <a:rPr lang="en-US" altLang="en-US" sz="3200">
                <a:latin typeface="Times New Roman" pitchFamily="18" charset="0"/>
              </a:rPr>
              <a:t>…using XML…</a:t>
            </a:r>
          </a:p>
          <a:p>
            <a:pPr>
              <a:buClrTx/>
              <a:buSzTx/>
              <a:buFontTx/>
              <a:buChar char="•"/>
            </a:pPr>
            <a:r>
              <a:rPr lang="en-US" altLang="en-US" sz="3200">
                <a:latin typeface="Times New Roman" pitchFamily="18" charset="0"/>
              </a:rPr>
              <a:t>…to allow for the creation of powerful new applications that are more than the sum of their parts…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2588" y="228600"/>
            <a:ext cx="853281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4400">
                <a:solidFill>
                  <a:schemeClr val="tx2"/>
                </a:solidFill>
              </a:rPr>
              <a:t>ADO.NET</a:t>
            </a:r>
            <a:br>
              <a:rPr lang="en-US" altLang="en-US" sz="4400">
                <a:solidFill>
                  <a:schemeClr val="tx2"/>
                </a:solidFill>
              </a:rPr>
            </a:br>
            <a:r>
              <a:rPr lang="en-US" altLang="en-US" sz="4400">
                <a:solidFill>
                  <a:schemeClr val="tx2"/>
                </a:solidFill>
              </a:rPr>
              <a:t>(Data and XML)</a:t>
            </a:r>
            <a:endParaRPr lang="en-US" altLang="en-US" sz="3200">
              <a:solidFill>
                <a:schemeClr val="hlink"/>
              </a:solidFill>
            </a:endParaRPr>
          </a:p>
        </p:txBody>
      </p:sp>
      <p:sp>
        <p:nvSpPr>
          <p:cNvPr id="31747" name="Rectangle 3"/>
          <p:cNvSpPr>
            <a:spLocks noChangeArrowheads="1"/>
          </p:cNvSpPr>
          <p:nvPr/>
        </p:nvSpPr>
        <p:spPr bwMode="auto">
          <a:xfrm>
            <a:off x="381000" y="1905000"/>
            <a:ext cx="8532813"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a:spcBef>
                <a:spcPct val="20000"/>
              </a:spcBef>
              <a:buClr>
                <a:srgbClr val="8FB08C"/>
              </a:buClr>
              <a:buChar char="•"/>
              <a:defRPr>
                <a:solidFill>
                  <a:schemeClr val="tx1"/>
                </a:solidFill>
                <a:latin typeface="Georgia" pitchFamily="18" charset="0"/>
              </a:defRPr>
            </a:lvl5pPr>
            <a:lvl6pPr marL="2514600" indent="-228600" fontAlgn="base">
              <a:spcBef>
                <a:spcPct val="20000"/>
              </a:spcBef>
              <a:spcAft>
                <a:spcPct val="0"/>
              </a:spcAft>
              <a:buClr>
                <a:srgbClr val="8FB08C"/>
              </a:buClr>
              <a:buChar char="•"/>
              <a:defRPr>
                <a:solidFill>
                  <a:schemeClr val="tx1"/>
                </a:solidFill>
                <a:latin typeface="Georgia" pitchFamily="18" charset="0"/>
              </a:defRPr>
            </a:lvl6pPr>
            <a:lvl7pPr marL="2971800" indent="-228600" fontAlgn="base">
              <a:spcBef>
                <a:spcPct val="20000"/>
              </a:spcBef>
              <a:spcAft>
                <a:spcPct val="0"/>
              </a:spcAft>
              <a:buClr>
                <a:srgbClr val="8FB08C"/>
              </a:buClr>
              <a:buChar char="•"/>
              <a:defRPr>
                <a:solidFill>
                  <a:schemeClr val="tx1"/>
                </a:solidFill>
                <a:latin typeface="Georgia" pitchFamily="18" charset="0"/>
              </a:defRPr>
            </a:lvl7pPr>
            <a:lvl8pPr marL="3429000" indent="-228600" fontAlgn="base">
              <a:spcBef>
                <a:spcPct val="20000"/>
              </a:spcBef>
              <a:spcAft>
                <a:spcPct val="0"/>
              </a:spcAft>
              <a:buClr>
                <a:srgbClr val="8FB08C"/>
              </a:buClr>
              <a:buChar char="•"/>
              <a:defRPr>
                <a:solidFill>
                  <a:schemeClr val="tx1"/>
                </a:solidFill>
                <a:latin typeface="Georgia" pitchFamily="18" charset="0"/>
              </a:defRPr>
            </a:lvl8pPr>
            <a:lvl9pPr marL="3886200" indent="-228600" fontAlgn="base">
              <a:spcBef>
                <a:spcPct val="20000"/>
              </a:spcBef>
              <a:spcAft>
                <a:spcPct val="0"/>
              </a:spcAft>
              <a:buClr>
                <a:srgbClr val="8FB08C"/>
              </a:buClr>
              <a:buChar char="•"/>
              <a:defRPr>
                <a:solidFill>
                  <a:schemeClr val="tx1"/>
                </a:solidFill>
                <a:latin typeface="Georgia" pitchFamily="18" charset="0"/>
              </a:defRPr>
            </a:lvl9pPr>
          </a:lstStyle>
          <a:p>
            <a:pPr>
              <a:buClrTx/>
              <a:buSzTx/>
              <a:buFontTx/>
              <a:buChar char="•"/>
            </a:pPr>
            <a:r>
              <a:rPr lang="en-US" altLang="en-US" sz="3200">
                <a:latin typeface="Times New Roman" pitchFamily="18" charset="0"/>
              </a:rPr>
              <a:t>New objects (e.g., DataSets)</a:t>
            </a:r>
          </a:p>
          <a:p>
            <a:pPr>
              <a:buClrTx/>
              <a:buSzTx/>
              <a:buFontTx/>
              <a:buChar char="•"/>
            </a:pPr>
            <a:r>
              <a:rPr lang="en-US" altLang="en-US" sz="3200">
                <a:latin typeface="Times New Roman" pitchFamily="18" charset="0"/>
              </a:rPr>
              <a:t>Separates connected / disconnected issues</a:t>
            </a:r>
          </a:p>
          <a:p>
            <a:pPr>
              <a:buClrTx/>
              <a:buSzTx/>
              <a:buFontTx/>
              <a:buChar char="•"/>
            </a:pPr>
            <a:r>
              <a:rPr lang="en-US" altLang="en-US" sz="3200">
                <a:latin typeface="Times New Roman" pitchFamily="18" charset="0"/>
              </a:rPr>
              <a:t>Language neutral data access</a:t>
            </a:r>
          </a:p>
          <a:p>
            <a:pPr>
              <a:buClrTx/>
              <a:buSzTx/>
              <a:buFontTx/>
              <a:buChar char="•"/>
            </a:pPr>
            <a:r>
              <a:rPr lang="en-US" altLang="en-US" sz="3200">
                <a:latin typeface="Times New Roman" pitchFamily="18" charset="0"/>
              </a:rPr>
              <a:t>Uses same types as CLR</a:t>
            </a:r>
          </a:p>
          <a:p>
            <a:pPr>
              <a:buClrTx/>
              <a:buSzTx/>
              <a:buFontTx/>
              <a:buChar char="•"/>
            </a:pPr>
            <a:r>
              <a:rPr lang="en-US" altLang="en-US" sz="3200">
                <a:latin typeface="Times New Roman" pitchFamily="18" charset="0"/>
              </a:rPr>
              <a:t>Great support for XML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0" y="274638"/>
            <a:ext cx="8229600" cy="1143000"/>
          </a:xfrm>
          <a:noFill/>
        </p:spPr>
        <p:txBody>
          <a:bodyPr/>
          <a:lstStyle/>
          <a:p>
            <a:r>
              <a:rPr lang="en-US" altLang="en-US" smtClean="0"/>
              <a:t>.NET – What Is It?</a:t>
            </a:r>
          </a:p>
        </p:txBody>
      </p:sp>
      <p:sp>
        <p:nvSpPr>
          <p:cNvPr id="14339" name="Rectangle 5"/>
          <p:cNvSpPr>
            <a:spLocks noGrp="1" noChangeArrowheads="1"/>
          </p:cNvSpPr>
          <p:nvPr>
            <p:ph sz="quarter" idx="4294967295"/>
          </p:nvPr>
        </p:nvSpPr>
        <p:spPr>
          <a:xfrm>
            <a:off x="685800" y="1600200"/>
            <a:ext cx="8229600" cy="4525963"/>
          </a:xfrm>
        </p:spPr>
        <p:txBody>
          <a:bodyPr/>
          <a:lstStyle/>
          <a:p>
            <a:pPr>
              <a:buClr>
                <a:schemeClr val="tx1"/>
              </a:buClr>
            </a:pPr>
            <a:r>
              <a:rPr lang="en-US" altLang="en-US" smtClean="0"/>
              <a:t>Software platform</a:t>
            </a:r>
          </a:p>
          <a:p>
            <a:pPr>
              <a:buClr>
                <a:schemeClr val="tx1"/>
              </a:buClr>
            </a:pPr>
            <a:r>
              <a:rPr lang="en-US" altLang="en-US" smtClean="0"/>
              <a:t>Language neutral</a:t>
            </a:r>
          </a:p>
          <a:p>
            <a:pPr>
              <a:buClr>
                <a:schemeClr val="tx1"/>
              </a:buClr>
            </a:pPr>
            <a:r>
              <a:rPr lang="en-US" altLang="en-US" smtClean="0"/>
              <a:t>In other words:</a:t>
            </a:r>
          </a:p>
          <a:p>
            <a:pPr lvl="1">
              <a:buClr>
                <a:schemeClr val="tx1"/>
              </a:buClr>
              <a:buFontTx/>
              <a:buNone/>
            </a:pPr>
            <a:r>
              <a:rPr lang="en-US" altLang="en-US" smtClean="0"/>
              <a:t>   .NET is not a language (Runtime and a library for writing and executing written programs in any compliant language)</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228600"/>
            <a:ext cx="8534400" cy="758825"/>
          </a:xfrm>
        </p:spPr>
        <p:txBody>
          <a:bodyPr/>
          <a:lstStyle/>
          <a:p>
            <a:r>
              <a:rPr lang="en-US" altLang="en-US" smtClean="0"/>
              <a:t>Visual Studio.NET</a:t>
            </a:r>
          </a:p>
        </p:txBody>
      </p:sp>
      <p:sp>
        <p:nvSpPr>
          <p:cNvPr id="32771" name="Rectangle 3"/>
          <p:cNvSpPr>
            <a:spLocks noGrp="1" noChangeArrowheads="1"/>
          </p:cNvSpPr>
          <p:nvPr>
            <p:ph sz="quarter" idx="4294967295"/>
          </p:nvPr>
        </p:nvSpPr>
        <p:spPr>
          <a:xfrm>
            <a:off x="715963" y="1527175"/>
            <a:ext cx="8047037" cy="4572000"/>
          </a:xfrm>
        </p:spPr>
        <p:txBody>
          <a:bodyPr/>
          <a:lstStyle/>
          <a:p>
            <a:r>
              <a:rPr lang="en-US" altLang="en-US" smtClean="0"/>
              <a:t>Development tool that contains a rich set of productivity and debugging features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a:xfrm>
            <a:off x="0" y="274638"/>
            <a:ext cx="8229600" cy="1143000"/>
          </a:xfrm>
          <a:noFill/>
        </p:spPr>
        <p:txBody>
          <a:bodyPr/>
          <a:lstStyle/>
          <a:p>
            <a:r>
              <a:rPr lang="en-US" altLang="en-US" smtClean="0"/>
              <a:t>.NET – Hierarchy, Another View</a:t>
            </a:r>
          </a:p>
        </p:txBody>
      </p:sp>
      <p:sp>
        <p:nvSpPr>
          <p:cNvPr id="33795" name="Rectangle 8"/>
          <p:cNvSpPr>
            <a:spLocks noGrp="1" noChangeArrowheads="1"/>
          </p:cNvSpPr>
          <p:nvPr>
            <p:ph sz="quarter" idx="4294967295"/>
          </p:nvPr>
        </p:nvSpPr>
        <p:spPr>
          <a:xfrm>
            <a:off x="0" y="1527175"/>
            <a:ext cx="8504238" cy="4572000"/>
          </a:xfrm>
        </p:spPr>
        <p:txBody>
          <a:bodyPr/>
          <a:lstStyle/>
          <a:p>
            <a:pPr lvl="1"/>
            <a:endParaRPr lang="en-US" altLang="en-US" smtClean="0"/>
          </a:p>
          <a:p>
            <a:pPr lvl="1">
              <a:buFontTx/>
              <a:buNone/>
            </a:pPr>
            <a:endParaRPr lang="en-US" altLang="en-US" smtClean="0"/>
          </a:p>
        </p:txBody>
      </p:sp>
      <p:pic>
        <p:nvPicPr>
          <p:cNvPr id="33796" name="Picture 5" descr="D:\Classes\ACM\Workshops\net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495300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6"/>
          <p:cNvSpPr txBox="1">
            <a:spLocks noChangeArrowheads="1"/>
          </p:cNvSpPr>
          <p:nvPr/>
        </p:nvSpPr>
        <p:spPr bwMode="auto">
          <a:xfrm>
            <a:off x="3048000" y="41290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a:latin typeface="Arial" charset="0"/>
                <a:cs typeface="Arial" charset="0"/>
              </a:rPr>
              <a:t>CLR</a:t>
            </a:r>
          </a:p>
        </p:txBody>
      </p:sp>
      <p:sp>
        <p:nvSpPr>
          <p:cNvPr id="33798" name="Text Box 7"/>
          <p:cNvSpPr txBox="1">
            <a:spLocks noChangeArrowheads="1"/>
          </p:cNvSpPr>
          <p:nvPr/>
        </p:nvSpPr>
        <p:spPr bwMode="auto">
          <a:xfrm>
            <a:off x="5257800" y="2971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a:latin typeface="Arial" charset="0"/>
                <a:cs typeface="Arial" charset="0"/>
              </a:rPr>
              <a:t>CLR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573088" y="393700"/>
            <a:ext cx="8570912" cy="585788"/>
          </a:xfrm>
          <a:noFill/>
        </p:spPr>
        <p:txBody>
          <a:bodyPr>
            <a:spAutoFit/>
          </a:bodyPr>
          <a:lstStyle/>
          <a:p>
            <a:r>
              <a:rPr lang="en-US" altLang="en-US" smtClean="0"/>
              <a:t>Summary</a:t>
            </a:r>
          </a:p>
        </p:txBody>
      </p:sp>
      <p:sp>
        <p:nvSpPr>
          <p:cNvPr id="34819" name="Rectangle 3"/>
          <p:cNvSpPr>
            <a:spLocks noGrp="1" noChangeArrowheads="1"/>
          </p:cNvSpPr>
          <p:nvPr>
            <p:ph sz="quarter" idx="4294967295"/>
          </p:nvPr>
        </p:nvSpPr>
        <p:spPr>
          <a:xfrm>
            <a:off x="565150" y="1416050"/>
            <a:ext cx="8578850" cy="2117725"/>
          </a:xfrm>
        </p:spPr>
        <p:txBody>
          <a:bodyPr>
            <a:spAutoFit/>
          </a:bodyPr>
          <a:lstStyle/>
          <a:p>
            <a:r>
              <a:rPr lang="en-US" altLang="en-US" smtClean="0"/>
              <a:t>The .NET Framework</a:t>
            </a:r>
          </a:p>
          <a:p>
            <a:pPr lvl="1"/>
            <a:r>
              <a:rPr lang="en-US" altLang="en-US" smtClean="0"/>
              <a:t>Dramatically simplifies development and deployment</a:t>
            </a:r>
          </a:p>
          <a:p>
            <a:pPr lvl="1"/>
            <a:r>
              <a:rPr lang="en-US" altLang="en-US" smtClean="0"/>
              <a:t>Provides robust and secure execution environment</a:t>
            </a:r>
          </a:p>
          <a:p>
            <a:pPr lvl="1"/>
            <a:r>
              <a:rPr lang="en-US" altLang="en-US" smtClean="0"/>
              <a:t>Supports multiple programming languages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3124200"/>
            <a:ext cx="7772400" cy="1143000"/>
          </a:xfrm>
        </p:spPr>
        <p:txBody>
          <a:bodyPr>
            <a:normAutofit fontScale="90000"/>
          </a:bodyPr>
          <a:lstStyle/>
          <a:p>
            <a:pPr fontAlgn="auto">
              <a:spcAft>
                <a:spcPts val="0"/>
              </a:spcAft>
              <a:defRPr/>
            </a:pPr>
            <a:r>
              <a:rPr lang="en-US" altLang="en-US" dirty="0" smtClean="0"/>
              <a:t>Comparison between </a:t>
            </a:r>
            <a:br>
              <a:rPr lang="en-US" altLang="en-US" dirty="0" smtClean="0"/>
            </a:br>
            <a:r>
              <a:rPr lang="en-US" altLang="en-US" dirty="0" smtClean="0"/>
              <a:t>J2EE and .NET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C:\Documents and Settings\Bharat Kolluri\Desktop\rajita\j2ee and .net\ArtinSoft J2EE to _NET_files\ijlcaapproac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7010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6"/>
          <p:cNvSpPr txBox="1">
            <a:spLocks noChangeArrowheads="1"/>
          </p:cNvSpPr>
          <p:nvPr/>
        </p:nvSpPr>
        <p:spPr bwMode="auto">
          <a:xfrm>
            <a:off x="685800" y="533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altLang="en-US"/>
              <a:t>Comparison between J2EE and .NET Architectures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228600"/>
            <a:ext cx="8534400" cy="758825"/>
          </a:xfrm>
        </p:spPr>
        <p:txBody>
          <a:bodyPr/>
          <a:lstStyle/>
          <a:p>
            <a:r>
              <a:rPr lang="en-US" altLang="en-US" smtClean="0"/>
              <a:t>J2EE and .NET</a:t>
            </a:r>
          </a:p>
        </p:txBody>
      </p:sp>
      <p:sp>
        <p:nvSpPr>
          <p:cNvPr id="26627" name="Rectangle 3"/>
          <p:cNvSpPr>
            <a:spLocks noGrp="1" noChangeArrowheads="1"/>
          </p:cNvSpPr>
          <p:nvPr>
            <p:ph sz="quarter" idx="4294967295"/>
          </p:nvPr>
        </p:nvSpPr>
        <p:spPr>
          <a:xfrm>
            <a:off x="0" y="1527175"/>
            <a:ext cx="8504238" cy="4572000"/>
          </a:xfrm>
        </p:spPr>
        <p:txBody>
          <a:bodyPr>
            <a:normAutofit lnSpcReduction="10000"/>
          </a:bodyPr>
          <a:lstStyle/>
          <a:p>
            <a:pPr marL="274320" indent="-274320" fontAlgn="auto">
              <a:lnSpc>
                <a:spcPct val="90000"/>
              </a:lnSpc>
              <a:spcAft>
                <a:spcPts val="0"/>
              </a:spcAft>
              <a:buFontTx/>
              <a:buNone/>
              <a:defRPr/>
            </a:pPr>
            <a:r>
              <a:rPr lang="en-US" altLang="en-US" sz="2400" dirty="0" smtClean="0"/>
              <a:t>Execution Engine</a:t>
            </a:r>
          </a:p>
          <a:p>
            <a:pPr marL="274320" indent="-274320" fontAlgn="auto">
              <a:lnSpc>
                <a:spcPct val="90000"/>
              </a:lnSpc>
              <a:spcAft>
                <a:spcPts val="0"/>
              </a:spcAft>
              <a:buClr>
                <a:schemeClr val="tx1"/>
              </a:buClr>
              <a:buFont typeface="Wingdings" pitchFamily="2" charset="2"/>
              <a:buChar char="Ø"/>
              <a:defRPr/>
            </a:pPr>
            <a:r>
              <a:rPr lang="en-US" altLang="en-US" sz="2400" dirty="0" smtClean="0"/>
              <a:t>J2EE</a:t>
            </a:r>
          </a:p>
          <a:p>
            <a:pPr marL="274320" indent="-274320" fontAlgn="auto">
              <a:lnSpc>
                <a:spcPct val="90000"/>
              </a:lnSpc>
              <a:spcAft>
                <a:spcPts val="0"/>
              </a:spcAft>
              <a:buClr>
                <a:schemeClr val="tx1"/>
              </a:buClr>
              <a:buFontTx/>
              <a:buNone/>
              <a:defRPr/>
            </a:pPr>
            <a:r>
              <a:rPr lang="en-US" altLang="en-US" sz="2400" dirty="0" smtClean="0"/>
              <a:t>		Java source code compiles into machine-independent byte code</a:t>
            </a:r>
          </a:p>
          <a:p>
            <a:pPr marL="274320" indent="-274320" fontAlgn="auto">
              <a:lnSpc>
                <a:spcPct val="90000"/>
              </a:lnSpc>
              <a:spcAft>
                <a:spcPts val="0"/>
              </a:spcAft>
              <a:buClr>
                <a:schemeClr val="tx1"/>
              </a:buClr>
              <a:buFont typeface="Wingdings" pitchFamily="2" charset="2"/>
              <a:buNone/>
              <a:defRPr/>
            </a:pPr>
            <a:r>
              <a:rPr lang="en-US" altLang="en-US" sz="2400" dirty="0" smtClean="0"/>
              <a:t>		Runtime Environment : JVM</a:t>
            </a:r>
          </a:p>
          <a:p>
            <a:pPr marL="274320" indent="-274320" fontAlgn="auto">
              <a:lnSpc>
                <a:spcPct val="90000"/>
              </a:lnSpc>
              <a:spcAft>
                <a:spcPts val="0"/>
              </a:spcAft>
              <a:buClr>
                <a:schemeClr val="tx1"/>
              </a:buClr>
              <a:buFont typeface="Wingdings" pitchFamily="2" charset="2"/>
              <a:buChar char="Ø"/>
              <a:defRPr/>
            </a:pPr>
            <a:r>
              <a:rPr lang="en-US" altLang="en-US" sz="2400" dirty="0" smtClean="0"/>
              <a:t>.NET</a:t>
            </a:r>
          </a:p>
          <a:p>
            <a:pPr marL="274320" indent="-274320" fontAlgn="auto">
              <a:lnSpc>
                <a:spcPct val="90000"/>
              </a:lnSpc>
              <a:spcAft>
                <a:spcPts val="0"/>
              </a:spcAft>
              <a:buClr>
                <a:schemeClr val="tx1"/>
              </a:buClr>
              <a:buFontTx/>
              <a:buNone/>
              <a:defRPr/>
            </a:pPr>
            <a:r>
              <a:rPr lang="en-US" altLang="en-US" sz="2400" dirty="0" smtClean="0"/>
              <a:t>		Any compliant language compiles into MSIL</a:t>
            </a:r>
          </a:p>
          <a:p>
            <a:pPr marL="274320" indent="-274320" fontAlgn="auto">
              <a:lnSpc>
                <a:spcPct val="90000"/>
              </a:lnSpc>
              <a:spcAft>
                <a:spcPts val="0"/>
              </a:spcAft>
              <a:buClr>
                <a:schemeClr val="tx1"/>
              </a:buClr>
              <a:buFontTx/>
              <a:buNone/>
              <a:defRPr/>
            </a:pPr>
            <a:r>
              <a:rPr lang="en-US" altLang="en-US" sz="2400" dirty="0" smtClean="0"/>
              <a:t>		Runtime environment : CLR</a:t>
            </a:r>
          </a:p>
          <a:p>
            <a:pPr marL="274320" indent="-274320" fontAlgn="auto">
              <a:lnSpc>
                <a:spcPct val="90000"/>
              </a:lnSpc>
              <a:spcAft>
                <a:spcPts val="0"/>
              </a:spcAft>
              <a:buFontTx/>
              <a:buNone/>
              <a:defRPr/>
            </a:pPr>
            <a:endParaRPr lang="en-US" altLang="en-US" sz="2400" dirty="0" smtClean="0"/>
          </a:p>
          <a:p>
            <a:pPr marL="274320" indent="-274320" fontAlgn="auto">
              <a:lnSpc>
                <a:spcPct val="90000"/>
              </a:lnSpc>
              <a:spcAft>
                <a:spcPts val="0"/>
              </a:spcAft>
              <a:buFontTx/>
              <a:buNone/>
              <a:defRPr/>
            </a:pPr>
            <a:r>
              <a:rPr lang="en-US" altLang="en-US" sz="2400" dirty="0" smtClean="0"/>
              <a:t>     Both JVM and CLR ,support services, such as code verification, memory management via garbage collection, and code security</a:t>
            </a:r>
          </a:p>
          <a:p>
            <a:pPr marL="274320" indent="-274320" fontAlgn="auto">
              <a:lnSpc>
                <a:spcPct val="90000"/>
              </a:lnSpc>
              <a:spcAft>
                <a:spcPts val="0"/>
              </a:spcAft>
              <a:buFontTx/>
              <a:buNone/>
              <a:defRPr/>
            </a:pPr>
            <a:endParaRPr lang="en-US" altLang="en-US" sz="2400" dirty="0" smtClean="0"/>
          </a:p>
          <a:p>
            <a:pPr marL="274320" indent="-274320" fontAlgn="auto">
              <a:lnSpc>
                <a:spcPct val="90000"/>
              </a:lnSpc>
              <a:spcAft>
                <a:spcPts val="0"/>
              </a:spcAft>
              <a:buFontTx/>
              <a:buNone/>
              <a:defRPr/>
            </a:pPr>
            <a:endParaRPr lang="en-US" alt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28600"/>
            <a:ext cx="8534400" cy="758825"/>
          </a:xfrm>
        </p:spPr>
        <p:txBody>
          <a:bodyPr/>
          <a:lstStyle/>
          <a:p>
            <a:r>
              <a:rPr lang="en-US" altLang="en-US" smtClean="0"/>
              <a:t>J2EE and .NET</a:t>
            </a:r>
          </a:p>
        </p:txBody>
      </p:sp>
      <p:sp>
        <p:nvSpPr>
          <p:cNvPr id="38915" name="Rectangle 3"/>
          <p:cNvSpPr>
            <a:spLocks noGrp="1" noChangeArrowheads="1"/>
          </p:cNvSpPr>
          <p:nvPr>
            <p:ph sz="quarter" idx="4294967295"/>
          </p:nvPr>
        </p:nvSpPr>
        <p:spPr>
          <a:xfrm>
            <a:off x="0" y="1527175"/>
            <a:ext cx="8504238" cy="4572000"/>
          </a:xfrm>
        </p:spPr>
        <p:txBody>
          <a:bodyPr/>
          <a:lstStyle/>
          <a:p>
            <a:pPr>
              <a:lnSpc>
                <a:spcPct val="90000"/>
              </a:lnSpc>
              <a:buFontTx/>
              <a:buNone/>
            </a:pPr>
            <a:r>
              <a:rPr lang="en-US" altLang="en-US" sz="2800" smtClean="0"/>
              <a:t>Cross Platform Portability</a:t>
            </a:r>
          </a:p>
          <a:p>
            <a:pPr>
              <a:lnSpc>
                <a:spcPct val="90000"/>
              </a:lnSpc>
              <a:buFontTx/>
              <a:buNone/>
            </a:pPr>
            <a:endParaRPr lang="en-US" altLang="en-US" sz="2800" smtClean="0"/>
          </a:p>
          <a:p>
            <a:pPr>
              <a:lnSpc>
                <a:spcPct val="90000"/>
              </a:lnSpc>
              <a:buClr>
                <a:schemeClr val="tx1"/>
              </a:buClr>
              <a:buFont typeface="Wingdings" pitchFamily="2" charset="2"/>
              <a:buChar char="Ø"/>
            </a:pPr>
            <a:r>
              <a:rPr lang="en-US" altLang="en-US" sz="2400" smtClean="0"/>
              <a:t>J2EE</a:t>
            </a:r>
          </a:p>
          <a:p>
            <a:pPr>
              <a:lnSpc>
                <a:spcPct val="90000"/>
              </a:lnSpc>
              <a:buClr>
                <a:schemeClr val="tx1"/>
              </a:buClr>
              <a:buFontTx/>
              <a:buNone/>
            </a:pPr>
            <a:r>
              <a:rPr lang="en-US" altLang="en-US" sz="2400" smtClean="0"/>
              <a:t>		Platform Independent </a:t>
            </a:r>
          </a:p>
          <a:p>
            <a:pPr>
              <a:lnSpc>
                <a:spcPct val="90000"/>
              </a:lnSpc>
              <a:buFontTx/>
              <a:buNone/>
            </a:pPr>
            <a:r>
              <a:rPr lang="en-US" altLang="en-US" sz="2400" smtClean="0"/>
              <a:t>		JDK should exist on target machine</a:t>
            </a:r>
          </a:p>
          <a:p>
            <a:pPr>
              <a:lnSpc>
                <a:spcPct val="90000"/>
              </a:lnSpc>
              <a:buClr>
                <a:schemeClr val="tx1"/>
              </a:buClr>
              <a:buFont typeface="Wingdings" pitchFamily="2" charset="2"/>
              <a:buChar char="Ø"/>
            </a:pPr>
            <a:r>
              <a:rPr lang="en-US" altLang="en-US" sz="2400" smtClean="0"/>
              <a:t>.NET</a:t>
            </a:r>
          </a:p>
          <a:p>
            <a:pPr>
              <a:lnSpc>
                <a:spcPct val="90000"/>
              </a:lnSpc>
              <a:buClr>
                <a:schemeClr val="tx1"/>
              </a:buClr>
              <a:buFontTx/>
              <a:buNone/>
            </a:pPr>
            <a:r>
              <a:rPr lang="en-US" altLang="en-US" sz="2400" smtClean="0"/>
              <a:t>		Supports Windows platform</a:t>
            </a:r>
          </a:p>
          <a:p>
            <a:pPr>
              <a:lnSpc>
                <a:spcPct val="90000"/>
              </a:lnSpc>
              <a:buFontTx/>
              <a:buNone/>
            </a:pPr>
            <a:r>
              <a:rPr lang="en-US" altLang="en-US" sz="2400" smtClean="0"/>
              <a:t>		CLR should exist on target machine</a:t>
            </a:r>
          </a:p>
          <a:p>
            <a:pPr>
              <a:lnSpc>
                <a:spcPct val="90000"/>
              </a:lnSpc>
              <a:buFontTx/>
              <a:buNone/>
            </a:pPr>
            <a:r>
              <a:rPr lang="en-US" altLang="en-US" sz="2400" smtClean="0"/>
              <a:t> 		Can support other platforms provided it has its own JIT 	complier</a:t>
            </a:r>
          </a:p>
          <a:p>
            <a:pPr>
              <a:lnSpc>
                <a:spcPct val="90000"/>
              </a:lnSpc>
              <a:buFontTx/>
              <a:buNone/>
            </a:pPr>
            <a:r>
              <a:rPr lang="en-US" altLang="en-US" sz="2400" smtClean="0"/>
              <a:t>     </a:t>
            </a:r>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28600"/>
            <a:ext cx="8534400" cy="758825"/>
          </a:xfrm>
        </p:spPr>
        <p:txBody>
          <a:bodyPr/>
          <a:lstStyle/>
          <a:p>
            <a:r>
              <a:rPr lang="en-US" altLang="en-US" smtClean="0"/>
              <a:t>J2EE and .NET</a:t>
            </a:r>
          </a:p>
        </p:txBody>
      </p:sp>
      <p:sp>
        <p:nvSpPr>
          <p:cNvPr id="39939" name="Rectangle 3"/>
          <p:cNvSpPr>
            <a:spLocks noGrp="1" noChangeArrowheads="1"/>
          </p:cNvSpPr>
          <p:nvPr>
            <p:ph sz="quarter" idx="4294967295"/>
          </p:nvPr>
        </p:nvSpPr>
        <p:spPr>
          <a:xfrm>
            <a:off x="457200" y="1524000"/>
            <a:ext cx="8077200" cy="4525963"/>
          </a:xfrm>
        </p:spPr>
        <p:txBody>
          <a:bodyPr/>
          <a:lstStyle/>
          <a:p>
            <a:pPr>
              <a:buFontTx/>
              <a:buNone/>
            </a:pPr>
            <a:r>
              <a:rPr lang="en-US" altLang="en-US" sz="2800" smtClean="0"/>
              <a:t>Language Support</a:t>
            </a:r>
          </a:p>
          <a:p>
            <a:pPr>
              <a:buFontTx/>
              <a:buNone/>
            </a:pPr>
            <a:endParaRPr lang="en-US" altLang="en-US" sz="2800" smtClean="0"/>
          </a:p>
          <a:p>
            <a:pPr>
              <a:buClr>
                <a:schemeClr val="tx1"/>
              </a:buClr>
              <a:buFont typeface="Wingdings" pitchFamily="2" charset="2"/>
              <a:buChar char="Ø"/>
            </a:pPr>
            <a:r>
              <a:rPr lang="en-US" altLang="en-US" sz="2400" smtClean="0"/>
              <a:t>J2EE</a:t>
            </a:r>
          </a:p>
          <a:p>
            <a:pPr>
              <a:buClr>
                <a:schemeClr val="tx1"/>
              </a:buClr>
              <a:buFontTx/>
              <a:buNone/>
            </a:pPr>
            <a:r>
              <a:rPr lang="en-US" altLang="en-US" sz="2400" smtClean="0"/>
              <a:t>		Tied to Java </a:t>
            </a:r>
          </a:p>
          <a:p>
            <a:pPr>
              <a:buFontTx/>
              <a:buNone/>
            </a:pPr>
            <a:r>
              <a:rPr lang="en-US" altLang="en-US" sz="2400" smtClean="0"/>
              <a:t>		Supports other languages via interface technology</a:t>
            </a:r>
          </a:p>
          <a:p>
            <a:pPr>
              <a:buClr>
                <a:schemeClr val="tx1"/>
              </a:buClr>
              <a:buFont typeface="Wingdings" pitchFamily="2" charset="2"/>
              <a:buChar char="Ø"/>
            </a:pPr>
            <a:r>
              <a:rPr lang="en-US" altLang="en-US" sz="2400" smtClean="0"/>
              <a:t>.NET</a:t>
            </a:r>
          </a:p>
          <a:p>
            <a:pPr>
              <a:buClr>
                <a:schemeClr val="tx1"/>
              </a:buClr>
              <a:buFontTx/>
              <a:buNone/>
            </a:pPr>
            <a:r>
              <a:rPr lang="en-US" altLang="en-US" sz="2400" smtClean="0"/>
              <a:t>		Language independent</a:t>
            </a:r>
          </a:p>
          <a:p>
            <a:pPr>
              <a:buFontTx/>
              <a:buNone/>
            </a:pPr>
            <a:r>
              <a:rPr lang="en-US" altLang="en-US" sz="2400" smtClean="0"/>
              <a:t>		Supports any language if mapping  exists from that</a:t>
            </a:r>
          </a:p>
          <a:p>
            <a:pPr>
              <a:buFontTx/>
              <a:buNone/>
            </a:pPr>
            <a:r>
              <a:rPr lang="en-US" altLang="en-US" sz="2400" smtClean="0"/>
              <a:t>	       language  to IL</a:t>
            </a:r>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228600"/>
            <a:ext cx="8534400" cy="758825"/>
          </a:xfrm>
        </p:spPr>
        <p:txBody>
          <a:bodyPr/>
          <a:lstStyle/>
          <a:p>
            <a:r>
              <a:rPr lang="en-US" altLang="en-US" smtClean="0"/>
              <a:t>J2EE and .NET</a:t>
            </a:r>
          </a:p>
        </p:txBody>
      </p:sp>
      <p:sp>
        <p:nvSpPr>
          <p:cNvPr id="40963" name="Rectangle 3"/>
          <p:cNvSpPr>
            <a:spLocks noGrp="1" noChangeArrowheads="1"/>
          </p:cNvSpPr>
          <p:nvPr>
            <p:ph sz="quarter" idx="4294967295"/>
          </p:nvPr>
        </p:nvSpPr>
        <p:spPr>
          <a:xfrm>
            <a:off x="457200" y="1371600"/>
            <a:ext cx="8504238" cy="4572000"/>
          </a:xfrm>
        </p:spPr>
        <p:txBody>
          <a:bodyPr/>
          <a:lstStyle/>
          <a:p>
            <a:pPr>
              <a:buFontTx/>
              <a:buNone/>
            </a:pPr>
            <a:r>
              <a:rPr lang="en-US" altLang="en-US" sz="2800" smtClean="0"/>
              <a:t>Tools Support</a:t>
            </a:r>
          </a:p>
          <a:p>
            <a:pPr>
              <a:buFont typeface="Wingdings" pitchFamily="2" charset="2"/>
              <a:buChar char="Ø"/>
            </a:pPr>
            <a:r>
              <a:rPr lang="en-US" altLang="en-US" sz="2400" smtClean="0"/>
              <a:t>J2EE</a:t>
            </a:r>
          </a:p>
          <a:p>
            <a:pPr>
              <a:buClr>
                <a:schemeClr val="tx1"/>
              </a:buClr>
              <a:buFontTx/>
              <a:buNone/>
            </a:pPr>
            <a:r>
              <a:rPr lang="en-US" altLang="en-US" sz="2400" smtClean="0"/>
              <a:t>		Can employ any number of tools</a:t>
            </a:r>
          </a:p>
          <a:p>
            <a:pPr>
              <a:buClr>
                <a:schemeClr val="tx1"/>
              </a:buClr>
              <a:buFontTx/>
              <a:buNone/>
            </a:pPr>
            <a:r>
              <a:rPr lang="en-US" altLang="en-US" sz="2400" smtClean="0"/>
              <a:t>		Pro    :Developer has a great deal of choice</a:t>
            </a:r>
          </a:p>
          <a:p>
            <a:pPr>
              <a:buClr>
                <a:schemeClr val="tx1"/>
              </a:buClr>
              <a:buFontTx/>
              <a:buNone/>
            </a:pPr>
            <a:r>
              <a:rPr lang="en-US" altLang="en-US" sz="2400" smtClean="0"/>
              <a:t>		Con   :Difficulty in choosing a right tool for a given job</a:t>
            </a:r>
          </a:p>
          <a:p>
            <a:pPr>
              <a:buClr>
                <a:schemeClr val="tx1"/>
              </a:buClr>
              <a:buFontTx/>
              <a:buNone/>
            </a:pPr>
            <a:endParaRPr lang="en-US" altLang="en-US" sz="2400" smtClean="0"/>
          </a:p>
          <a:p>
            <a:pPr>
              <a:buClr>
                <a:schemeClr val="tx1"/>
              </a:buClr>
              <a:buFont typeface="Wingdings" pitchFamily="2" charset="2"/>
              <a:buChar char="Ø"/>
            </a:pPr>
            <a:r>
              <a:rPr lang="en-US" altLang="en-US" sz="2400" smtClean="0"/>
              <a:t>.NET</a:t>
            </a:r>
          </a:p>
          <a:p>
            <a:pPr>
              <a:buClr>
                <a:schemeClr val="tx1"/>
              </a:buClr>
              <a:buFontTx/>
              <a:buNone/>
            </a:pPr>
            <a:r>
              <a:rPr lang="en-US" altLang="en-US" sz="2400" smtClean="0"/>
              <a:t>		Visual Studio.NET, single IDE for building an application</a:t>
            </a:r>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idx="4294967295"/>
          </p:nvPr>
        </p:nvSpPr>
        <p:spPr>
          <a:xfrm>
            <a:off x="0" y="304800"/>
            <a:ext cx="7772400" cy="889000"/>
          </a:xfrm>
          <a:noFill/>
        </p:spPr>
        <p:txBody>
          <a:bodyPr/>
          <a:lstStyle/>
          <a:p>
            <a:r>
              <a:rPr lang="en-US" altLang="en-US" smtClean="0"/>
              <a:t>What Is .NET</a:t>
            </a:r>
          </a:p>
        </p:txBody>
      </p:sp>
      <p:sp>
        <p:nvSpPr>
          <p:cNvPr id="15363" name="Rectangle 5"/>
          <p:cNvSpPr>
            <a:spLocks noGrp="1" noChangeArrowheads="1"/>
          </p:cNvSpPr>
          <p:nvPr>
            <p:ph sz="quarter" idx="4294967295"/>
          </p:nvPr>
        </p:nvSpPr>
        <p:spPr>
          <a:xfrm>
            <a:off x="1371600" y="1295400"/>
            <a:ext cx="7772400" cy="4953000"/>
          </a:xfrm>
        </p:spPr>
        <p:txBody>
          <a:bodyPr/>
          <a:lstStyle/>
          <a:p>
            <a:r>
              <a:rPr lang="en-US" altLang="en-US" smtClean="0"/>
              <a:t>.Net is a new framework for developing web-based and windows-based applications within the Microsoft environment.</a:t>
            </a:r>
          </a:p>
          <a:p>
            <a:r>
              <a:rPr lang="en-US" altLang="en-US" smtClean="0"/>
              <a:t>The framework offers a fundamental shift in Microsoft strategy: it moves application development from client-centric to server-centric.</a:t>
            </a:r>
          </a:p>
          <a:p>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idx="4294967295"/>
          </p:nvPr>
        </p:nvSpPr>
        <p:spPr>
          <a:xfrm>
            <a:off x="0" y="274638"/>
            <a:ext cx="8229600" cy="1143000"/>
          </a:xfrm>
          <a:noFill/>
        </p:spPr>
        <p:txBody>
          <a:bodyPr/>
          <a:lstStyle/>
          <a:p>
            <a:r>
              <a:rPr lang="en-US" altLang="en-US" smtClean="0"/>
              <a:t>.NET – What Is It?</a:t>
            </a:r>
          </a:p>
        </p:txBody>
      </p:sp>
      <p:sp>
        <p:nvSpPr>
          <p:cNvPr id="10245" name="Rectangle 5"/>
          <p:cNvSpPr>
            <a:spLocks noChangeArrowheads="1"/>
          </p:cNvSpPr>
          <p:nvPr/>
        </p:nvSpPr>
        <p:spPr bwMode="auto">
          <a:xfrm>
            <a:off x="2667000" y="4267200"/>
            <a:ext cx="3962400" cy="914400"/>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a:latin typeface="Arial" charset="0"/>
                <a:cs typeface="Arial" charset="0"/>
              </a:rPr>
              <a:t>Operating System + Hardware</a:t>
            </a:r>
          </a:p>
        </p:txBody>
      </p:sp>
      <p:grpSp>
        <p:nvGrpSpPr>
          <p:cNvPr id="10246" name="Group 6"/>
          <p:cNvGrpSpPr>
            <a:grpSpLocks/>
          </p:cNvGrpSpPr>
          <p:nvPr/>
        </p:nvGrpSpPr>
        <p:grpSpPr bwMode="auto">
          <a:xfrm>
            <a:off x="3200400" y="3276600"/>
            <a:ext cx="2895600" cy="1219200"/>
            <a:chOff x="2016" y="2064"/>
            <a:chExt cx="1824" cy="768"/>
          </a:xfrm>
        </p:grpSpPr>
        <p:sp>
          <p:nvSpPr>
            <p:cNvPr id="16392" name="Rectangle 7"/>
            <p:cNvSpPr>
              <a:spLocks noChangeArrowheads="1"/>
            </p:cNvSpPr>
            <p:nvPr/>
          </p:nvSpPr>
          <p:spPr bwMode="auto">
            <a:xfrm>
              <a:off x="2016" y="2064"/>
              <a:ext cx="1824" cy="576"/>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a:latin typeface="Arial" charset="0"/>
                  <a:cs typeface="Arial" charset="0"/>
                </a:rPr>
                <a:t>.NET Framework</a:t>
              </a:r>
            </a:p>
          </p:txBody>
        </p:sp>
        <p:sp>
          <p:nvSpPr>
            <p:cNvPr id="16393" name="AutoShape 8"/>
            <p:cNvSpPr>
              <a:spLocks noChangeArrowheads="1"/>
            </p:cNvSpPr>
            <p:nvPr/>
          </p:nvSpPr>
          <p:spPr bwMode="auto">
            <a:xfrm>
              <a:off x="2832" y="2544"/>
              <a:ext cx="192" cy="288"/>
            </a:xfrm>
            <a:prstGeom prst="downArrow">
              <a:avLst>
                <a:gd name="adj1" fmla="val 50000"/>
                <a:gd name="adj2" fmla="val 37500"/>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GB" altLang="en-US"/>
            </a:p>
          </p:txBody>
        </p:sp>
      </p:grpSp>
      <p:grpSp>
        <p:nvGrpSpPr>
          <p:cNvPr id="10249" name="Group 9"/>
          <p:cNvGrpSpPr>
            <a:grpSpLocks/>
          </p:cNvGrpSpPr>
          <p:nvPr/>
        </p:nvGrpSpPr>
        <p:grpSpPr bwMode="auto">
          <a:xfrm>
            <a:off x="3733800" y="2286000"/>
            <a:ext cx="1828800" cy="1219200"/>
            <a:chOff x="2352" y="1440"/>
            <a:chExt cx="1152" cy="768"/>
          </a:xfrm>
        </p:grpSpPr>
        <p:sp>
          <p:nvSpPr>
            <p:cNvPr id="16390" name="Rectangle 10"/>
            <p:cNvSpPr>
              <a:spLocks noChangeArrowheads="1"/>
            </p:cNvSpPr>
            <p:nvPr/>
          </p:nvSpPr>
          <p:spPr bwMode="auto">
            <a:xfrm>
              <a:off x="2352" y="1440"/>
              <a:ext cx="1152" cy="576"/>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800">
                  <a:latin typeface="Arial" charset="0"/>
                  <a:cs typeface="Arial" charset="0"/>
                </a:rPr>
                <a:t>.NET Application</a:t>
              </a:r>
            </a:p>
          </p:txBody>
        </p:sp>
        <p:sp>
          <p:nvSpPr>
            <p:cNvPr id="16391" name="AutoShape 11"/>
            <p:cNvSpPr>
              <a:spLocks noChangeArrowheads="1"/>
            </p:cNvSpPr>
            <p:nvPr/>
          </p:nvSpPr>
          <p:spPr bwMode="auto">
            <a:xfrm>
              <a:off x="2832" y="1872"/>
              <a:ext cx="192" cy="336"/>
            </a:xfrm>
            <a:prstGeom prst="upDownArrow">
              <a:avLst>
                <a:gd name="adj1" fmla="val 50000"/>
                <a:gd name="adj2" fmla="val 35000"/>
              </a:avLst>
            </a:pr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GB"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randombar(horizontal)">
                                      <p:cBhvr>
                                        <p:cTn id="7" dur="500"/>
                                        <p:tgtEl>
                                          <p:spTgt spid="10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randombar(horizontal)">
                                      <p:cBhvr>
                                        <p:cTn id="12" dur="500"/>
                                        <p:tgtEl>
                                          <p:spTgt spid="10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randombar(horizontal)">
                                      <p:cBhvr>
                                        <p:cTn id="17"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1" name="Rectangle 23"/>
          <p:cNvSpPr>
            <a:spLocks noChangeArrowheads="1"/>
          </p:cNvSpPr>
          <p:nvPr/>
        </p:nvSpPr>
        <p:spPr bwMode="auto">
          <a:xfrm>
            <a:off x="457200" y="50292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Base Class Library</a:t>
            </a:r>
          </a:p>
        </p:txBody>
      </p:sp>
      <p:sp>
        <p:nvSpPr>
          <p:cNvPr id="12312" name="Rectangle 24"/>
          <p:cNvSpPr>
            <a:spLocks noChangeArrowheads="1"/>
          </p:cNvSpPr>
          <p:nvPr/>
        </p:nvSpPr>
        <p:spPr bwMode="auto">
          <a:xfrm>
            <a:off x="457200" y="2438400"/>
            <a:ext cx="5562600" cy="609600"/>
          </a:xfrm>
          <a:prstGeom prst="rect">
            <a:avLst/>
          </a:prstGeom>
          <a:solidFill>
            <a:srgbClr val="C0C0C0">
              <a:alpha val="39999"/>
            </a:srgbClr>
          </a:solidFill>
          <a:ln w="12700" algn="ctr">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Common Language Specification</a:t>
            </a:r>
          </a:p>
        </p:txBody>
      </p:sp>
      <p:sp>
        <p:nvSpPr>
          <p:cNvPr id="12313" name="Rectangle 25"/>
          <p:cNvSpPr>
            <a:spLocks noChangeArrowheads="1"/>
          </p:cNvSpPr>
          <p:nvPr/>
        </p:nvSpPr>
        <p:spPr bwMode="auto">
          <a:xfrm>
            <a:off x="457200" y="5943600"/>
            <a:ext cx="5562600" cy="685800"/>
          </a:xfrm>
          <a:prstGeom prst="rect">
            <a:avLst/>
          </a:prstGeom>
          <a:gradFill rotWithShape="0">
            <a:gsLst>
              <a:gs pos="0">
                <a:srgbClr val="FF9D67"/>
              </a:gs>
              <a:gs pos="100000">
                <a:srgbClr val="FF9D67">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9D67"/>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Common Language Runtime</a:t>
            </a:r>
          </a:p>
        </p:txBody>
      </p:sp>
      <p:sp>
        <p:nvSpPr>
          <p:cNvPr id="12314" name="Rectangle 26"/>
          <p:cNvSpPr>
            <a:spLocks noChangeArrowheads="1"/>
          </p:cNvSpPr>
          <p:nvPr/>
        </p:nvSpPr>
        <p:spPr bwMode="auto">
          <a:xfrm>
            <a:off x="457200" y="43434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ADO.NET: Data and XML</a:t>
            </a:r>
          </a:p>
        </p:txBody>
      </p:sp>
      <p:sp>
        <p:nvSpPr>
          <p:cNvPr id="12315" name="Rectangle 27"/>
          <p:cNvSpPr>
            <a:spLocks noChangeArrowheads="1"/>
          </p:cNvSpPr>
          <p:nvPr/>
        </p:nvSpPr>
        <p:spPr bwMode="auto">
          <a:xfrm>
            <a:off x="4572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VB</a:t>
            </a:r>
          </a:p>
        </p:txBody>
      </p:sp>
      <p:sp>
        <p:nvSpPr>
          <p:cNvPr id="12316" name="Rectangle 28"/>
          <p:cNvSpPr>
            <a:spLocks noChangeArrowheads="1"/>
          </p:cNvSpPr>
          <p:nvPr/>
        </p:nvSpPr>
        <p:spPr bwMode="auto">
          <a:xfrm>
            <a:off x="15240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VC++</a:t>
            </a:r>
          </a:p>
        </p:txBody>
      </p:sp>
      <p:sp>
        <p:nvSpPr>
          <p:cNvPr id="12317" name="Rectangle 29"/>
          <p:cNvSpPr>
            <a:spLocks noChangeArrowheads="1"/>
          </p:cNvSpPr>
          <p:nvPr/>
        </p:nvSpPr>
        <p:spPr bwMode="auto">
          <a:xfrm>
            <a:off x="25908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VC#</a:t>
            </a:r>
          </a:p>
        </p:txBody>
      </p:sp>
      <p:sp>
        <p:nvSpPr>
          <p:cNvPr id="12318" name="Rectangle 30"/>
          <p:cNvSpPr>
            <a:spLocks noChangeArrowheads="1"/>
          </p:cNvSpPr>
          <p:nvPr/>
        </p:nvSpPr>
        <p:spPr bwMode="auto">
          <a:xfrm>
            <a:off x="6400800" y="1600200"/>
            <a:ext cx="1676400" cy="4953000"/>
          </a:xfrm>
          <a:prstGeom prst="rect">
            <a:avLst/>
          </a:prstGeom>
          <a:gradFill rotWithShape="0">
            <a:gsLst>
              <a:gs pos="0">
                <a:srgbClr val="2AA478"/>
              </a:gs>
              <a:gs pos="100000">
                <a:srgbClr val="2AA478">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2AA47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flatTx/>
          </a:bodyPr>
          <a:lstStyle/>
          <a:p>
            <a:pPr algn="ctr" eaLnBrk="0" hangingPunct="0">
              <a:defRPr/>
            </a:pPr>
            <a:r>
              <a:rPr lang="en-US" altLang="en-US" b="1">
                <a:effectLst>
                  <a:outerShdw blurRad="38100" dist="38100" dir="2700000" algn="tl">
                    <a:srgbClr val="FFFFFF"/>
                  </a:outerShdw>
                </a:effectLst>
                <a:latin typeface="Arial" charset="0"/>
              </a:rPr>
              <a:t>Visual Studio.NET</a:t>
            </a:r>
          </a:p>
        </p:txBody>
      </p:sp>
      <p:sp>
        <p:nvSpPr>
          <p:cNvPr id="12319" name="Rectangle 31"/>
          <p:cNvSpPr>
            <a:spLocks noChangeArrowheads="1"/>
          </p:cNvSpPr>
          <p:nvPr/>
        </p:nvSpPr>
        <p:spPr bwMode="auto">
          <a:xfrm>
            <a:off x="457200" y="3352800"/>
            <a:ext cx="3657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ASP.NET: Web Services</a:t>
            </a:r>
          </a:p>
          <a:p>
            <a:pPr algn="ctr" eaLnBrk="0" hangingPunct="0">
              <a:defRPr/>
            </a:pPr>
            <a:r>
              <a:rPr lang="en-US" altLang="en-US" b="1">
                <a:effectLst>
                  <a:outerShdw blurRad="38100" dist="38100" dir="2700000" algn="tl">
                    <a:srgbClr val="FFFFFF"/>
                  </a:outerShdw>
                </a:effectLst>
                <a:latin typeface="Arial" charset="0"/>
              </a:rPr>
              <a:t>and Web Forms</a:t>
            </a:r>
          </a:p>
        </p:txBody>
      </p:sp>
      <p:sp>
        <p:nvSpPr>
          <p:cNvPr id="12320" name="Rectangle 32"/>
          <p:cNvSpPr>
            <a:spLocks noChangeArrowheads="1"/>
          </p:cNvSpPr>
          <p:nvPr/>
        </p:nvSpPr>
        <p:spPr bwMode="auto">
          <a:xfrm>
            <a:off x="3657600" y="1676400"/>
            <a:ext cx="11430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JScript</a:t>
            </a:r>
          </a:p>
        </p:txBody>
      </p:sp>
      <p:sp>
        <p:nvSpPr>
          <p:cNvPr id="12321" name="Rectangle 33"/>
          <p:cNvSpPr>
            <a:spLocks noChangeArrowheads="1"/>
          </p:cNvSpPr>
          <p:nvPr/>
        </p:nvSpPr>
        <p:spPr bwMode="auto">
          <a:xfrm>
            <a:off x="4953000" y="1676400"/>
            <a:ext cx="10668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a:t>
            </a:r>
          </a:p>
        </p:txBody>
      </p:sp>
      <p:sp>
        <p:nvSpPr>
          <p:cNvPr id="12322" name="Rectangle 34"/>
          <p:cNvSpPr>
            <a:spLocks noChangeArrowheads="1"/>
          </p:cNvSpPr>
          <p:nvPr/>
        </p:nvSpPr>
        <p:spPr bwMode="auto">
          <a:xfrm>
            <a:off x="4267200" y="3352800"/>
            <a:ext cx="1752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defRPr/>
            </a:pPr>
            <a:r>
              <a:rPr lang="en-US" altLang="en-US" b="1">
                <a:effectLst>
                  <a:outerShdw blurRad="38100" dist="38100" dir="2700000" algn="tl">
                    <a:srgbClr val="FFFFFF"/>
                  </a:outerShdw>
                </a:effectLst>
                <a:latin typeface="Arial" charset="0"/>
              </a:rPr>
              <a:t>Windows</a:t>
            </a:r>
            <a:br>
              <a:rPr lang="en-US" altLang="en-US" b="1">
                <a:effectLst>
                  <a:outerShdw blurRad="38100" dist="38100" dir="2700000" algn="tl">
                    <a:srgbClr val="FFFFFF"/>
                  </a:outerShdw>
                </a:effectLst>
                <a:latin typeface="Arial" charset="0"/>
              </a:rPr>
            </a:br>
            <a:r>
              <a:rPr lang="en-US" altLang="en-US" b="1">
                <a:effectLst>
                  <a:outerShdw blurRad="38100" dist="38100" dir="2700000" algn="tl">
                    <a:srgbClr val="FFFFFF"/>
                  </a:outerShdw>
                </a:effectLst>
                <a:latin typeface="Arial" charset="0"/>
              </a:rPr>
              <a:t>Forms</a:t>
            </a:r>
          </a:p>
        </p:txBody>
      </p:sp>
      <p:sp>
        <p:nvSpPr>
          <p:cNvPr id="17422" name="Rectangle 49"/>
          <p:cNvSpPr>
            <a:spLocks noGrp="1" noChangeArrowheads="1"/>
          </p:cNvSpPr>
          <p:nvPr>
            <p:ph type="title" idx="4294967295"/>
          </p:nvPr>
        </p:nvSpPr>
        <p:spPr>
          <a:xfrm>
            <a:off x="573088" y="319088"/>
            <a:ext cx="8570912" cy="625475"/>
          </a:xfrm>
          <a:noFill/>
        </p:spPr>
        <p:txBody>
          <a:bodyPr>
            <a:spAutoFit/>
          </a:bodyPr>
          <a:lstStyle/>
          <a:p>
            <a:r>
              <a:rPr lang="en-US" altLang="en-US" sz="3500" smtClean="0"/>
              <a:t>Framework, Languages, And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a:xfrm>
            <a:off x="611188" y="558800"/>
            <a:ext cx="8532812" cy="914400"/>
          </a:xfrm>
          <a:noFill/>
        </p:spPr>
        <p:txBody>
          <a:bodyPr lIns="92075" tIns="46038" rIns="92075" bIns="46038">
            <a:spAutoFit/>
          </a:bodyPr>
          <a:lstStyle/>
          <a:p>
            <a:r>
              <a:rPr lang="en-US" altLang="en-US" smtClean="0"/>
              <a:t>The .NET Framework</a:t>
            </a:r>
            <a:br>
              <a:rPr lang="en-US" altLang="en-US" smtClean="0"/>
            </a:br>
            <a:r>
              <a:rPr lang="en-US" altLang="en-US" sz="3200" smtClean="0">
                <a:solidFill>
                  <a:schemeClr val="hlink"/>
                </a:solidFill>
              </a:rPr>
              <a:t>.NET Framework Services</a:t>
            </a:r>
          </a:p>
        </p:txBody>
      </p:sp>
      <p:sp>
        <p:nvSpPr>
          <p:cNvPr id="18435" name="Rectangle 5"/>
          <p:cNvSpPr>
            <a:spLocks noGrp="1" noChangeArrowheads="1"/>
          </p:cNvSpPr>
          <p:nvPr>
            <p:ph sz="quarter" idx="4294967295"/>
          </p:nvPr>
        </p:nvSpPr>
        <p:spPr>
          <a:xfrm>
            <a:off x="611188" y="1905000"/>
            <a:ext cx="8532812" cy="3449638"/>
          </a:xfrm>
        </p:spPr>
        <p:txBody>
          <a:bodyPr lIns="92075" tIns="46038" rIns="92075" bIns="46038">
            <a:spAutoFit/>
          </a:bodyPr>
          <a:lstStyle/>
          <a:p>
            <a:pPr>
              <a:lnSpc>
                <a:spcPct val="85000"/>
              </a:lnSpc>
            </a:pPr>
            <a:r>
              <a:rPr lang="en-US" altLang="en-US" smtClean="0"/>
              <a:t>Common Language Runtime</a:t>
            </a:r>
          </a:p>
          <a:p>
            <a:pPr>
              <a:lnSpc>
                <a:spcPct val="85000"/>
              </a:lnSpc>
            </a:pPr>
            <a:r>
              <a:rPr lang="en-US" altLang="en-US" smtClean="0"/>
              <a:t>Windows</a:t>
            </a:r>
            <a:r>
              <a:rPr lang="en-US" altLang="en-US" baseline="30000" smtClean="0"/>
              <a:t>®</a:t>
            </a:r>
            <a:r>
              <a:rPr lang="en-US" altLang="en-US" smtClean="0"/>
              <a:t> Forms</a:t>
            </a:r>
          </a:p>
          <a:p>
            <a:pPr>
              <a:lnSpc>
                <a:spcPct val="85000"/>
              </a:lnSpc>
            </a:pPr>
            <a:r>
              <a:rPr lang="en-US" altLang="en-US" smtClean="0"/>
              <a:t>ASP.NET</a:t>
            </a:r>
          </a:p>
          <a:p>
            <a:pPr lvl="1">
              <a:lnSpc>
                <a:spcPct val="85000"/>
              </a:lnSpc>
            </a:pPr>
            <a:r>
              <a:rPr lang="en-US" altLang="en-US" smtClean="0"/>
              <a:t>Web Forms</a:t>
            </a:r>
          </a:p>
          <a:p>
            <a:pPr lvl="1">
              <a:lnSpc>
                <a:spcPct val="85000"/>
              </a:lnSpc>
            </a:pPr>
            <a:r>
              <a:rPr lang="en-US" altLang="en-US" smtClean="0"/>
              <a:t>Web Services</a:t>
            </a:r>
          </a:p>
          <a:p>
            <a:pPr>
              <a:lnSpc>
                <a:spcPct val="85000"/>
              </a:lnSpc>
            </a:pPr>
            <a:r>
              <a:rPr lang="en-US" altLang="en-US" smtClean="0"/>
              <a:t>ADO.NET, evolution of ADO</a:t>
            </a:r>
          </a:p>
          <a:p>
            <a:pPr>
              <a:lnSpc>
                <a:spcPct val="85000"/>
              </a:lnSpc>
            </a:pPr>
            <a:r>
              <a:rPr lang="en-US" altLang="en-US" smtClean="0"/>
              <a:t>Visual Studio.NET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0" y="304800"/>
            <a:ext cx="7772400" cy="800100"/>
          </a:xfrm>
          <a:noFill/>
        </p:spPr>
        <p:txBody>
          <a:bodyPr/>
          <a:lstStyle/>
          <a:p>
            <a:r>
              <a:rPr lang="en-US" altLang="en-US" smtClean="0"/>
              <a:t>Common Language Runtime (CLR)</a:t>
            </a:r>
          </a:p>
        </p:txBody>
      </p:sp>
      <p:sp>
        <p:nvSpPr>
          <p:cNvPr id="19459" name="Rectangle 5"/>
          <p:cNvSpPr>
            <a:spLocks noGrp="1" noChangeArrowheads="1"/>
          </p:cNvSpPr>
          <p:nvPr>
            <p:ph sz="quarter" idx="4294967295"/>
          </p:nvPr>
        </p:nvSpPr>
        <p:spPr>
          <a:xfrm>
            <a:off x="762000" y="1447800"/>
            <a:ext cx="8382000" cy="5105400"/>
          </a:xfrm>
        </p:spPr>
        <p:txBody>
          <a:bodyPr/>
          <a:lstStyle/>
          <a:p>
            <a:pPr marL="0" indent="0"/>
            <a:r>
              <a:rPr lang="en-US" altLang="en-US" smtClean="0"/>
              <a:t>CLR works like a virtual machine in executing all languages.  </a:t>
            </a:r>
          </a:p>
          <a:p>
            <a:pPr marL="0" indent="0"/>
            <a:r>
              <a:rPr lang="en-US" altLang="en-US" smtClean="0"/>
              <a:t>All .NET languages must obey the rules and standards imposed by CLR. Examples:</a:t>
            </a:r>
          </a:p>
          <a:p>
            <a:pPr marL="457200" lvl="1" indent="-342900"/>
            <a:r>
              <a:rPr lang="en-US" altLang="en-US" smtClean="0"/>
              <a:t>Object declaration, creation and use</a:t>
            </a:r>
          </a:p>
          <a:p>
            <a:pPr marL="457200" lvl="1" indent="-342900"/>
            <a:r>
              <a:rPr lang="en-US" altLang="en-US" smtClean="0"/>
              <a:t>Data types,language libraries</a:t>
            </a:r>
          </a:p>
          <a:p>
            <a:pPr marL="457200" lvl="1" indent="-342900"/>
            <a:r>
              <a:rPr lang="en-US" altLang="en-US" smtClean="0"/>
              <a:t>Error and exception handling</a:t>
            </a:r>
          </a:p>
          <a:p>
            <a:pPr marL="457200" lvl="1" indent="-342900"/>
            <a:r>
              <a:rPr lang="en-US" altLang="en-US" smtClean="0"/>
              <a:t>Interactive Development Environment (IDE)</a:t>
            </a:r>
          </a:p>
          <a:p>
            <a:pPr marL="457200" lvl="1" indent="-342900">
              <a:buFontTx/>
              <a:buNone/>
            </a:pPr>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8"/>
          <p:cNvSpPr>
            <a:spLocks noGrp="1" noChangeArrowheads="1"/>
          </p:cNvSpPr>
          <p:nvPr>
            <p:ph type="title" idx="4294967295"/>
          </p:nvPr>
        </p:nvSpPr>
        <p:spPr>
          <a:xfrm>
            <a:off x="611188" y="392113"/>
            <a:ext cx="8532812" cy="1249362"/>
          </a:xfrm>
          <a:noFill/>
        </p:spPr>
        <p:txBody>
          <a:bodyPr lIns="92075" tIns="46038" rIns="92075" bIns="46038">
            <a:spAutoFit/>
          </a:bodyPr>
          <a:lstStyle/>
          <a:p>
            <a:r>
              <a:rPr lang="en-US" altLang="en-US" smtClean="0"/>
              <a:t>Common Language Runtime</a:t>
            </a:r>
            <a:br>
              <a:rPr lang="en-US" altLang="en-US" smtClean="0"/>
            </a:br>
            <a:endParaRPr lang="en-US" altLang="en-US" sz="3200" smtClean="0">
              <a:solidFill>
                <a:schemeClr val="hlink"/>
              </a:solidFill>
            </a:endParaRPr>
          </a:p>
        </p:txBody>
      </p:sp>
      <p:sp>
        <p:nvSpPr>
          <p:cNvPr id="20483" name="Rectangle 1029"/>
          <p:cNvSpPr>
            <a:spLocks noGrp="1" noChangeArrowheads="1"/>
          </p:cNvSpPr>
          <p:nvPr>
            <p:ph sz="quarter" idx="4294967295"/>
          </p:nvPr>
        </p:nvSpPr>
        <p:spPr>
          <a:xfrm>
            <a:off x="611188" y="1524000"/>
            <a:ext cx="8532812" cy="4341813"/>
          </a:xfrm>
        </p:spPr>
        <p:txBody>
          <a:bodyPr lIns="92075" tIns="46038" rIns="92075" bIns="46038">
            <a:spAutoFit/>
          </a:bodyPr>
          <a:lstStyle/>
          <a:p>
            <a:pPr marL="506413" indent="-506413">
              <a:lnSpc>
                <a:spcPct val="85000"/>
              </a:lnSpc>
              <a:spcBef>
                <a:spcPct val="25000"/>
              </a:spcBef>
            </a:pPr>
            <a:r>
              <a:rPr lang="en-US" altLang="en-US" sz="2800" smtClean="0"/>
              <a:t>Development</a:t>
            </a:r>
          </a:p>
          <a:p>
            <a:pPr marL="915988" lvl="1" indent="-407988">
              <a:lnSpc>
                <a:spcPct val="85000"/>
              </a:lnSpc>
              <a:spcBef>
                <a:spcPct val="25000"/>
              </a:spcBef>
            </a:pPr>
            <a:r>
              <a:rPr lang="en-US" altLang="en-US" sz="2400" smtClean="0"/>
              <a:t>Mixed language applications</a:t>
            </a:r>
          </a:p>
          <a:p>
            <a:pPr marL="1595438" lvl="2" indent="-439738"/>
            <a:r>
              <a:rPr lang="en-US" altLang="en-US" smtClean="0"/>
              <a:t>Common Language Specification (CLS)</a:t>
            </a:r>
          </a:p>
          <a:p>
            <a:pPr marL="1595438" lvl="2" indent="-439738"/>
            <a:r>
              <a:rPr lang="en-US" altLang="en-US" smtClean="0"/>
              <a:t>Common Type System (CTS)</a:t>
            </a:r>
          </a:p>
          <a:p>
            <a:pPr marL="1595438" lvl="2" indent="-439738">
              <a:lnSpc>
                <a:spcPct val="85000"/>
              </a:lnSpc>
              <a:spcBef>
                <a:spcPct val="25000"/>
              </a:spcBef>
            </a:pPr>
            <a:r>
              <a:rPr lang="en-US" altLang="en-US" smtClean="0"/>
              <a:t>Standard class framework</a:t>
            </a:r>
          </a:p>
          <a:p>
            <a:pPr marL="1595438" lvl="2" indent="-439738">
              <a:lnSpc>
                <a:spcPct val="85000"/>
              </a:lnSpc>
              <a:spcBef>
                <a:spcPct val="25000"/>
              </a:spcBef>
            </a:pPr>
            <a:r>
              <a:rPr lang="en-US" altLang="en-US" smtClean="0"/>
              <a:t>Automatic memory management</a:t>
            </a:r>
          </a:p>
          <a:p>
            <a:pPr marL="915988" lvl="1" indent="-407988">
              <a:lnSpc>
                <a:spcPct val="85000"/>
              </a:lnSpc>
              <a:spcBef>
                <a:spcPct val="25000"/>
              </a:spcBef>
            </a:pPr>
            <a:r>
              <a:rPr lang="en-US" altLang="en-US" sz="2400" smtClean="0"/>
              <a:t>Consistent error handling and safer execution</a:t>
            </a:r>
          </a:p>
          <a:p>
            <a:pPr marL="915988" lvl="1" indent="-407988">
              <a:lnSpc>
                <a:spcPct val="85000"/>
              </a:lnSpc>
              <a:spcBef>
                <a:spcPct val="25000"/>
              </a:spcBef>
            </a:pPr>
            <a:r>
              <a:rPr lang="en-US" altLang="en-US" sz="2400" smtClean="0"/>
              <a:t>Potentially multi-platform</a:t>
            </a:r>
          </a:p>
          <a:p>
            <a:pPr marL="506413" indent="-506413">
              <a:lnSpc>
                <a:spcPct val="85000"/>
              </a:lnSpc>
              <a:spcBef>
                <a:spcPct val="25000"/>
              </a:spcBef>
            </a:pPr>
            <a:r>
              <a:rPr lang="en-US" altLang="en-US" sz="2800" smtClean="0"/>
              <a:t>Deployment	</a:t>
            </a:r>
          </a:p>
          <a:p>
            <a:pPr marL="915988" lvl="1" indent="-407988">
              <a:lnSpc>
                <a:spcPct val="85000"/>
              </a:lnSpc>
              <a:spcBef>
                <a:spcPct val="25000"/>
              </a:spcBef>
            </a:pPr>
            <a:r>
              <a:rPr lang="en-US" altLang="en-US" sz="2400" smtClean="0"/>
              <a:t>Removal of registration dependency</a:t>
            </a:r>
          </a:p>
          <a:p>
            <a:pPr marL="915988" lvl="1" indent="-407988">
              <a:lnSpc>
                <a:spcPct val="85000"/>
              </a:lnSpc>
              <a:spcBef>
                <a:spcPct val="25000"/>
              </a:spcBef>
            </a:pPr>
            <a:r>
              <a:rPr lang="en-US" altLang="en-US" sz="2400" smtClean="0"/>
              <a:t>Safety – fewer versioning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a:xfrm>
            <a:off x="611188" y="558800"/>
            <a:ext cx="8532812" cy="914400"/>
          </a:xfrm>
          <a:noFill/>
        </p:spPr>
        <p:txBody>
          <a:bodyPr lIns="92075" tIns="46038" rIns="92075" bIns="46038">
            <a:spAutoFit/>
          </a:bodyPr>
          <a:lstStyle/>
          <a:p>
            <a:r>
              <a:rPr lang="en-US" altLang="en-US" smtClean="0"/>
              <a:t>Common Language Runtime</a:t>
            </a:r>
            <a:br>
              <a:rPr lang="en-US" altLang="en-US" smtClean="0"/>
            </a:br>
            <a:r>
              <a:rPr lang="en-US" altLang="en-US" sz="3200" smtClean="0">
                <a:solidFill>
                  <a:schemeClr val="hlink"/>
                </a:solidFill>
              </a:rPr>
              <a:t>Multiple Language Support</a:t>
            </a:r>
          </a:p>
        </p:txBody>
      </p:sp>
      <p:sp>
        <p:nvSpPr>
          <p:cNvPr id="32774" name="Rectangle 6"/>
          <p:cNvSpPr>
            <a:spLocks noChangeArrowheads="1"/>
          </p:cNvSpPr>
          <p:nvPr/>
        </p:nvSpPr>
        <p:spPr bwMode="auto">
          <a:xfrm>
            <a:off x="304800" y="1828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85000"/>
              <a:buFont typeface="Wingdings 2" pitchFamily="18" charset="2"/>
              <a:buChar char=""/>
              <a:defRPr sz="2700">
                <a:solidFill>
                  <a:schemeClr val="tx1"/>
                </a:solidFill>
                <a:latin typeface="Georgia" pitchFamily="18" charset="0"/>
              </a:defRPr>
            </a:lvl1pPr>
            <a:lvl2pPr marL="742950" indent="-285750">
              <a:spcBef>
                <a:spcPct val="20000"/>
              </a:spcBef>
              <a:buClr>
                <a:schemeClr val="accent2"/>
              </a:buClr>
              <a:buSzPct val="70000"/>
              <a:buFont typeface="Wingdings" pitchFamily="2" charset="2"/>
              <a:buChar char=""/>
              <a:defRPr sz="2200">
                <a:solidFill>
                  <a:schemeClr val="tx2"/>
                </a:solidFill>
                <a:latin typeface="Georgia" pitchFamily="18" charset="0"/>
              </a:defRPr>
            </a:lvl2pPr>
            <a:lvl3pPr marL="1143000" indent="-228600">
              <a:spcBef>
                <a:spcPct val="20000"/>
              </a:spcBef>
              <a:buClr>
                <a:srgbClr val="8CADAE"/>
              </a:buClr>
              <a:buSzPct val="75000"/>
              <a:buFont typeface="Wingdings 2" pitchFamily="18" charset="2"/>
              <a:buChar char=""/>
              <a:defRPr sz="2000">
                <a:solidFill>
                  <a:schemeClr val="tx1"/>
                </a:solidFill>
                <a:latin typeface="Georgia" pitchFamily="18" charset="0"/>
              </a:defRPr>
            </a:lvl3pPr>
            <a:lvl4pPr marL="1600200" indent="-228600">
              <a:spcBef>
                <a:spcPct val="20000"/>
              </a:spcBef>
              <a:buClr>
                <a:srgbClr val="8C7B70"/>
              </a:buClr>
              <a:buSzPct val="70000"/>
              <a:buFont typeface="Wingdings" pitchFamily="2" charset="2"/>
              <a:buChar char=""/>
              <a:defRPr sz="2000">
                <a:solidFill>
                  <a:schemeClr val="tx2"/>
                </a:solidFill>
                <a:latin typeface="Georgia" pitchFamily="18" charset="0"/>
              </a:defRPr>
            </a:lvl4pPr>
            <a:lvl5pPr marL="2057400" indent="-228600">
              <a:spcBef>
                <a:spcPct val="20000"/>
              </a:spcBef>
              <a:buClr>
                <a:srgbClr val="8FB08C"/>
              </a:buClr>
              <a:buChar char="•"/>
              <a:defRPr>
                <a:solidFill>
                  <a:schemeClr val="tx1"/>
                </a:solidFill>
                <a:latin typeface="Georgia" pitchFamily="18" charset="0"/>
              </a:defRPr>
            </a:lvl5pPr>
            <a:lvl6pPr marL="2514600" indent="-228600" fontAlgn="base">
              <a:spcBef>
                <a:spcPct val="20000"/>
              </a:spcBef>
              <a:spcAft>
                <a:spcPct val="0"/>
              </a:spcAft>
              <a:buClr>
                <a:srgbClr val="8FB08C"/>
              </a:buClr>
              <a:buChar char="•"/>
              <a:defRPr>
                <a:solidFill>
                  <a:schemeClr val="tx1"/>
                </a:solidFill>
                <a:latin typeface="Georgia" pitchFamily="18" charset="0"/>
              </a:defRPr>
            </a:lvl6pPr>
            <a:lvl7pPr marL="2971800" indent="-228600" fontAlgn="base">
              <a:spcBef>
                <a:spcPct val="20000"/>
              </a:spcBef>
              <a:spcAft>
                <a:spcPct val="0"/>
              </a:spcAft>
              <a:buClr>
                <a:srgbClr val="8FB08C"/>
              </a:buClr>
              <a:buChar char="•"/>
              <a:defRPr>
                <a:solidFill>
                  <a:schemeClr val="tx1"/>
                </a:solidFill>
                <a:latin typeface="Georgia" pitchFamily="18" charset="0"/>
              </a:defRPr>
            </a:lvl7pPr>
            <a:lvl8pPr marL="3429000" indent="-228600" fontAlgn="base">
              <a:spcBef>
                <a:spcPct val="20000"/>
              </a:spcBef>
              <a:spcAft>
                <a:spcPct val="0"/>
              </a:spcAft>
              <a:buClr>
                <a:srgbClr val="8FB08C"/>
              </a:buClr>
              <a:buChar char="•"/>
              <a:defRPr>
                <a:solidFill>
                  <a:schemeClr val="tx1"/>
                </a:solidFill>
                <a:latin typeface="Georgia" pitchFamily="18" charset="0"/>
              </a:defRPr>
            </a:lvl8pPr>
            <a:lvl9pPr marL="3886200" indent="-228600" fontAlgn="base">
              <a:spcBef>
                <a:spcPct val="20000"/>
              </a:spcBef>
              <a:spcAft>
                <a:spcPct val="0"/>
              </a:spcAft>
              <a:buClr>
                <a:srgbClr val="8FB08C"/>
              </a:buClr>
              <a:buChar char="•"/>
              <a:defRPr>
                <a:solidFill>
                  <a:schemeClr val="tx1"/>
                </a:solidFill>
                <a:latin typeface="Georgia" pitchFamily="18" charset="0"/>
              </a:defRPr>
            </a:lvl9pPr>
          </a:lstStyle>
          <a:p>
            <a:pPr>
              <a:lnSpc>
                <a:spcPct val="90000"/>
              </a:lnSpc>
              <a:buClrTx/>
              <a:buSzTx/>
              <a:buFontTx/>
              <a:buChar char="•"/>
            </a:pPr>
            <a:r>
              <a:rPr lang="en-US" altLang="en-US" sz="3200">
                <a:latin typeface="Times New Roman" pitchFamily="18" charset="0"/>
              </a:rPr>
              <a:t>CTS is a rich type system built into the CLR</a:t>
            </a:r>
          </a:p>
          <a:p>
            <a:pPr lvl="1">
              <a:lnSpc>
                <a:spcPct val="90000"/>
              </a:lnSpc>
              <a:buClrTx/>
              <a:buSzTx/>
              <a:buFontTx/>
              <a:buChar char="–"/>
            </a:pPr>
            <a:r>
              <a:rPr lang="en-US" altLang="en-US" sz="2800">
                <a:solidFill>
                  <a:schemeClr val="tx1"/>
                </a:solidFill>
                <a:latin typeface="Times New Roman" pitchFamily="18" charset="0"/>
              </a:rPr>
              <a:t>Implements various types (int, double, etc)</a:t>
            </a:r>
          </a:p>
          <a:p>
            <a:pPr lvl="1">
              <a:lnSpc>
                <a:spcPct val="90000"/>
              </a:lnSpc>
              <a:buClrTx/>
              <a:buSzTx/>
              <a:buFontTx/>
              <a:buChar char="–"/>
            </a:pPr>
            <a:r>
              <a:rPr lang="en-US" altLang="en-US" sz="2800">
                <a:solidFill>
                  <a:schemeClr val="tx1"/>
                </a:solidFill>
                <a:latin typeface="Times New Roman" pitchFamily="18" charset="0"/>
              </a:rPr>
              <a:t>And operations on those types</a:t>
            </a:r>
          </a:p>
          <a:p>
            <a:pPr>
              <a:lnSpc>
                <a:spcPct val="90000"/>
              </a:lnSpc>
              <a:buClrTx/>
              <a:buSzTx/>
              <a:buFontTx/>
              <a:buChar char="•"/>
            </a:pPr>
            <a:r>
              <a:rPr lang="en-US" altLang="en-US" sz="3200">
                <a:latin typeface="Times New Roman" pitchFamily="18" charset="0"/>
              </a:rPr>
              <a:t>CLS is a set of specifications that language and library designers need to follow</a:t>
            </a:r>
          </a:p>
          <a:p>
            <a:pPr lvl="1">
              <a:lnSpc>
                <a:spcPct val="90000"/>
              </a:lnSpc>
              <a:buClrTx/>
              <a:buSzTx/>
              <a:buFontTx/>
              <a:buChar char="–"/>
            </a:pPr>
            <a:r>
              <a:rPr lang="en-US" altLang="en-US" sz="2800">
                <a:solidFill>
                  <a:schemeClr val="tx1"/>
                </a:solidFill>
                <a:latin typeface="Times New Roman" pitchFamily="18" charset="0"/>
              </a:rPr>
              <a:t>This will ensure interoperability between languages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Effect transition="in" filter="randombar(horizontal)">
                                      <p:cBhvr>
                                        <p:cTn id="7" dur="500"/>
                                        <p:tgtEl>
                                          <p:spTgt spid="32774">
                                            <p:txEl>
                                              <p:pRg st="0" end="0"/>
                                            </p:txEl>
                                          </p:spTgt>
                                        </p:tgtEl>
                                      </p:cBhvr>
                                    </p:animEffect>
                                  </p:childTnLst>
                                  <p:subTnLst>
                                    <p:animClr clrSpc="rgb" dir="cw">
                                      <p:cBhvr override="childStyle">
                                        <p:cTn dur="1" fill="hold" display="0" masterRel="nextClick" afterEffect="1"/>
                                        <p:tgtEl>
                                          <p:spTgt spid="32774">
                                            <p:txEl>
                                              <p:pRg st="0" end="0"/>
                                            </p:txEl>
                                          </p:spTgt>
                                        </p:tgtEl>
                                        <p:attrNameLst>
                                          <p:attrName>ppt_c</p:attrName>
                                        </p:attrNameLst>
                                      </p:cBhvr>
                                      <p:to>
                                        <a:schemeClr val="bg2"/>
                                      </p:to>
                                    </p:animClr>
                                  </p:subTnLst>
                                </p:cTn>
                              </p:par>
                              <p:par>
                                <p:cTn id="8" presetID="14" presetClass="entr" presetSubtype="10" fill="hold" grpId="0" nodeType="withEffect">
                                  <p:stCondLst>
                                    <p:cond delay="0"/>
                                  </p:stCondLst>
                                  <p:childTnLst>
                                    <p:set>
                                      <p:cBhvr>
                                        <p:cTn id="9" dur="1" fill="hold">
                                          <p:stCondLst>
                                            <p:cond delay="0"/>
                                          </p:stCondLst>
                                        </p:cTn>
                                        <p:tgtEl>
                                          <p:spTgt spid="32774">
                                            <p:txEl>
                                              <p:pRg st="1" end="1"/>
                                            </p:txEl>
                                          </p:spTgt>
                                        </p:tgtEl>
                                        <p:attrNameLst>
                                          <p:attrName>style.visibility</p:attrName>
                                        </p:attrNameLst>
                                      </p:cBhvr>
                                      <p:to>
                                        <p:strVal val="visible"/>
                                      </p:to>
                                    </p:set>
                                    <p:animEffect transition="in" filter="randombar(horizontal)">
                                      <p:cBhvr>
                                        <p:cTn id="10" dur="500"/>
                                        <p:tgtEl>
                                          <p:spTgt spid="32774">
                                            <p:txEl>
                                              <p:pRg st="1" end="1"/>
                                            </p:txEl>
                                          </p:spTgt>
                                        </p:tgtEl>
                                      </p:cBhvr>
                                    </p:animEffect>
                                  </p:childTnLst>
                                  <p:subTnLst>
                                    <p:animClr clrSpc="rgb" dir="cw">
                                      <p:cBhvr override="childStyle">
                                        <p:cTn dur="1" fill="hold" display="0" masterRel="nextClick" afterEffect="1"/>
                                        <p:tgtEl>
                                          <p:spTgt spid="32774">
                                            <p:txEl>
                                              <p:pRg st="1" end="1"/>
                                            </p:txEl>
                                          </p:spTgt>
                                        </p:tgtEl>
                                        <p:attrNameLst>
                                          <p:attrName>ppt_c</p:attrName>
                                        </p:attrNameLst>
                                      </p:cBhvr>
                                      <p:to>
                                        <a:schemeClr val="bg2"/>
                                      </p:to>
                                    </p:animClr>
                                  </p:subTnLst>
                                </p:cTn>
                              </p:par>
                              <p:par>
                                <p:cTn id="11" presetID="14" presetClass="entr" presetSubtype="10" fill="hold" grpId="0" nodeType="withEffect">
                                  <p:stCondLst>
                                    <p:cond delay="0"/>
                                  </p:stCondLst>
                                  <p:childTnLst>
                                    <p:set>
                                      <p:cBhvr>
                                        <p:cTn id="12" dur="1" fill="hold">
                                          <p:stCondLst>
                                            <p:cond delay="0"/>
                                          </p:stCondLst>
                                        </p:cTn>
                                        <p:tgtEl>
                                          <p:spTgt spid="32774">
                                            <p:txEl>
                                              <p:pRg st="2" end="2"/>
                                            </p:txEl>
                                          </p:spTgt>
                                        </p:tgtEl>
                                        <p:attrNameLst>
                                          <p:attrName>style.visibility</p:attrName>
                                        </p:attrNameLst>
                                      </p:cBhvr>
                                      <p:to>
                                        <p:strVal val="visible"/>
                                      </p:to>
                                    </p:set>
                                    <p:animEffect transition="in" filter="randombar(horizontal)">
                                      <p:cBhvr>
                                        <p:cTn id="13" dur="500"/>
                                        <p:tgtEl>
                                          <p:spTgt spid="32774">
                                            <p:txEl>
                                              <p:pRg st="2" end="2"/>
                                            </p:txEl>
                                          </p:spTgt>
                                        </p:tgtEl>
                                      </p:cBhvr>
                                    </p:animEffect>
                                  </p:childTnLst>
                                  <p:subTnLst>
                                    <p:animClr clrSpc="rgb" dir="cw">
                                      <p:cBhvr override="childStyle">
                                        <p:cTn dur="1" fill="hold" display="0" masterRel="nextClick" afterEffect="1"/>
                                        <p:tgtEl>
                                          <p:spTgt spid="32774">
                                            <p:txEl>
                                              <p:pRg st="2" end="2"/>
                                            </p:txEl>
                                          </p:spTgt>
                                        </p:tgtEl>
                                        <p:attrNameLst>
                                          <p:attrName>ppt_c</p:attrName>
                                        </p:attrNameLst>
                                      </p:cBhvr>
                                      <p:to>
                                        <a:schemeClr val="bg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2774">
                                            <p:txEl>
                                              <p:pRg st="3" end="3"/>
                                            </p:txEl>
                                          </p:spTgt>
                                        </p:tgtEl>
                                        <p:attrNameLst>
                                          <p:attrName>style.visibility</p:attrName>
                                        </p:attrNameLst>
                                      </p:cBhvr>
                                      <p:to>
                                        <p:strVal val="visible"/>
                                      </p:to>
                                    </p:set>
                                    <p:animEffect transition="in" filter="randombar(horizontal)">
                                      <p:cBhvr>
                                        <p:cTn id="18" dur="500"/>
                                        <p:tgtEl>
                                          <p:spTgt spid="32774">
                                            <p:txEl>
                                              <p:pRg st="3" end="3"/>
                                            </p:txEl>
                                          </p:spTgt>
                                        </p:tgtEl>
                                      </p:cBhvr>
                                    </p:animEffect>
                                  </p:childTnLst>
                                  <p:subTnLst>
                                    <p:animClr clrSpc="rgb" dir="cw">
                                      <p:cBhvr override="childStyle">
                                        <p:cTn dur="1" fill="hold" display="0" masterRel="nextClick" afterEffect="1"/>
                                        <p:tgtEl>
                                          <p:spTgt spid="32774">
                                            <p:txEl>
                                              <p:pRg st="3" end="3"/>
                                            </p:txEl>
                                          </p:spTgt>
                                        </p:tgtEl>
                                        <p:attrNameLst>
                                          <p:attrName>ppt_c</p:attrName>
                                        </p:attrNameLst>
                                      </p:cBhvr>
                                      <p:to>
                                        <a:schemeClr val="bg2"/>
                                      </p:to>
                                    </p:animClr>
                                  </p:subTnLst>
                                </p:cTn>
                              </p:par>
                              <p:par>
                                <p:cTn id="19" presetID="14" presetClass="entr" presetSubtype="10" fill="hold" grpId="0" nodeType="withEffect">
                                  <p:stCondLst>
                                    <p:cond delay="0"/>
                                  </p:stCondLst>
                                  <p:childTnLst>
                                    <p:set>
                                      <p:cBhvr>
                                        <p:cTn id="20" dur="1" fill="hold">
                                          <p:stCondLst>
                                            <p:cond delay="0"/>
                                          </p:stCondLst>
                                        </p:cTn>
                                        <p:tgtEl>
                                          <p:spTgt spid="32774">
                                            <p:txEl>
                                              <p:pRg st="4" end="4"/>
                                            </p:txEl>
                                          </p:spTgt>
                                        </p:tgtEl>
                                        <p:attrNameLst>
                                          <p:attrName>style.visibility</p:attrName>
                                        </p:attrNameLst>
                                      </p:cBhvr>
                                      <p:to>
                                        <p:strVal val="visible"/>
                                      </p:to>
                                    </p:set>
                                    <p:animEffect transition="in" filter="randombar(horizontal)">
                                      <p:cBhvr>
                                        <p:cTn id="21" dur="500"/>
                                        <p:tgtEl>
                                          <p:spTgt spid="32774">
                                            <p:txEl>
                                              <p:pRg st="4" end="4"/>
                                            </p:txEl>
                                          </p:spTgt>
                                        </p:tgtEl>
                                      </p:cBhvr>
                                    </p:animEffect>
                                  </p:childTnLst>
                                  <p:subTnLst>
                                    <p:animClr clrSpc="rgb" dir="cw">
                                      <p:cBhvr override="childStyle">
                                        <p:cTn dur="1" fill="hold" display="0" masterRel="nextClick" afterEffect="1"/>
                                        <p:tgtEl>
                                          <p:spTgt spid="32774">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Retrospect</Template>
  <TotalTime>3063</TotalTime>
  <Words>1441</Words>
  <Application>Microsoft Office PowerPoint</Application>
  <PresentationFormat>On-screen Show (4:3)</PresentationFormat>
  <Paragraphs>236</Paragraphs>
  <Slides>28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Georgia</vt:lpstr>
      <vt:lpstr>Times New Roman</vt:lpstr>
      <vt:lpstr>Wingdings</vt:lpstr>
      <vt:lpstr>Wingdings 2</vt:lpstr>
      <vt:lpstr>Civil</vt:lpstr>
      <vt:lpstr>PowerPoint Presentation</vt:lpstr>
      <vt:lpstr>.NET – What Is It?</vt:lpstr>
      <vt:lpstr>What Is .NET</vt:lpstr>
      <vt:lpstr>.NET – What Is It?</vt:lpstr>
      <vt:lpstr>Framework, Languages, And Tools</vt:lpstr>
      <vt:lpstr>The .NET Framework .NET Framework Services</vt:lpstr>
      <vt:lpstr>Common Language Runtime (CLR)</vt:lpstr>
      <vt:lpstr>Common Language Runtime </vt:lpstr>
      <vt:lpstr>Common Language Runtime Multiple Language Support</vt:lpstr>
      <vt:lpstr>Compilation in .NET</vt:lpstr>
      <vt:lpstr>Intermediate Language (IL)</vt:lpstr>
      <vt:lpstr>Languages</vt:lpstr>
      <vt:lpstr>PowerPoint Presentation</vt:lpstr>
      <vt:lpstr>ASP.NET</vt:lpstr>
      <vt:lpstr>PowerPoint Presentation</vt:lpstr>
      <vt:lpstr>ASP.NET Web Forms</vt:lpstr>
      <vt:lpstr>ASP.NET Web Services</vt:lpstr>
      <vt:lpstr>PowerPoint Presentation</vt:lpstr>
      <vt:lpstr>PowerPoint Presentation</vt:lpstr>
      <vt:lpstr>Visual Studio.NET</vt:lpstr>
      <vt:lpstr>.NET – Hierarchy, Another View</vt:lpstr>
      <vt:lpstr>Summary</vt:lpstr>
      <vt:lpstr>Comparison between  J2EE and .NET</vt:lpstr>
      <vt:lpstr>PowerPoint Presentation</vt:lpstr>
      <vt:lpstr>J2EE and .NET</vt:lpstr>
      <vt:lpstr>J2EE and .NET</vt:lpstr>
      <vt:lpstr>J2EE and .NET</vt:lpstr>
      <vt:lpstr>J2EE and .NET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Bharat Kolluri</dc:creator>
  <cp:lastModifiedBy>Victor</cp:lastModifiedBy>
  <cp:revision>83</cp:revision>
  <dcterms:created xsi:type="dcterms:W3CDTF">2003-07-30T21:04:55Z</dcterms:created>
  <dcterms:modified xsi:type="dcterms:W3CDTF">2021-05-17T08:41:27Z</dcterms:modified>
</cp:coreProperties>
</file>