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354" r:id="rId5"/>
    <p:sldId id="355" r:id="rId6"/>
    <p:sldId id="356" r:id="rId7"/>
    <p:sldId id="357" r:id="rId8"/>
    <p:sldId id="358" r:id="rId9"/>
    <p:sldId id="359" r:id="rId10"/>
    <p:sldId id="360" r:id="rId11"/>
    <p:sldId id="361" r:id="rId12"/>
    <p:sldId id="362" r:id="rId13"/>
    <p:sldId id="363" r:id="rId14"/>
    <p:sldId id="364" r:id="rId15"/>
    <p:sldId id="366" r:id="rId16"/>
    <p:sldId id="367" r:id="rId17"/>
    <p:sldId id="368" r:id="rId18"/>
    <p:sldId id="365" r:id="rId19"/>
    <p:sldId id="369" r:id="rId20"/>
    <p:sldId id="370" r:id="rId21"/>
    <p:sldId id="371" r:id="rId22"/>
    <p:sldId id="372" r:id="rId23"/>
    <p:sldId id="373" r:id="rId24"/>
    <p:sldId id="374" r:id="rId25"/>
    <p:sldId id="259" r:id="rId26"/>
    <p:sldId id="260" r:id="rId27"/>
    <p:sldId id="261" r:id="rId28"/>
    <p:sldId id="262" r:id="rId29"/>
    <p:sldId id="285" r:id="rId30"/>
    <p:sldId id="263" r:id="rId31"/>
    <p:sldId id="341" r:id="rId32"/>
    <p:sldId id="340" r:id="rId33"/>
    <p:sldId id="290" r:id="rId34"/>
    <p:sldId id="342" r:id="rId35"/>
    <p:sldId id="345" r:id="rId36"/>
    <p:sldId id="346" r:id="rId37"/>
    <p:sldId id="347" r:id="rId38"/>
    <p:sldId id="344" r:id="rId39"/>
    <p:sldId id="350" r:id="rId40"/>
    <p:sldId id="352" r:id="rId4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BAFFE-D12F-485B-B3F2-C84B0FEE04ED}" type="datetimeFigureOut">
              <a:rPr lang="en-NG" smtClean="0"/>
              <a:t>22/11/2022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B911D-2F4E-463B-9189-30C1CF5E5823}" type="slidenum">
              <a:rPr lang="en-NG" smtClean="0"/>
              <a:t>‹#›</a:t>
            </a:fld>
            <a:endParaRPr lang="en-NG"/>
          </a:p>
        </p:txBody>
      </p:sp>
    </p:spTree>
    <p:extLst>
      <p:ext uri="{BB962C8B-B14F-4D97-AF65-F5344CB8AC3E}">
        <p14:creationId xmlns:p14="http://schemas.microsoft.com/office/powerpoint/2010/main" val="2370528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79BCA76D-ABDA-48A1-BA99-5F91CF0F08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64E24786-8DAD-47C1-BD83-DCEE008DDC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NG"/>
          </a:p>
        </p:txBody>
      </p:sp>
      <p:sp>
        <p:nvSpPr>
          <p:cNvPr id="18436" name="Slide Number Placeholder 3">
            <a:extLst>
              <a:ext uri="{FF2B5EF4-FFF2-40B4-BE49-F238E27FC236}">
                <a16:creationId xmlns:a16="http://schemas.microsoft.com/office/drawing/2014/main" id="{ADC4124B-8B0D-4801-AB72-ACD93A7BAF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927D5E-BF82-4FB1-88A6-12711A771C64}" type="slidenum">
              <a:rPr lang="en-GB" altLang="en-NG" smtClean="0">
                <a:latin typeface="Arial" panose="020B0604020202020204" pitchFamily="34" charset="0"/>
              </a:rPr>
              <a:pPr>
                <a:spcBef>
                  <a:spcPct val="0"/>
                </a:spcBef>
              </a:pPr>
              <a:t>37</a:t>
            </a:fld>
            <a:endParaRPr lang="en-GB" altLang="en-NG">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3807-00C5-463D-9B6B-7654D2A80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9478FE42-BA62-4EBD-8ADF-B875D29C4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36C4D3D1-98B3-44C2-A05C-F92D2583A5EE}"/>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5" name="Footer Placeholder 4">
            <a:extLst>
              <a:ext uri="{FF2B5EF4-FFF2-40B4-BE49-F238E27FC236}">
                <a16:creationId xmlns:a16="http://schemas.microsoft.com/office/drawing/2014/main" id="{766E87E3-0555-4217-B7E9-715AFC1CC62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C271998-5D0F-4DB1-B78C-A0220F3FF5A2}"/>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96638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F9DB-573C-4A74-BDFE-09E19D40EF31}"/>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426B4FF3-5E86-4D63-9839-522F876E8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B9BBD57-3208-47EA-9CC4-31B49404EE88}"/>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5" name="Footer Placeholder 4">
            <a:extLst>
              <a:ext uri="{FF2B5EF4-FFF2-40B4-BE49-F238E27FC236}">
                <a16:creationId xmlns:a16="http://schemas.microsoft.com/office/drawing/2014/main" id="{6012C4F9-B1D6-4291-87B4-5A3FBCE24B4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48FE926-020A-463C-8192-A0A719A4243F}"/>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74571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E4422-86CA-4CD3-97B9-403C88148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C619A79-69E0-4C31-9A68-41D10BDFE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410C8D3-253F-4F40-91E6-37D0C83D686C}"/>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5" name="Footer Placeholder 4">
            <a:extLst>
              <a:ext uri="{FF2B5EF4-FFF2-40B4-BE49-F238E27FC236}">
                <a16:creationId xmlns:a16="http://schemas.microsoft.com/office/drawing/2014/main" id="{78B214A6-A089-4843-BD6F-722611A0B72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AED94AB-247F-4162-ABA3-8F8D1F88E01C}"/>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125449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B176-1B85-4765-ADCE-D201050FA81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7DDA0C0-E728-4FD0-BCAE-1E4C3EFF3A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44828B1-8E94-4D48-9A02-DA3D4D35F2E3}"/>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5" name="Footer Placeholder 4">
            <a:extLst>
              <a:ext uri="{FF2B5EF4-FFF2-40B4-BE49-F238E27FC236}">
                <a16:creationId xmlns:a16="http://schemas.microsoft.com/office/drawing/2014/main" id="{47E83E49-56D7-456D-B563-65C4DD73DB5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F31240D-6313-4CF8-BBC7-E4BC94E9A346}"/>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187622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E41-6D0F-4BD9-89B5-11AF66FF21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F353EAA-1C6B-4F6D-948E-BBCB3DF7E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BEC2D8-D500-4E3D-98C9-32701D0EACE0}"/>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5" name="Footer Placeholder 4">
            <a:extLst>
              <a:ext uri="{FF2B5EF4-FFF2-40B4-BE49-F238E27FC236}">
                <a16:creationId xmlns:a16="http://schemas.microsoft.com/office/drawing/2014/main" id="{E1B81D9B-B4B8-42AE-9D1A-AF080A71B10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0BFDE29-690B-4984-81AA-EFFD42C5F713}"/>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23899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2AAA-10A2-4874-A9E5-D4C1A100951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74816FB-0C20-4446-A8F5-4A16AE57E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2DB0033-B000-44B4-A353-100665C84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F7E94D6F-CA97-4D79-A8A4-AB066685EBBB}"/>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6" name="Footer Placeholder 5">
            <a:extLst>
              <a:ext uri="{FF2B5EF4-FFF2-40B4-BE49-F238E27FC236}">
                <a16:creationId xmlns:a16="http://schemas.microsoft.com/office/drawing/2014/main" id="{C6BFD2F2-AC79-495D-8E99-B2411E87F9D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628C8B1-C245-4E64-BB74-01A099D75801}"/>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338092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FC8E-0B13-4106-8382-7A03D5863CA4}"/>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D54370C-F5CE-49BB-9DD4-97660BEA7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6BBC0C-B7E7-4F31-936B-E172BC9524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FE41B79-DC83-4E46-AE97-8B066393F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AB75F-4715-48E6-AC81-974F79A416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DEDD63EE-7104-4AA9-BBAA-C744E9E88E3F}"/>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8" name="Footer Placeholder 7">
            <a:extLst>
              <a:ext uri="{FF2B5EF4-FFF2-40B4-BE49-F238E27FC236}">
                <a16:creationId xmlns:a16="http://schemas.microsoft.com/office/drawing/2014/main" id="{555378F7-324F-48B9-B47A-D77F1B4BA643}"/>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1240136C-5DF8-4704-ACF2-A0C0150C5BEA}"/>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186311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5750-AB45-4A45-AB05-158F14C18A0C}"/>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5C48A4E-0C04-4748-A803-651CB5462EF7}"/>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4" name="Footer Placeholder 3">
            <a:extLst>
              <a:ext uri="{FF2B5EF4-FFF2-40B4-BE49-F238E27FC236}">
                <a16:creationId xmlns:a16="http://schemas.microsoft.com/office/drawing/2014/main" id="{FD82D82A-AEF5-4F35-93CA-4253CCE02CA7}"/>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719C3E0F-F74F-41ED-8203-1EAE4B14DBC9}"/>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288122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ABB1A-CF55-46E9-8864-9C68D8FAE663}"/>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3" name="Footer Placeholder 2">
            <a:extLst>
              <a:ext uri="{FF2B5EF4-FFF2-40B4-BE49-F238E27FC236}">
                <a16:creationId xmlns:a16="http://schemas.microsoft.com/office/drawing/2014/main" id="{7DEA2996-E7EF-4C92-974F-BA67FFDDC10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70A1AC7-5B82-4DB5-8BCF-D2A1D34ACF0B}"/>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9878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F40E-4F39-4392-996E-5197E412D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96A2123F-1855-4704-8C4D-3AE81250A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EC28A7B-75F7-438B-A0D4-53E5CD2E2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2BA6A-5122-4AAA-8BB1-B66DB78AA28E}"/>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6" name="Footer Placeholder 5">
            <a:extLst>
              <a:ext uri="{FF2B5EF4-FFF2-40B4-BE49-F238E27FC236}">
                <a16:creationId xmlns:a16="http://schemas.microsoft.com/office/drawing/2014/main" id="{30910A85-DFDD-4C73-BAED-F9CE60F05FB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CB6ECAB-5238-44C1-AA1E-2812A4A4B92F}"/>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429397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7E51-1E29-4934-8A25-87D86CD15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316E566-9ECF-4C6E-8931-32E49D781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A10FA90-0D5C-47B7-8416-09CDADDAE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27CC6-5F91-49F4-99D1-E86D5AD5AA3B}"/>
              </a:ext>
            </a:extLst>
          </p:cNvPr>
          <p:cNvSpPr>
            <a:spLocks noGrp="1"/>
          </p:cNvSpPr>
          <p:nvPr>
            <p:ph type="dt" sz="half" idx="10"/>
          </p:nvPr>
        </p:nvSpPr>
        <p:spPr/>
        <p:txBody>
          <a:bodyPr/>
          <a:lstStyle/>
          <a:p>
            <a:fld id="{97081328-3461-41AA-94E6-F7594676D738}" type="datetimeFigureOut">
              <a:rPr lang="en-NG" smtClean="0"/>
              <a:t>22/11/2022</a:t>
            </a:fld>
            <a:endParaRPr lang="en-NG"/>
          </a:p>
        </p:txBody>
      </p:sp>
      <p:sp>
        <p:nvSpPr>
          <p:cNvPr id="6" name="Footer Placeholder 5">
            <a:extLst>
              <a:ext uri="{FF2B5EF4-FFF2-40B4-BE49-F238E27FC236}">
                <a16:creationId xmlns:a16="http://schemas.microsoft.com/office/drawing/2014/main" id="{8CAEA977-8B52-4C8E-B6FD-39780B50ED0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81CE4F2-973F-41A4-8861-35B4D94F2E97}"/>
              </a:ext>
            </a:extLst>
          </p:cNvPr>
          <p:cNvSpPr>
            <a:spLocks noGrp="1"/>
          </p:cNvSpPr>
          <p:nvPr>
            <p:ph type="sldNum" sz="quarter" idx="12"/>
          </p:nvPr>
        </p:nvSpPr>
        <p:spPr/>
        <p:txBody>
          <a:bodyPr/>
          <a:lstStyle/>
          <a:p>
            <a:fld id="{4F38D140-40B5-4545-8186-A1CE28637BD9}" type="slidenum">
              <a:rPr lang="en-NG" smtClean="0"/>
              <a:t>‹#›</a:t>
            </a:fld>
            <a:endParaRPr lang="en-NG"/>
          </a:p>
        </p:txBody>
      </p:sp>
    </p:spTree>
    <p:extLst>
      <p:ext uri="{BB962C8B-B14F-4D97-AF65-F5344CB8AC3E}">
        <p14:creationId xmlns:p14="http://schemas.microsoft.com/office/powerpoint/2010/main" val="78675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8C5D1-E3F7-4D0D-8ECE-D0C890B80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B58338C-7C5D-4E82-8A0A-F37579AC7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08D9728-188C-4438-AE5F-BFA51134A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81328-3461-41AA-94E6-F7594676D738}" type="datetimeFigureOut">
              <a:rPr lang="en-NG" smtClean="0"/>
              <a:t>22/11/2022</a:t>
            </a:fld>
            <a:endParaRPr lang="en-NG"/>
          </a:p>
        </p:txBody>
      </p:sp>
      <p:sp>
        <p:nvSpPr>
          <p:cNvPr id="5" name="Footer Placeholder 4">
            <a:extLst>
              <a:ext uri="{FF2B5EF4-FFF2-40B4-BE49-F238E27FC236}">
                <a16:creationId xmlns:a16="http://schemas.microsoft.com/office/drawing/2014/main" id="{233F0C7C-8425-462B-A67A-33CB39389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D2CA556F-5203-44F0-83C4-9C10AEF84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8D140-40B5-4545-8186-A1CE28637BD9}" type="slidenum">
              <a:rPr lang="en-NG" smtClean="0"/>
              <a:t>‹#›</a:t>
            </a:fld>
            <a:endParaRPr lang="en-NG"/>
          </a:p>
        </p:txBody>
      </p:sp>
    </p:spTree>
    <p:extLst>
      <p:ext uri="{BB962C8B-B14F-4D97-AF65-F5344CB8AC3E}">
        <p14:creationId xmlns:p14="http://schemas.microsoft.com/office/powerpoint/2010/main" val="324257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Formal_system" TargetMode="External"/><Relationship Id="rId13" Type="http://schemas.openxmlformats.org/officeDocument/2006/relationships/hyperlink" Target="https://en.wikipedia.org/wiki/Methodology" TargetMode="External"/><Relationship Id="rId3" Type="http://schemas.openxmlformats.org/officeDocument/2006/relationships/hyperlink" Target="https://en.wikipedia.org/wiki/Geology" TargetMode="External"/><Relationship Id="rId7" Type="http://schemas.openxmlformats.org/officeDocument/2006/relationships/hyperlink" Target="https://en.wikipedia.org/wiki/Human_behavior" TargetMode="External"/><Relationship Id="rId12" Type="http://schemas.openxmlformats.org/officeDocument/2006/relationships/hyperlink" Target="https://en.wikipedia.org/wiki/Empirical_evidence" TargetMode="External"/><Relationship Id="rId2" Type="http://schemas.openxmlformats.org/officeDocument/2006/relationships/hyperlink" Target="https://en.wikipedia.org/wiki/Cosmology" TargetMode="External"/><Relationship Id="rId1" Type="http://schemas.openxmlformats.org/officeDocument/2006/relationships/slideLayout" Target="../slideLayouts/slideLayout2.xml"/><Relationship Id="rId6" Type="http://schemas.openxmlformats.org/officeDocument/2006/relationships/hyperlink" Target="https://en.wikipedia.org/wiki/Biology" TargetMode="External"/><Relationship Id="rId11" Type="http://schemas.openxmlformats.org/officeDocument/2006/relationships/hyperlink" Target="https://en.wikipedia.org/wiki/A_priori_and_a_posteriori" TargetMode="External"/><Relationship Id="rId5" Type="http://schemas.openxmlformats.org/officeDocument/2006/relationships/hyperlink" Target="https://en.wikipedia.org/wiki/Chemistry" TargetMode="External"/><Relationship Id="rId10" Type="http://schemas.openxmlformats.org/officeDocument/2006/relationships/hyperlink" Target="https://en.wikipedia.org/wiki/Mathematics" TargetMode="External"/><Relationship Id="rId4" Type="http://schemas.openxmlformats.org/officeDocument/2006/relationships/hyperlink" Target="https://en.wikipedia.org/wiki/Physics" TargetMode="External"/><Relationship Id="rId9" Type="http://schemas.openxmlformats.org/officeDocument/2006/relationships/hyperlink" Target="https://en.wikipedia.org/wiki/Logic"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Mathematics" TargetMode="External"/><Relationship Id="rId13" Type="http://schemas.openxmlformats.org/officeDocument/2006/relationships/hyperlink" Target="https://en.wikipedia.org/wiki/Empirical_evidence" TargetMode="External"/><Relationship Id="rId3" Type="http://schemas.openxmlformats.org/officeDocument/2006/relationships/hyperlink" Target="https://en.wikipedia.org/wiki/Philosophy" TargetMode="External"/><Relationship Id="rId7" Type="http://schemas.openxmlformats.org/officeDocument/2006/relationships/hyperlink" Target="https://en.wikipedia.org/wiki/Experience" TargetMode="External"/><Relationship Id="rId12" Type="http://schemas.openxmlformats.org/officeDocument/2006/relationships/hyperlink" Target="https://en.wikipedia.org/wiki/Pure_reason" TargetMode="External"/><Relationship Id="rId2" Type="http://schemas.openxmlformats.org/officeDocument/2006/relationships/hyperlink" Target="https://en.wikipedia.org/wiki/Latin" TargetMode="External"/><Relationship Id="rId1" Type="http://schemas.openxmlformats.org/officeDocument/2006/relationships/slideLayout" Target="../slideLayouts/slideLayout2.xml"/><Relationship Id="rId6" Type="http://schemas.openxmlformats.org/officeDocument/2006/relationships/hyperlink" Target="https://en.wikipedia.org/wiki/Argument" TargetMode="External"/><Relationship Id="rId11" Type="http://schemas.openxmlformats.org/officeDocument/2006/relationships/hyperlink" Target="https://en.wikipedia.org/wiki/Deductive_reasoning" TargetMode="External"/><Relationship Id="rId5" Type="http://schemas.openxmlformats.org/officeDocument/2006/relationships/hyperlink" Target="https://en.wikipedia.org/wiki/Justification_(epistemology)" TargetMode="External"/><Relationship Id="rId15" Type="http://schemas.openxmlformats.org/officeDocument/2006/relationships/hyperlink" Target="https://en.wikipedia.org/wiki/Anecdotal_evidence" TargetMode="External"/><Relationship Id="rId10" Type="http://schemas.openxmlformats.org/officeDocument/2006/relationships/hyperlink" Target="https://en.wikipedia.org/wiki/Tautology_(logic)" TargetMode="External"/><Relationship Id="rId4" Type="http://schemas.openxmlformats.org/officeDocument/2006/relationships/hyperlink" Target="https://en.wikipedia.org/wiki/Knowledge" TargetMode="External"/><Relationship Id="rId9" Type="http://schemas.openxmlformats.org/officeDocument/2006/relationships/hyperlink" Target="https://en.wikipedia.org/wiki/A_priori_and_a_posteriori#cite_note-1" TargetMode="External"/><Relationship Id="rId14" Type="http://schemas.openxmlformats.org/officeDocument/2006/relationships/hyperlink" Target="https://en.wikipedia.org/wiki/Scienc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Knowledge" TargetMode="External"/><Relationship Id="rId2" Type="http://schemas.openxmlformats.org/officeDocument/2006/relationships/hyperlink" Target="https://en.wikipedia.org/wiki/Latin_language" TargetMode="External"/><Relationship Id="rId1" Type="http://schemas.openxmlformats.org/officeDocument/2006/relationships/slideLayout" Target="../slideLayouts/slideLayout2.xml"/><Relationship Id="rId6" Type="http://schemas.openxmlformats.org/officeDocument/2006/relationships/hyperlink" Target="https://en.wikipedia.org/wiki/Universe" TargetMode="External"/><Relationship Id="rId5" Type="http://schemas.openxmlformats.org/officeDocument/2006/relationships/hyperlink" Target="https://en.wikipedia.org/wiki/Predictions" TargetMode="External"/><Relationship Id="rId4" Type="http://schemas.openxmlformats.org/officeDocument/2006/relationships/hyperlink" Target="https://en.wikipedia.org/wiki/Explanation"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ncient_history" TargetMode="External"/><Relationship Id="rId2" Type="http://schemas.openxmlformats.org/officeDocument/2006/relationships/hyperlink" Target="https://en.wikipedia.org/wiki/Protoscience" TargetMode="External"/><Relationship Id="rId1" Type="http://schemas.openxmlformats.org/officeDocument/2006/relationships/slideLayout" Target="../slideLayouts/slideLayout2.xml"/><Relationship Id="rId5" Type="http://schemas.openxmlformats.org/officeDocument/2006/relationships/hyperlink" Target="https://en.wikipedia.org/wiki/Writing" TargetMode="External"/><Relationship Id="rId4" Type="http://schemas.openxmlformats.org/officeDocument/2006/relationships/hyperlink" Target="https://en.wikipedia.org/wiki/Oral_tradition"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sopotamian"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en.wikipedia.org/wiki/Girsu" TargetMode="External"/><Relationship Id="rId5" Type="http://schemas.openxmlformats.org/officeDocument/2006/relationships/hyperlink" Target="https://en.wikipedia.org/wiki/Lagash" TargetMode="External"/><Relationship Id="rId4" Type="http://schemas.openxmlformats.org/officeDocument/2006/relationships/hyperlink" Target="https://en.wikipedia.org/wiki/Louvr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cademy" TargetMode="External"/><Relationship Id="rId13" Type="http://schemas.openxmlformats.org/officeDocument/2006/relationships/hyperlink" Target="https://en.wikipedia.org/wiki/Aristarchus_of_Samos" TargetMode="External"/><Relationship Id="rId18" Type="http://schemas.openxmlformats.org/officeDocument/2006/relationships/hyperlink" Target="https://en.wikipedia.org/wiki/Botany" TargetMode="External"/><Relationship Id="rId3" Type="http://schemas.openxmlformats.org/officeDocument/2006/relationships/hyperlink" Target="https://en.wikipedia.org/wiki/Classical_Antiquity" TargetMode="External"/><Relationship Id="rId21" Type="http://schemas.openxmlformats.org/officeDocument/2006/relationships/hyperlink" Target="https://en.wikipedia.org/wiki/Mathematics" TargetMode="External"/><Relationship Id="rId7" Type="http://schemas.openxmlformats.org/officeDocument/2006/relationships/hyperlink" Target="https://en.wikipedia.org/wiki/Plato" TargetMode="External"/><Relationship Id="rId12" Type="http://schemas.openxmlformats.org/officeDocument/2006/relationships/hyperlink" Target="https://en.wikipedia.org/wiki/Euclid" TargetMode="External"/><Relationship Id="rId17" Type="http://schemas.openxmlformats.org/officeDocument/2006/relationships/hyperlink" Target="https://en.wikipedia.org/wiki/Zoology" TargetMode="External"/><Relationship Id="rId2" Type="http://schemas.openxmlformats.org/officeDocument/2006/relationships/hyperlink" Target="https://en.wikipedia.org/wiki/History_of_science_in_Classical_Antiquity" TargetMode="External"/><Relationship Id="rId16" Type="http://schemas.openxmlformats.org/officeDocument/2006/relationships/hyperlink" Target="https://en.wikipedia.org/wiki/Anatomy" TargetMode="External"/><Relationship Id="rId20" Type="http://schemas.openxmlformats.org/officeDocument/2006/relationships/hyperlink" Target="https://en.wikipedia.org/wiki/Geography" TargetMode="External"/><Relationship Id="rId1" Type="http://schemas.openxmlformats.org/officeDocument/2006/relationships/slideLayout" Target="../slideLayouts/slideLayout2.xml"/><Relationship Id="rId6" Type="http://schemas.openxmlformats.org/officeDocument/2006/relationships/hyperlink" Target="https://en.wikipedia.org/wiki/Pythagoras" TargetMode="External"/><Relationship Id="rId11" Type="http://schemas.openxmlformats.org/officeDocument/2006/relationships/hyperlink" Target="https://en.wikipedia.org/wiki/Eratosthenes" TargetMode="External"/><Relationship Id="rId5" Type="http://schemas.openxmlformats.org/officeDocument/2006/relationships/hyperlink" Target="https://en.wikipedia.org/wiki/Thales" TargetMode="External"/><Relationship Id="rId15" Type="http://schemas.openxmlformats.org/officeDocument/2006/relationships/hyperlink" Target="https://en.wikipedia.org/wiki/Archimedes" TargetMode="External"/><Relationship Id="rId10" Type="http://schemas.openxmlformats.org/officeDocument/2006/relationships/hyperlink" Target="https://en.wikipedia.org/wiki/Hellenistic_period" TargetMode="External"/><Relationship Id="rId19" Type="http://schemas.openxmlformats.org/officeDocument/2006/relationships/hyperlink" Target="https://en.wikipedia.org/wiki/Mineralogy" TargetMode="External"/><Relationship Id="rId4" Type="http://schemas.openxmlformats.org/officeDocument/2006/relationships/hyperlink" Target="https://en.wikipedia.org/wiki/Pre-Socratic_philosophy" TargetMode="External"/><Relationship Id="rId9" Type="http://schemas.openxmlformats.org/officeDocument/2006/relationships/hyperlink" Target="https://en.wikipedia.org/wiki/Aristotle" TargetMode="External"/><Relationship Id="rId14" Type="http://schemas.openxmlformats.org/officeDocument/2006/relationships/hyperlink" Target="https://en.wikipedia.org/wiki/Hipparchus" TargetMode="External"/><Relationship Id="rId22" Type="http://schemas.openxmlformats.org/officeDocument/2006/relationships/hyperlink" Target="https://en.wikipedia.org/wiki/Astronomy"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Mohenjo-daro" TargetMode="External"/><Relationship Id="rId3" Type="http://schemas.openxmlformats.org/officeDocument/2006/relationships/hyperlink" Target="https://en.wikipedia.org/wiki/Indian_astronomy" TargetMode="External"/><Relationship Id="rId7" Type="http://schemas.openxmlformats.org/officeDocument/2006/relationships/hyperlink" Target="https://en.wikipedia.org/wiki/Harappa" TargetMode="External"/><Relationship Id="rId2" Type="http://schemas.openxmlformats.org/officeDocument/2006/relationships/hyperlink" Target="https://en.wikipedia.org/wiki/Science_and_technology_in_ancient_India" TargetMode="External"/><Relationship Id="rId1" Type="http://schemas.openxmlformats.org/officeDocument/2006/relationships/slideLayout" Target="../slideLayouts/slideLayout2.xml"/><Relationship Id="rId6" Type="http://schemas.openxmlformats.org/officeDocument/2006/relationships/hyperlink" Target="https://en.wikipedia.org/wiki/History_of_metallurgy_in_the_Indian_subcontinent" TargetMode="External"/><Relationship Id="rId5" Type="http://schemas.openxmlformats.org/officeDocument/2006/relationships/hyperlink" Target="https://en.wikipedia.org/wiki/Ayurveda" TargetMode="External"/><Relationship Id="rId4" Type="http://schemas.openxmlformats.org/officeDocument/2006/relationships/hyperlink" Target="https://en.wikipedia.org/wiki/Indian_mathematics" TargetMode="External"/><Relationship Id="rId9" Type="http://schemas.openxmlformats.org/officeDocument/2006/relationships/hyperlink" Target="https://en.wikipedia.org/wiki/Indus_Valley_civilization"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Gunpowder" TargetMode="External"/><Relationship Id="rId3" Type="http://schemas.openxmlformats.org/officeDocument/2006/relationships/hyperlink" Target="https://en.wikipedia.org/wiki/Four_Great_Inventions" TargetMode="External"/><Relationship Id="rId7" Type="http://schemas.openxmlformats.org/officeDocument/2006/relationships/hyperlink" Target="https://en.wikipedia.org/wiki/Compass" TargetMode="External"/><Relationship Id="rId2" Type="http://schemas.openxmlformats.org/officeDocument/2006/relationships/hyperlink" Target="https://en.wikipedia.org/wiki/History_of_science_and_technology_in_China" TargetMode="External"/><Relationship Id="rId1" Type="http://schemas.openxmlformats.org/officeDocument/2006/relationships/slideLayout" Target="../slideLayouts/slideLayout2.xml"/><Relationship Id="rId6" Type="http://schemas.openxmlformats.org/officeDocument/2006/relationships/hyperlink" Target="https://en.wikipedia.org/wiki/Crab_Nebula" TargetMode="External"/><Relationship Id="rId5" Type="http://schemas.openxmlformats.org/officeDocument/2006/relationships/hyperlink" Target="https://en.wikipedia.org/wiki/Supernova" TargetMode="External"/><Relationship Id="rId10" Type="http://schemas.openxmlformats.org/officeDocument/2006/relationships/hyperlink" Target="https://en.wikipedia.org/wiki/Printing" TargetMode="External"/><Relationship Id="rId4" Type="http://schemas.openxmlformats.org/officeDocument/2006/relationships/hyperlink" Target="https://en.wikipedia.org/wiki/Solar_eclipses" TargetMode="External"/><Relationship Id="rId9" Type="http://schemas.openxmlformats.org/officeDocument/2006/relationships/hyperlink" Target="https://en.wikipedia.org/wiki/Papermakin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Fixed_stars" TargetMode="External"/><Relationship Id="rId3" Type="http://schemas.openxmlformats.org/officeDocument/2006/relationships/hyperlink" Target="https://en.wikipedia.org/wiki/Abu_Ma%27shar_al-Balkhi" TargetMode="External"/><Relationship Id="rId7" Type="http://schemas.openxmlformats.org/officeDocument/2006/relationships/hyperlink" Target="https://en.wikipedia.org/wiki/Ptolemy" TargetMode="External"/><Relationship Id="rId2" Type="http://schemas.openxmlformats.org/officeDocument/2006/relationships/hyperlink" Target="https://en.wikipedia.org/wiki/Avicenna" TargetMode="External"/><Relationship Id="rId1" Type="http://schemas.openxmlformats.org/officeDocument/2006/relationships/slideLayout" Target="../slideLayouts/slideLayout2.xml"/><Relationship Id="rId6" Type="http://schemas.openxmlformats.org/officeDocument/2006/relationships/hyperlink" Target="https://en.wikipedia.org/wiki/Abd_al-Rahman_al-Sufi" TargetMode="External"/><Relationship Id="rId5" Type="http://schemas.openxmlformats.org/officeDocument/2006/relationships/hyperlink" Target="https://en.wikipedia.org/wiki/Nasir_al-Din_al-Tusi" TargetMode="External"/><Relationship Id="rId4" Type="http://schemas.openxmlformats.org/officeDocument/2006/relationships/hyperlink" Target="https://en.wikipedia.org/wiki/Al-Birun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DF96-5FB1-41D2-8A9C-DA7D58C3F35C}"/>
              </a:ext>
            </a:extLst>
          </p:cNvPr>
          <p:cNvSpPr>
            <a:spLocks noGrp="1"/>
          </p:cNvSpPr>
          <p:nvPr>
            <p:ph type="ctrTitle"/>
          </p:nvPr>
        </p:nvSpPr>
        <p:spPr>
          <a:xfrm>
            <a:off x="1298713" y="251446"/>
            <a:ext cx="9144000" cy="1548641"/>
          </a:xfrm>
        </p:spPr>
        <p:txBody>
          <a:bodyPr/>
          <a:lstStyle/>
          <a:p>
            <a:r>
              <a:rPr lang="en-US" dirty="0"/>
              <a:t>FSC 311</a:t>
            </a:r>
            <a:endParaRPr lang="en-NG" dirty="0"/>
          </a:p>
        </p:txBody>
      </p:sp>
      <p:sp>
        <p:nvSpPr>
          <p:cNvPr id="3" name="Subtitle 2">
            <a:extLst>
              <a:ext uri="{FF2B5EF4-FFF2-40B4-BE49-F238E27FC236}">
                <a16:creationId xmlns:a16="http://schemas.microsoft.com/office/drawing/2014/main" id="{8D430B2B-1E3F-4EEB-833D-5BEC864CD7FD}"/>
              </a:ext>
            </a:extLst>
          </p:cNvPr>
          <p:cNvSpPr>
            <a:spLocks noGrp="1"/>
          </p:cNvSpPr>
          <p:nvPr>
            <p:ph type="subTitle" idx="1"/>
          </p:nvPr>
        </p:nvSpPr>
        <p:spPr>
          <a:xfrm>
            <a:off x="1298713" y="1800087"/>
            <a:ext cx="9144000" cy="1655762"/>
          </a:xfrm>
        </p:spPr>
        <p:txBody>
          <a:bodyPr/>
          <a:lstStyle/>
          <a:p>
            <a:r>
              <a:rPr lang="en-US" dirty="0"/>
              <a:t>History and Philosophy of Science</a:t>
            </a:r>
            <a:endParaRPr lang="en-NG" dirty="0"/>
          </a:p>
        </p:txBody>
      </p:sp>
      <p:sp>
        <p:nvSpPr>
          <p:cNvPr id="4" name="TextBox 3">
            <a:extLst>
              <a:ext uri="{FF2B5EF4-FFF2-40B4-BE49-F238E27FC236}">
                <a16:creationId xmlns:a16="http://schemas.microsoft.com/office/drawing/2014/main" id="{083D0A74-77CF-4A12-B6D5-18D7BCD80112}"/>
              </a:ext>
            </a:extLst>
          </p:cNvPr>
          <p:cNvSpPr txBox="1"/>
          <p:nvPr/>
        </p:nvSpPr>
        <p:spPr>
          <a:xfrm>
            <a:off x="132521" y="5960223"/>
            <a:ext cx="7659757" cy="646331"/>
          </a:xfrm>
          <a:prstGeom prst="rect">
            <a:avLst/>
          </a:prstGeom>
          <a:noFill/>
        </p:spPr>
        <p:txBody>
          <a:bodyPr wrap="square" rtlCol="0">
            <a:spAutoFit/>
          </a:bodyPr>
          <a:lstStyle/>
          <a:p>
            <a:r>
              <a:rPr lang="en-US" dirty="0"/>
              <a:t>KHALID ADEKOYA    </a:t>
            </a:r>
          </a:p>
          <a:p>
            <a:r>
              <a:rPr lang="en-US" dirty="0"/>
              <a:t>kadekoya@unilag.edu.ng</a:t>
            </a:r>
            <a:endParaRPr lang="en-NG" dirty="0"/>
          </a:p>
        </p:txBody>
      </p:sp>
      <p:sp>
        <p:nvSpPr>
          <p:cNvPr id="5" name="TextBox 4">
            <a:extLst>
              <a:ext uri="{FF2B5EF4-FFF2-40B4-BE49-F238E27FC236}">
                <a16:creationId xmlns:a16="http://schemas.microsoft.com/office/drawing/2014/main" id="{A988A2C9-B8DB-4AE0-8B28-3FF26E767E4E}"/>
              </a:ext>
            </a:extLst>
          </p:cNvPr>
          <p:cNvSpPr txBox="1"/>
          <p:nvPr/>
        </p:nvSpPr>
        <p:spPr>
          <a:xfrm>
            <a:off x="2703443" y="3286539"/>
            <a:ext cx="7076661" cy="369332"/>
          </a:xfrm>
          <a:prstGeom prst="rect">
            <a:avLst/>
          </a:prstGeom>
          <a:noFill/>
        </p:spPr>
        <p:txBody>
          <a:bodyPr wrap="square" rtlCol="0">
            <a:spAutoFit/>
          </a:bodyPr>
          <a:lstStyle/>
          <a:p>
            <a:r>
              <a:rPr lang="en-US" dirty="0"/>
              <a:t>LECTURE NOTES 001. 2021/2022 SESSION</a:t>
            </a:r>
            <a:endParaRPr lang="en-NG" dirty="0"/>
          </a:p>
        </p:txBody>
      </p:sp>
    </p:spTree>
    <p:extLst>
      <p:ext uri="{BB962C8B-B14F-4D97-AF65-F5344CB8AC3E}">
        <p14:creationId xmlns:p14="http://schemas.microsoft.com/office/powerpoint/2010/main" val="2652497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6ABD-B9C9-4DFB-928A-37115867040D}"/>
              </a:ext>
            </a:extLst>
          </p:cNvPr>
          <p:cNvSpPr>
            <a:spLocks noGrp="1"/>
          </p:cNvSpPr>
          <p:nvPr>
            <p:ph type="title"/>
          </p:nvPr>
        </p:nvSpPr>
        <p:spPr>
          <a:xfrm>
            <a:off x="665922" y="558799"/>
            <a:ext cx="10515600" cy="244475"/>
          </a:xfrm>
        </p:spPr>
        <p:txBody>
          <a:bodyPr>
            <a:normAutofit fontScale="90000"/>
          </a:bodyPr>
          <a:lstStyle/>
          <a:p>
            <a:r>
              <a:rPr lang="en-US" b="1" i="0" dirty="0">
                <a:solidFill>
                  <a:srgbClr val="050939"/>
                </a:solidFill>
                <a:effectLst/>
                <a:latin typeface="adelle-sans"/>
              </a:rPr>
              <a:t>Age of Alchemy</a:t>
            </a:r>
            <a:br>
              <a:rPr lang="en-US" b="1" i="0" dirty="0">
                <a:solidFill>
                  <a:srgbClr val="050939"/>
                </a:solidFill>
                <a:effectLst/>
                <a:latin typeface="adelle-sans"/>
              </a:rPr>
            </a:br>
            <a:endParaRPr lang="en-NG" dirty="0"/>
          </a:p>
        </p:txBody>
      </p:sp>
      <p:sp>
        <p:nvSpPr>
          <p:cNvPr id="3" name="Content Placeholder 2">
            <a:extLst>
              <a:ext uri="{FF2B5EF4-FFF2-40B4-BE49-F238E27FC236}">
                <a16:creationId xmlns:a16="http://schemas.microsoft.com/office/drawing/2014/main" id="{8940FC5E-E738-46C1-BD07-68F7B5483401}"/>
              </a:ext>
            </a:extLst>
          </p:cNvPr>
          <p:cNvSpPr>
            <a:spLocks noGrp="1"/>
          </p:cNvSpPr>
          <p:nvPr>
            <p:ph idx="1"/>
          </p:nvPr>
        </p:nvSpPr>
        <p:spPr>
          <a:xfrm>
            <a:off x="838200" y="803274"/>
            <a:ext cx="10515600" cy="3079613"/>
          </a:xfrm>
        </p:spPr>
        <p:txBody>
          <a:bodyPr/>
          <a:lstStyle/>
          <a:p>
            <a:r>
              <a:rPr lang="en-US" b="0" i="0" dirty="0">
                <a:solidFill>
                  <a:srgbClr val="000000"/>
                </a:solidFill>
                <a:effectLst/>
                <a:latin typeface="abril-text"/>
              </a:rPr>
              <a:t>alchemy conjures up images of mysticism or a fool’s quest for gold.</a:t>
            </a:r>
          </a:p>
          <a:p>
            <a:r>
              <a:rPr lang="en-US" b="0" i="0" dirty="0">
                <a:solidFill>
                  <a:srgbClr val="000000"/>
                </a:solidFill>
                <a:effectLst/>
                <a:latin typeface="abril-text"/>
              </a:rPr>
              <a:t>But alchemy’s golden age ( ca 1300 – 1700)was much more. </a:t>
            </a:r>
          </a:p>
          <a:p>
            <a:r>
              <a:rPr lang="en-US" b="0" i="0" dirty="0">
                <a:solidFill>
                  <a:srgbClr val="000000"/>
                </a:solidFill>
                <a:effectLst/>
                <a:latin typeface="abril-text"/>
              </a:rPr>
              <a:t>In this era of experimental discovery and practical skill, physicians and chemists worked </a:t>
            </a:r>
          </a:p>
          <a:p>
            <a:pPr lvl="1"/>
            <a:r>
              <a:rPr lang="en-US" b="0" i="0" dirty="0">
                <a:solidFill>
                  <a:srgbClr val="000000"/>
                </a:solidFill>
                <a:effectLst/>
                <a:latin typeface="abril-text"/>
              </a:rPr>
              <a:t>to heal the human body. </a:t>
            </a:r>
          </a:p>
          <a:p>
            <a:pPr lvl="1"/>
            <a:r>
              <a:rPr lang="en-US" b="0" i="0" dirty="0">
                <a:solidFill>
                  <a:srgbClr val="000000"/>
                </a:solidFill>
                <a:effectLst/>
                <a:latin typeface="abril-text"/>
              </a:rPr>
              <a:t>They studied the secrets of the natural world. </a:t>
            </a:r>
          </a:p>
          <a:p>
            <a:pPr lvl="1"/>
            <a:r>
              <a:rPr lang="en-US" b="0" i="0" dirty="0">
                <a:solidFill>
                  <a:srgbClr val="000000"/>
                </a:solidFill>
                <a:effectLst/>
                <a:latin typeface="abril-text"/>
              </a:rPr>
              <a:t>These men and women ushered in change, creativity, and scientific inquiry. </a:t>
            </a:r>
            <a:endParaRPr lang="en-NG" dirty="0"/>
          </a:p>
        </p:txBody>
      </p:sp>
      <p:sp>
        <p:nvSpPr>
          <p:cNvPr id="5" name="TextBox 4">
            <a:extLst>
              <a:ext uri="{FF2B5EF4-FFF2-40B4-BE49-F238E27FC236}">
                <a16:creationId xmlns:a16="http://schemas.microsoft.com/office/drawing/2014/main" id="{87C661E3-E1AF-4D60-A4C7-815A29EA6520}"/>
              </a:ext>
            </a:extLst>
          </p:cNvPr>
          <p:cNvSpPr txBox="1"/>
          <p:nvPr/>
        </p:nvSpPr>
        <p:spPr>
          <a:xfrm>
            <a:off x="212035" y="4173054"/>
            <a:ext cx="11781181" cy="2246769"/>
          </a:xfrm>
          <a:prstGeom prst="rect">
            <a:avLst/>
          </a:prstGeom>
          <a:noFill/>
        </p:spPr>
        <p:txBody>
          <a:bodyPr wrap="square">
            <a:spAutoFit/>
          </a:bodyPr>
          <a:lstStyle/>
          <a:p>
            <a:r>
              <a:rPr lang="en-US" sz="2800" b="0" i="0" dirty="0">
                <a:solidFill>
                  <a:srgbClr val="222222"/>
                </a:solidFill>
                <a:effectLst/>
                <a:latin typeface="abril-text"/>
              </a:rPr>
              <a:t>This digital collection features selected manuscripts, rare books, paintings, and ephemera relating to alchemical topics and experimentation. Materials in this collection include depictions of alchemists’ workshops and pursuits on philosophy, magic, medicine, spiritual wisdom, and the transformation of matter.</a:t>
            </a:r>
            <a:endParaRPr lang="en-NG" sz="2800" dirty="0"/>
          </a:p>
        </p:txBody>
      </p:sp>
      <p:pic>
        <p:nvPicPr>
          <p:cNvPr id="7" name="Picture 6">
            <a:extLst>
              <a:ext uri="{FF2B5EF4-FFF2-40B4-BE49-F238E27FC236}">
                <a16:creationId xmlns:a16="http://schemas.microsoft.com/office/drawing/2014/main" id="{74646686-0B58-473E-8791-BFADF0AE3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7026" y="147636"/>
            <a:ext cx="1232452" cy="1681163"/>
          </a:xfrm>
          <a:prstGeom prst="rect">
            <a:avLst/>
          </a:prstGeom>
        </p:spPr>
      </p:pic>
    </p:spTree>
    <p:extLst>
      <p:ext uri="{BB962C8B-B14F-4D97-AF65-F5344CB8AC3E}">
        <p14:creationId xmlns:p14="http://schemas.microsoft.com/office/powerpoint/2010/main" val="302970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785F-6AB3-4A52-B89F-322B6F36091D}"/>
              </a:ext>
            </a:extLst>
          </p:cNvPr>
          <p:cNvSpPr>
            <a:spLocks noGrp="1"/>
          </p:cNvSpPr>
          <p:nvPr>
            <p:ph type="title"/>
          </p:nvPr>
        </p:nvSpPr>
        <p:spPr>
          <a:xfrm>
            <a:off x="241852" y="106018"/>
            <a:ext cx="10515600" cy="776288"/>
          </a:xfrm>
        </p:spPr>
        <p:txBody>
          <a:bodyPr/>
          <a:lstStyle/>
          <a:p>
            <a:r>
              <a:rPr lang="en-US" b="0" i="0" dirty="0">
                <a:solidFill>
                  <a:srgbClr val="202124"/>
                </a:solidFill>
                <a:effectLst/>
                <a:latin typeface="arial" panose="020B0604020202020204" pitchFamily="34" charset="0"/>
              </a:rPr>
              <a:t>Renaissance science</a:t>
            </a:r>
            <a:endParaRPr lang="en-NG" dirty="0"/>
          </a:p>
        </p:txBody>
      </p:sp>
      <p:sp>
        <p:nvSpPr>
          <p:cNvPr id="3" name="Content Placeholder 2">
            <a:extLst>
              <a:ext uri="{FF2B5EF4-FFF2-40B4-BE49-F238E27FC236}">
                <a16:creationId xmlns:a16="http://schemas.microsoft.com/office/drawing/2014/main" id="{E6B7CE37-96E7-44BB-9578-7C5CEA95BA58}"/>
              </a:ext>
            </a:extLst>
          </p:cNvPr>
          <p:cNvSpPr>
            <a:spLocks noGrp="1"/>
          </p:cNvSpPr>
          <p:nvPr>
            <p:ph idx="1"/>
          </p:nvPr>
        </p:nvSpPr>
        <p:spPr>
          <a:xfrm>
            <a:off x="119270" y="882306"/>
            <a:ext cx="11940207" cy="5730529"/>
          </a:xfrm>
        </p:spPr>
        <p:txBody>
          <a:bodyPr>
            <a:normAutofit lnSpcReduction="10000"/>
          </a:bodyPr>
          <a:lstStyle/>
          <a:p>
            <a:r>
              <a:rPr lang="en-US" dirty="0"/>
              <a:t>Rebirth of Science and culture after the ancient Science</a:t>
            </a:r>
          </a:p>
          <a:p>
            <a:pPr marL="0" indent="0">
              <a:buNone/>
            </a:pPr>
            <a:endParaRPr lang="en-US" dirty="0"/>
          </a:p>
          <a:p>
            <a:r>
              <a:rPr lang="en-US" b="1" i="0" dirty="0">
                <a:solidFill>
                  <a:srgbClr val="202124"/>
                </a:solidFill>
                <a:effectLst/>
                <a:latin typeface="arial" panose="020B0604020202020204" pitchFamily="34" charset="0"/>
              </a:rPr>
              <a:t>There was an escalation in the study of astronomy, anatomy and medicine, geography, alchemy, mathematics and architecture</a:t>
            </a:r>
          </a:p>
          <a:p>
            <a:pPr marL="0" indent="0">
              <a:buNone/>
            </a:pPr>
            <a:endParaRPr lang="en-US" b="1"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One of the major scientific discoveries of the Renaissance came from Polish mathematician and astronomer Nicolaus Copernicus</a:t>
            </a:r>
          </a:p>
          <a:p>
            <a:pPr marL="0" indent="0">
              <a:buNone/>
            </a:pPr>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Both the microscope and the telescope were invented during the Renaissance</a:t>
            </a:r>
          </a:p>
          <a:p>
            <a:pPr marL="0" indent="0">
              <a:buNone/>
            </a:pP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The Renaissance contributed to the Scientific Revolution by </a:t>
            </a:r>
            <a:r>
              <a:rPr lang="en-US" b="1" i="0" dirty="0">
                <a:solidFill>
                  <a:srgbClr val="202124"/>
                </a:solidFill>
                <a:effectLst/>
                <a:latin typeface="arial" panose="020B0604020202020204" pitchFamily="34" charset="0"/>
              </a:rPr>
              <a:t>focusing on humanity instead of the divine</a:t>
            </a:r>
            <a:endParaRPr lang="en-NG" dirty="0"/>
          </a:p>
        </p:txBody>
      </p:sp>
    </p:spTree>
    <p:extLst>
      <p:ext uri="{BB962C8B-B14F-4D97-AF65-F5344CB8AC3E}">
        <p14:creationId xmlns:p14="http://schemas.microsoft.com/office/powerpoint/2010/main" val="347620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CC33-29EA-4B9D-B213-069F1DC1B280}"/>
              </a:ext>
            </a:extLst>
          </p:cNvPr>
          <p:cNvSpPr>
            <a:spLocks noGrp="1"/>
          </p:cNvSpPr>
          <p:nvPr>
            <p:ph type="title"/>
          </p:nvPr>
        </p:nvSpPr>
        <p:spPr>
          <a:xfrm>
            <a:off x="96079" y="37271"/>
            <a:ext cx="10515600" cy="643766"/>
          </a:xfrm>
        </p:spPr>
        <p:txBody>
          <a:bodyPr>
            <a:normAutofit fontScale="90000"/>
          </a:bodyPr>
          <a:lstStyle/>
          <a:p>
            <a:r>
              <a:rPr lang="en-US" b="0" i="0" dirty="0">
                <a:solidFill>
                  <a:srgbClr val="202124"/>
                </a:solidFill>
                <a:effectLst/>
                <a:latin typeface="arial" panose="020B0604020202020204" pitchFamily="34" charset="0"/>
              </a:rPr>
              <a:t>Renaissance science (Contd.)</a:t>
            </a:r>
            <a:endParaRPr lang="en-NG" dirty="0"/>
          </a:p>
        </p:txBody>
      </p:sp>
      <p:sp>
        <p:nvSpPr>
          <p:cNvPr id="3" name="Content Placeholder 2">
            <a:extLst>
              <a:ext uri="{FF2B5EF4-FFF2-40B4-BE49-F238E27FC236}">
                <a16:creationId xmlns:a16="http://schemas.microsoft.com/office/drawing/2014/main" id="{61B51A1F-053F-4A5A-8C6C-958D42E2DC93}"/>
              </a:ext>
            </a:extLst>
          </p:cNvPr>
          <p:cNvSpPr>
            <a:spLocks noGrp="1"/>
          </p:cNvSpPr>
          <p:nvPr>
            <p:ph idx="1"/>
          </p:nvPr>
        </p:nvSpPr>
        <p:spPr>
          <a:xfrm>
            <a:off x="291548" y="681037"/>
            <a:ext cx="11622156" cy="5495926"/>
          </a:xfrm>
        </p:spPr>
        <p:txBody>
          <a:bodyPr>
            <a:normAutofit lnSpcReduction="10000"/>
          </a:bodyPr>
          <a:lstStyle/>
          <a:p>
            <a:r>
              <a:rPr lang="en-US" b="0" i="0" dirty="0">
                <a:solidFill>
                  <a:srgbClr val="202124"/>
                </a:solidFill>
                <a:effectLst/>
                <a:latin typeface="arial" panose="020B0604020202020204" pitchFamily="34" charset="0"/>
              </a:rPr>
              <a:t>During the Renaissance, great advances occurred in </a:t>
            </a:r>
            <a:r>
              <a:rPr lang="en-US" b="1" i="0" dirty="0">
                <a:solidFill>
                  <a:srgbClr val="202124"/>
                </a:solidFill>
                <a:effectLst/>
                <a:latin typeface="arial" panose="020B0604020202020204" pitchFamily="34" charset="0"/>
              </a:rPr>
              <a:t>geography, astronomy, chemistry, physics, mathematics, manufacturing, anatomy and engineering</a:t>
            </a:r>
            <a:r>
              <a:rPr lang="en-US" b="0" i="0" dirty="0">
                <a:solidFill>
                  <a:srgbClr val="202124"/>
                </a:solidFill>
                <a:effectLst/>
                <a:latin typeface="arial" panose="020B0604020202020204" pitchFamily="34" charset="0"/>
              </a:rPr>
              <a:t>.</a:t>
            </a:r>
          </a:p>
          <a:p>
            <a:endParaRPr lang="en-US" dirty="0">
              <a:solidFill>
                <a:srgbClr val="202124"/>
              </a:solidFill>
              <a:latin typeface="arial" panose="020B0604020202020204" pitchFamily="34" charset="0"/>
            </a:endParaRPr>
          </a:p>
          <a:p>
            <a:r>
              <a:rPr lang="en-US" b="1" i="0" dirty="0">
                <a:solidFill>
                  <a:srgbClr val="202124"/>
                </a:solidFill>
                <a:effectLst/>
                <a:latin typeface="arial" panose="020B0604020202020204" pitchFamily="34" charset="0"/>
              </a:rPr>
              <a:t>The Renaissance and the Scientific Revolution constituted what was, perhaps, the most significant period of discovery and growth of the sciences in the whole of history</a:t>
            </a:r>
            <a:endParaRPr lang="en-US" b="0" i="0" dirty="0">
              <a:solidFill>
                <a:srgbClr val="202124"/>
              </a:solidFill>
              <a:effectLst/>
              <a:latin typeface="arial" panose="020B0604020202020204" pitchFamily="34" charset="0"/>
            </a:endParaRPr>
          </a:p>
          <a:p>
            <a:pPr marL="0" indent="0">
              <a:buNone/>
            </a:pPr>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science and technology began a cycle of mutual advancement</a:t>
            </a:r>
          </a:p>
          <a:p>
            <a:pPr marL="0" indent="0">
              <a:buNone/>
            </a:pPr>
            <a:endParaRPr lang="en-US" b="1"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Astronomer Nicolaus Copernicus put forth a new theory during the Renaissance.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He said that the Sun was the center of the universe and that the Earth and the planets orbited the Sun</a:t>
            </a:r>
            <a:endParaRPr lang="en-NG" dirty="0"/>
          </a:p>
        </p:txBody>
      </p:sp>
    </p:spTree>
    <p:extLst>
      <p:ext uri="{BB962C8B-B14F-4D97-AF65-F5344CB8AC3E}">
        <p14:creationId xmlns:p14="http://schemas.microsoft.com/office/powerpoint/2010/main" val="59476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1FD6E-7792-4E2C-AF1C-C93582787E91}"/>
              </a:ext>
            </a:extLst>
          </p:cNvPr>
          <p:cNvSpPr>
            <a:spLocks noGrp="1"/>
          </p:cNvSpPr>
          <p:nvPr>
            <p:ph type="title"/>
          </p:nvPr>
        </p:nvSpPr>
        <p:spPr>
          <a:xfrm>
            <a:off x="122583" y="119269"/>
            <a:ext cx="10515600" cy="696775"/>
          </a:xfrm>
        </p:spPr>
        <p:txBody>
          <a:bodyPr/>
          <a:lstStyle/>
          <a:p>
            <a:r>
              <a:rPr lang="en-US" b="0" i="0" dirty="0">
                <a:solidFill>
                  <a:srgbClr val="202124"/>
                </a:solidFill>
                <a:effectLst/>
                <a:latin typeface="arial" panose="020B0604020202020204" pitchFamily="34" charset="0"/>
              </a:rPr>
              <a:t>Renaissance science (Contd.)</a:t>
            </a:r>
            <a:endParaRPr lang="en-NG" dirty="0"/>
          </a:p>
        </p:txBody>
      </p:sp>
      <p:sp>
        <p:nvSpPr>
          <p:cNvPr id="3" name="Content Placeholder 2">
            <a:extLst>
              <a:ext uri="{FF2B5EF4-FFF2-40B4-BE49-F238E27FC236}">
                <a16:creationId xmlns:a16="http://schemas.microsoft.com/office/drawing/2014/main" id="{6A9F0C4C-7430-4B4B-B046-208E4DCB81E2}"/>
              </a:ext>
            </a:extLst>
          </p:cNvPr>
          <p:cNvSpPr>
            <a:spLocks noGrp="1"/>
          </p:cNvSpPr>
          <p:nvPr>
            <p:ph idx="1"/>
          </p:nvPr>
        </p:nvSpPr>
        <p:spPr>
          <a:xfrm>
            <a:off x="384313" y="816044"/>
            <a:ext cx="11396870" cy="5360919"/>
          </a:xfrm>
        </p:spPr>
        <p:txBody>
          <a:bodyPr/>
          <a:lstStyle/>
          <a:p>
            <a:r>
              <a:rPr lang="en-US" b="1" i="0" dirty="0">
                <a:solidFill>
                  <a:srgbClr val="202124"/>
                </a:solidFill>
                <a:effectLst/>
                <a:latin typeface="arial" panose="020B0604020202020204" pitchFamily="34" charset="0"/>
              </a:rPr>
              <a:t>Petrarch</a:t>
            </a:r>
            <a:r>
              <a:rPr lang="en-US" b="0" i="0" dirty="0">
                <a:solidFill>
                  <a:srgbClr val="202124"/>
                </a:solidFill>
                <a:effectLst/>
                <a:latin typeface="arial" panose="020B0604020202020204" pitchFamily="34" charset="0"/>
              </a:rPr>
              <a:t> laid the foundation to Renaissance humanism through his writings, and he came to be known as the father of the Renaissance</a:t>
            </a:r>
          </a:p>
          <a:p>
            <a:endParaRPr lang="en-US" dirty="0">
              <a:solidFill>
                <a:srgbClr val="202124"/>
              </a:solidFill>
              <a:latin typeface="arial" panose="020B0604020202020204" pitchFamily="34" charset="0"/>
            </a:endParaRPr>
          </a:p>
          <a:p>
            <a:r>
              <a:rPr lang="en-US" b="1" i="0" dirty="0">
                <a:solidFill>
                  <a:srgbClr val="202124"/>
                </a:solidFill>
                <a:effectLst/>
                <a:latin typeface="arial" panose="020B0604020202020204" pitchFamily="34" charset="0"/>
              </a:rPr>
              <a:t>Leonardo da Vinci, Michelangelo, and Claudio Monteverdi </a:t>
            </a:r>
            <a:r>
              <a:rPr lang="en-US" b="0" i="0" dirty="0">
                <a:solidFill>
                  <a:srgbClr val="202124"/>
                </a:solidFill>
                <a:effectLst/>
                <a:latin typeface="arial" panose="020B0604020202020204" pitchFamily="34" charset="0"/>
              </a:rPr>
              <a:t>may have earned their reputations as artists and musicians but they were also inventors, physicians, and acousticians</a:t>
            </a:r>
          </a:p>
          <a:p>
            <a:endParaRPr lang="en-US" dirty="0">
              <a:solidFill>
                <a:srgbClr val="202124"/>
              </a:solidFill>
              <a:latin typeface="arial" panose="020B0604020202020204" pitchFamily="34" charset="0"/>
            </a:endParaRPr>
          </a:p>
          <a:p>
            <a:r>
              <a:rPr lang="en-US" b="1" i="0" dirty="0">
                <a:solidFill>
                  <a:srgbClr val="202124"/>
                </a:solidFill>
                <a:effectLst/>
                <a:latin typeface="arial" panose="020B0604020202020204" pitchFamily="34" charset="0"/>
              </a:rPr>
              <a:t>Galileo Galilei, Johannes Kepler, and Isaac Newton</a:t>
            </a:r>
            <a:r>
              <a:rPr lang="en-US" b="0" i="0" dirty="0">
                <a:solidFill>
                  <a:srgbClr val="202124"/>
                </a:solidFill>
                <a:effectLst/>
                <a:latin typeface="arial" panose="020B0604020202020204" pitchFamily="34" charset="0"/>
              </a:rPr>
              <a:t> may be known primarily as scientists but they were also writers, musicians, and philosophers</a:t>
            </a:r>
            <a:endParaRPr lang="en-NG" dirty="0"/>
          </a:p>
        </p:txBody>
      </p:sp>
    </p:spTree>
    <p:extLst>
      <p:ext uri="{BB962C8B-B14F-4D97-AF65-F5344CB8AC3E}">
        <p14:creationId xmlns:p14="http://schemas.microsoft.com/office/powerpoint/2010/main" val="289229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ADDB-B352-4363-B3AB-EA357BFFB2DE}"/>
              </a:ext>
            </a:extLst>
          </p:cNvPr>
          <p:cNvSpPr>
            <a:spLocks noGrp="1"/>
          </p:cNvSpPr>
          <p:nvPr>
            <p:ph type="title"/>
          </p:nvPr>
        </p:nvSpPr>
        <p:spPr>
          <a:xfrm>
            <a:off x="188844" y="212035"/>
            <a:ext cx="10515600" cy="604010"/>
          </a:xfrm>
        </p:spPr>
        <p:txBody>
          <a:bodyPr>
            <a:normAutofit fontScale="90000"/>
          </a:bodyPr>
          <a:lstStyle/>
          <a:p>
            <a:r>
              <a:rPr lang="en-US" b="0" i="0" dirty="0">
                <a:solidFill>
                  <a:srgbClr val="202124"/>
                </a:solidFill>
                <a:effectLst/>
                <a:latin typeface="arial" panose="020B0604020202020204" pitchFamily="34" charset="0"/>
              </a:rPr>
              <a:t>Renaissance science (Contd.)</a:t>
            </a:r>
            <a:endParaRPr lang="en-NG" dirty="0"/>
          </a:p>
        </p:txBody>
      </p:sp>
      <p:sp>
        <p:nvSpPr>
          <p:cNvPr id="3" name="Content Placeholder 2">
            <a:extLst>
              <a:ext uri="{FF2B5EF4-FFF2-40B4-BE49-F238E27FC236}">
                <a16:creationId xmlns:a16="http://schemas.microsoft.com/office/drawing/2014/main" id="{73F416BF-D59F-4578-9E57-D8D6A745EFFB}"/>
              </a:ext>
            </a:extLst>
          </p:cNvPr>
          <p:cNvSpPr>
            <a:spLocks noGrp="1"/>
          </p:cNvSpPr>
          <p:nvPr>
            <p:ph idx="1"/>
          </p:nvPr>
        </p:nvSpPr>
        <p:spPr>
          <a:xfrm>
            <a:off x="291548" y="816044"/>
            <a:ext cx="11711608" cy="5704025"/>
          </a:xfrm>
        </p:spPr>
        <p:txBody>
          <a:bodyPr/>
          <a:lstStyle/>
          <a:p>
            <a:r>
              <a:rPr lang="en-US" b="0" i="0" dirty="0">
                <a:solidFill>
                  <a:srgbClr val="202124"/>
                </a:solidFill>
                <a:effectLst/>
                <a:latin typeface="arial" panose="020B0604020202020204" pitchFamily="34" charset="0"/>
              </a:rPr>
              <a:t>The developments in science during the 16th and 17th centuries have traditionally been called the “Scientific Revolution.” The era that began with </a:t>
            </a:r>
            <a:r>
              <a:rPr lang="en-US" b="1" i="0" dirty="0">
                <a:solidFill>
                  <a:srgbClr val="202124"/>
                </a:solidFill>
                <a:effectLst/>
                <a:latin typeface="arial" panose="020B0604020202020204" pitchFamily="34" charset="0"/>
              </a:rPr>
              <a:t>Nicolaus Copernicus</a:t>
            </a:r>
            <a:r>
              <a:rPr lang="en-US" b="0" i="0" dirty="0">
                <a:solidFill>
                  <a:srgbClr val="202124"/>
                </a:solidFill>
                <a:effectLst/>
                <a:latin typeface="arial" panose="020B0604020202020204" pitchFamily="34" charset="0"/>
              </a:rPr>
              <a:t> (b. 1473–d. 1543) and ended with Isaac Newton (b. 1642–d.</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The period saw significant developments in the following areas:</a:t>
            </a:r>
          </a:p>
          <a:p>
            <a:pPr lvl="1"/>
            <a:r>
              <a:rPr lang="en-US" dirty="0">
                <a:solidFill>
                  <a:srgbClr val="202124"/>
                </a:solidFill>
                <a:latin typeface="arial" panose="020B0604020202020204" pitchFamily="34" charset="0"/>
              </a:rPr>
              <a:t>Alchemy</a:t>
            </a:r>
          </a:p>
          <a:p>
            <a:pPr lvl="1"/>
            <a:r>
              <a:rPr lang="en-US" dirty="0">
                <a:solidFill>
                  <a:srgbClr val="202124"/>
                </a:solidFill>
                <a:latin typeface="arial" panose="020B0604020202020204" pitchFamily="34" charset="0"/>
              </a:rPr>
              <a:t>Astronomy</a:t>
            </a:r>
          </a:p>
          <a:p>
            <a:pPr lvl="1"/>
            <a:r>
              <a:rPr lang="en-US" dirty="0">
                <a:solidFill>
                  <a:srgbClr val="202124"/>
                </a:solidFill>
                <a:latin typeface="arial" panose="020B0604020202020204" pitchFamily="34" charset="0"/>
              </a:rPr>
              <a:t>Mathematics (Greek mathematics)</a:t>
            </a:r>
          </a:p>
          <a:p>
            <a:pPr lvl="1"/>
            <a:r>
              <a:rPr lang="en-US" dirty="0">
                <a:solidFill>
                  <a:srgbClr val="202124"/>
                </a:solidFill>
                <a:latin typeface="arial" panose="020B0604020202020204" pitchFamily="34" charset="0"/>
              </a:rPr>
              <a:t>Medicine (Medical renaissance)</a:t>
            </a:r>
          </a:p>
          <a:p>
            <a:pPr lvl="1"/>
            <a:r>
              <a:rPr lang="en-US" dirty="0">
                <a:solidFill>
                  <a:srgbClr val="202124"/>
                </a:solidFill>
                <a:latin typeface="arial" panose="020B0604020202020204" pitchFamily="34" charset="0"/>
              </a:rPr>
              <a:t>Geography and the New World. </a:t>
            </a:r>
            <a:endParaRPr lang="en-NG" dirty="0"/>
          </a:p>
        </p:txBody>
      </p:sp>
    </p:spTree>
    <p:extLst>
      <p:ext uri="{BB962C8B-B14F-4D97-AF65-F5344CB8AC3E}">
        <p14:creationId xmlns:p14="http://schemas.microsoft.com/office/powerpoint/2010/main" val="248002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46DB-869B-4A38-BF4D-C352E6FB55C0}"/>
              </a:ext>
            </a:extLst>
          </p:cNvPr>
          <p:cNvSpPr>
            <a:spLocks noGrp="1"/>
          </p:cNvSpPr>
          <p:nvPr>
            <p:ph type="title"/>
          </p:nvPr>
        </p:nvSpPr>
        <p:spPr>
          <a:xfrm>
            <a:off x="255105" y="37271"/>
            <a:ext cx="10515600" cy="643766"/>
          </a:xfrm>
        </p:spPr>
        <p:txBody>
          <a:bodyPr>
            <a:normAutofit fontScale="90000"/>
          </a:bodyPr>
          <a:lstStyle/>
          <a:p>
            <a:r>
              <a:rPr lang="en-US" dirty="0"/>
              <a:t>Mechanical Philosophy</a:t>
            </a:r>
            <a:endParaRPr lang="en-NG" dirty="0"/>
          </a:p>
        </p:txBody>
      </p:sp>
      <p:sp>
        <p:nvSpPr>
          <p:cNvPr id="3" name="Content Placeholder 2">
            <a:extLst>
              <a:ext uri="{FF2B5EF4-FFF2-40B4-BE49-F238E27FC236}">
                <a16:creationId xmlns:a16="http://schemas.microsoft.com/office/drawing/2014/main" id="{6EE73D6D-9D94-4547-8B28-EA224DA18721}"/>
              </a:ext>
            </a:extLst>
          </p:cNvPr>
          <p:cNvSpPr>
            <a:spLocks noGrp="1"/>
          </p:cNvSpPr>
          <p:nvPr>
            <p:ph idx="1"/>
          </p:nvPr>
        </p:nvSpPr>
        <p:spPr>
          <a:xfrm>
            <a:off x="159026" y="681038"/>
            <a:ext cx="11913704" cy="5839032"/>
          </a:xfrm>
        </p:spPr>
        <p:txBody>
          <a:bodyPr>
            <a:normAutofit lnSpcReduction="10000"/>
          </a:bodyPr>
          <a:lstStyle/>
          <a:p>
            <a:r>
              <a:rPr lang="en-US" b="0" i="0" dirty="0">
                <a:solidFill>
                  <a:srgbClr val="202124"/>
                </a:solidFill>
                <a:effectLst/>
                <a:latin typeface="arial" panose="020B0604020202020204" pitchFamily="34" charset="0"/>
              </a:rPr>
              <a:t>Descartes was a French-born philosopher who developed what came to be known as 'the mechanical philosophy', according to which </a:t>
            </a:r>
            <a:r>
              <a:rPr lang="en-US" b="1" i="0" dirty="0">
                <a:solidFill>
                  <a:srgbClr val="202124"/>
                </a:solidFill>
                <a:effectLst/>
                <a:latin typeface="arial" panose="020B0604020202020204" pitchFamily="34" charset="0"/>
              </a:rPr>
              <a:t>the natural world consists in nothing but matter in motion.</a:t>
            </a:r>
          </a:p>
          <a:p>
            <a:pPr marL="0" indent="0">
              <a:buNone/>
            </a:pPr>
            <a:endParaRPr lang="en-US" b="1" i="0" dirty="0">
              <a:solidFill>
                <a:srgbClr val="202124"/>
              </a:solidFill>
              <a:effectLst/>
              <a:latin typeface="arial" panose="020B0604020202020204" pitchFamily="34" charset="0"/>
            </a:endParaRPr>
          </a:p>
          <a:p>
            <a:pPr marL="0" indent="0">
              <a:buNone/>
            </a:pPr>
            <a:endParaRPr lang="en-US" b="1"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mechanical philosophy is </a:t>
            </a:r>
            <a:r>
              <a:rPr lang="en-US" b="1" i="0" dirty="0">
                <a:solidFill>
                  <a:srgbClr val="202124"/>
                </a:solidFill>
                <a:effectLst/>
                <a:latin typeface="arial" panose="020B0604020202020204" pitchFamily="34" charset="0"/>
              </a:rPr>
              <a:t>a form of natural philosophy which compares the universe to a large-scale mechanism</a:t>
            </a:r>
            <a:r>
              <a:rPr lang="en-US" b="0" i="0" dirty="0">
                <a:solidFill>
                  <a:srgbClr val="202124"/>
                </a:solidFill>
                <a:effectLst/>
                <a:latin typeface="arial" panose="020B0604020202020204" pitchFamily="34" charset="0"/>
              </a:rPr>
              <a:t> (i.e. a machine).</a:t>
            </a:r>
          </a:p>
          <a:p>
            <a:pPr marL="0" indent="0">
              <a:buNone/>
            </a:pPr>
            <a:endParaRPr lang="en-US" b="0" i="0" dirty="0">
              <a:solidFill>
                <a:srgbClr val="202124"/>
              </a:solidFill>
              <a:effectLst/>
              <a:latin typeface="arial" panose="020B0604020202020204" pitchFamily="34" charset="0"/>
            </a:endParaRPr>
          </a:p>
          <a:p>
            <a:pPr marL="0" indent="0">
              <a:buNone/>
            </a:pPr>
            <a:endParaRPr lang="en-US" b="1"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The mechanical philosophy derived from the views of the Greek philosopher Epicurus (341–271 </a:t>
            </a:r>
            <a:r>
              <a:rPr lang="en-US" b="0" i="0" dirty="0" err="1">
                <a:solidFill>
                  <a:srgbClr val="202124"/>
                </a:solidFill>
                <a:effectLst/>
                <a:latin typeface="arial" panose="020B0604020202020204" pitchFamily="34" charset="0"/>
              </a:rPr>
              <a:t>b.c.e.</a:t>
            </a:r>
            <a:r>
              <a:rPr lang="en-US" b="0" i="0" dirty="0">
                <a:solidFill>
                  <a:srgbClr val="202124"/>
                </a:solidFill>
                <a:effectLst/>
                <a:latin typeface="arial" panose="020B0604020202020204" pitchFamily="34" charset="0"/>
              </a:rPr>
              <a:t>), who sought the key to the good life. He considered the good life to be one that maximizes pleasure and minimizes pain.</a:t>
            </a:r>
            <a:endParaRPr lang="en-NG" dirty="0"/>
          </a:p>
        </p:txBody>
      </p:sp>
    </p:spTree>
    <p:extLst>
      <p:ext uri="{BB962C8B-B14F-4D97-AF65-F5344CB8AC3E}">
        <p14:creationId xmlns:p14="http://schemas.microsoft.com/office/powerpoint/2010/main" val="390449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CE50-37A7-4927-9216-51653D2B8404}"/>
              </a:ext>
            </a:extLst>
          </p:cNvPr>
          <p:cNvSpPr>
            <a:spLocks noGrp="1"/>
          </p:cNvSpPr>
          <p:nvPr>
            <p:ph type="title"/>
          </p:nvPr>
        </p:nvSpPr>
        <p:spPr>
          <a:xfrm>
            <a:off x="599661" y="65501"/>
            <a:ext cx="10515600" cy="615536"/>
          </a:xfrm>
        </p:spPr>
        <p:txBody>
          <a:bodyPr>
            <a:normAutofit fontScale="90000"/>
          </a:bodyPr>
          <a:lstStyle/>
          <a:p>
            <a:r>
              <a:rPr lang="en-US" dirty="0"/>
              <a:t>Darwin and Evolution</a:t>
            </a:r>
            <a:endParaRPr lang="en-NG" dirty="0"/>
          </a:p>
        </p:txBody>
      </p:sp>
      <p:sp>
        <p:nvSpPr>
          <p:cNvPr id="3" name="Content Placeholder 2">
            <a:extLst>
              <a:ext uri="{FF2B5EF4-FFF2-40B4-BE49-F238E27FC236}">
                <a16:creationId xmlns:a16="http://schemas.microsoft.com/office/drawing/2014/main" id="{068A5FCA-5ADD-455C-B208-F2B659DAB447}"/>
              </a:ext>
            </a:extLst>
          </p:cNvPr>
          <p:cNvSpPr>
            <a:spLocks noGrp="1"/>
          </p:cNvSpPr>
          <p:nvPr>
            <p:ph idx="1"/>
          </p:nvPr>
        </p:nvSpPr>
        <p:spPr>
          <a:xfrm>
            <a:off x="410817" y="848139"/>
            <a:ext cx="11237844" cy="5328824"/>
          </a:xfrm>
        </p:spPr>
        <p:txBody>
          <a:bodyPr>
            <a:normAutofit fontScale="77500" lnSpcReduction="20000"/>
          </a:bodyPr>
          <a:lstStyle/>
          <a:p>
            <a:r>
              <a:rPr lang="en-US" b="0" i="0" dirty="0">
                <a:solidFill>
                  <a:srgbClr val="202124"/>
                </a:solidFill>
                <a:effectLst/>
                <a:latin typeface="arial" panose="020B0604020202020204" pitchFamily="34" charset="0"/>
              </a:rPr>
              <a:t>Darwin proposed that </a:t>
            </a:r>
            <a:r>
              <a:rPr lang="en-US" b="1" i="0" dirty="0">
                <a:solidFill>
                  <a:srgbClr val="202124"/>
                </a:solidFill>
                <a:effectLst/>
                <a:latin typeface="arial" panose="020B0604020202020204" pitchFamily="34" charset="0"/>
              </a:rPr>
              <a:t>species can change over time, that new species come from pre-existing species, and that all species share a common ancestor.</a:t>
            </a:r>
          </a:p>
          <a:p>
            <a:endParaRPr lang="en-US" b="1"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five theories that Darwin combined: evolution as such, </a:t>
            </a:r>
            <a:r>
              <a:rPr lang="en-US" b="1" i="0" dirty="0">
                <a:solidFill>
                  <a:srgbClr val="202124"/>
                </a:solidFill>
                <a:effectLst/>
                <a:latin typeface="arial" panose="020B0604020202020204" pitchFamily="34" charset="0"/>
              </a:rPr>
              <a:t>common descent, gradualism, multiplication of species, and natural selection</a:t>
            </a:r>
            <a:r>
              <a:rPr lang="en-US" b="0" i="0" dirty="0">
                <a:solidFill>
                  <a:srgbClr val="202124"/>
                </a:solidFill>
                <a:effectLst/>
                <a:latin typeface="arial" panose="020B0604020202020204" pitchFamily="34" charset="0"/>
              </a:rPr>
              <a:t>.</a:t>
            </a:r>
          </a:p>
          <a:p>
            <a:pPr marL="0" indent="0">
              <a:buNone/>
            </a:pP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theory of evolution is based on the idea that </a:t>
            </a:r>
            <a:r>
              <a:rPr lang="en-US" b="1" i="0" dirty="0">
                <a:solidFill>
                  <a:srgbClr val="202124"/>
                </a:solidFill>
                <a:effectLst/>
                <a:latin typeface="arial" panose="020B0604020202020204" pitchFamily="34" charset="0"/>
              </a:rPr>
              <a:t>all species</a:t>
            </a:r>
            <a:r>
              <a:rPr lang="en-US" b="1" i="0" baseline="3000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 are related and gradually change over time</a:t>
            </a:r>
            <a:r>
              <a:rPr lang="en-US" b="0" i="0" dirty="0">
                <a:solidFill>
                  <a:srgbClr val="202124"/>
                </a:solidFill>
                <a:effectLst/>
                <a:latin typeface="arial" panose="020B0604020202020204" pitchFamily="34" charset="0"/>
              </a:rPr>
              <a:t>.</a:t>
            </a:r>
          </a:p>
          <a:p>
            <a:pPr marL="0" indent="0">
              <a:buNone/>
            </a:pPr>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The theory of evolution is not a hypothesis</a:t>
            </a:r>
            <a:r>
              <a:rPr lang="en-US" b="0" i="0" dirty="0">
                <a:solidFill>
                  <a:srgbClr val="202124"/>
                </a:solidFill>
                <a:effectLst/>
                <a:latin typeface="arial" panose="020B0604020202020204" pitchFamily="34" charset="0"/>
              </a:rPr>
              <a:t>, but the scientifically accepted explanation of the incontrovertible fact that life and its many forms has changed over the years</a:t>
            </a:r>
            <a:endParaRPr lang="en-US" dirty="0">
              <a:solidFill>
                <a:srgbClr val="202124"/>
              </a:solidFill>
              <a:latin typeface="arial" panose="020B0604020202020204" pitchFamily="34" charset="0"/>
            </a:endParaRPr>
          </a:p>
          <a:p>
            <a:endParaRPr lang="en-US" b="1" dirty="0">
              <a:solidFill>
                <a:srgbClr val="202124"/>
              </a:solidFill>
              <a:latin typeface="arial" panose="020B0604020202020204" pitchFamily="34" charset="0"/>
            </a:endParaRPr>
          </a:p>
          <a:p>
            <a:endParaRPr lang="en-US" b="1"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The basic theory of evolution has been confirmed</a:t>
            </a:r>
            <a:r>
              <a:rPr lang="en-US" b="0" i="0" dirty="0">
                <a:solidFill>
                  <a:srgbClr val="202124"/>
                </a:solidFill>
                <a:effectLst/>
                <a:latin typeface="arial" panose="020B0604020202020204" pitchFamily="34" charset="0"/>
              </a:rPr>
              <a:t> so completely that most modern biologists consider evolution simply a fact</a:t>
            </a:r>
            <a:r>
              <a:rPr lang="en-US" b="1" i="0" dirty="0">
                <a:solidFill>
                  <a:srgbClr val="202124"/>
                </a:solidFill>
                <a:effectLst/>
                <a:latin typeface="arial" panose="020B0604020202020204" pitchFamily="34" charset="0"/>
              </a:rPr>
              <a:t>.</a:t>
            </a:r>
            <a:endParaRPr lang="en-NG" dirty="0"/>
          </a:p>
        </p:txBody>
      </p:sp>
    </p:spTree>
    <p:extLst>
      <p:ext uri="{BB962C8B-B14F-4D97-AF65-F5344CB8AC3E}">
        <p14:creationId xmlns:p14="http://schemas.microsoft.com/office/powerpoint/2010/main" val="319905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E920-76BF-4163-84EB-1EF5F652FA6E}"/>
              </a:ext>
            </a:extLst>
          </p:cNvPr>
          <p:cNvSpPr>
            <a:spLocks noGrp="1"/>
          </p:cNvSpPr>
          <p:nvPr>
            <p:ph type="title"/>
          </p:nvPr>
        </p:nvSpPr>
        <p:spPr>
          <a:xfrm>
            <a:off x="268357" y="145775"/>
            <a:ext cx="10515600" cy="802792"/>
          </a:xfrm>
        </p:spPr>
        <p:txBody>
          <a:bodyPr/>
          <a:lstStyle/>
          <a:p>
            <a:r>
              <a:rPr lang="en-US" dirty="0"/>
              <a:t>Mendel and Genetics</a:t>
            </a:r>
            <a:endParaRPr lang="en-NG" dirty="0"/>
          </a:p>
        </p:txBody>
      </p:sp>
      <p:sp>
        <p:nvSpPr>
          <p:cNvPr id="3" name="Content Placeholder 2">
            <a:extLst>
              <a:ext uri="{FF2B5EF4-FFF2-40B4-BE49-F238E27FC236}">
                <a16:creationId xmlns:a16="http://schemas.microsoft.com/office/drawing/2014/main" id="{333395A9-08BE-4CF4-9212-7696B5B0E07E}"/>
              </a:ext>
            </a:extLst>
          </p:cNvPr>
          <p:cNvSpPr>
            <a:spLocks noGrp="1"/>
          </p:cNvSpPr>
          <p:nvPr>
            <p:ph idx="1"/>
          </p:nvPr>
        </p:nvSpPr>
        <p:spPr>
          <a:xfrm>
            <a:off x="268357" y="948567"/>
            <a:ext cx="11655286" cy="5228396"/>
          </a:xfrm>
        </p:spPr>
        <p:txBody>
          <a:bodyPr/>
          <a:lstStyle/>
          <a:p>
            <a:r>
              <a:rPr lang="en-US" b="0" i="0" dirty="0">
                <a:solidFill>
                  <a:srgbClr val="202124"/>
                </a:solidFill>
                <a:effectLst/>
                <a:latin typeface="arial" panose="020B0604020202020204" pitchFamily="34" charset="0"/>
              </a:rPr>
              <a:t>Gregor Mendel, through his work on pea plants, </a:t>
            </a:r>
            <a:r>
              <a:rPr lang="en-US" b="1" i="0" dirty="0">
                <a:solidFill>
                  <a:srgbClr val="202124"/>
                </a:solidFill>
                <a:effectLst/>
                <a:latin typeface="arial" panose="020B0604020202020204" pitchFamily="34" charset="0"/>
              </a:rPr>
              <a:t>discovered the fundamental laws of inheritance.</a:t>
            </a:r>
          </a:p>
          <a:p>
            <a:pPr marL="0" indent="0">
              <a:buNone/>
            </a:pPr>
            <a:endParaRPr lang="en-US" b="1"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Mendel's four postulates and laws of inheritance are: </a:t>
            </a:r>
          </a:p>
          <a:p>
            <a:pPr lvl="1"/>
            <a:r>
              <a:rPr lang="en-US" b="0" i="0" dirty="0">
                <a:solidFill>
                  <a:srgbClr val="202124"/>
                </a:solidFill>
                <a:effectLst/>
                <a:latin typeface="arial" panose="020B0604020202020204" pitchFamily="34" charset="0"/>
              </a:rPr>
              <a:t>(1) Principles of Paired Factors </a:t>
            </a:r>
          </a:p>
          <a:p>
            <a:pPr lvl="1"/>
            <a:r>
              <a:rPr lang="en-US" b="0" i="0" dirty="0">
                <a:solidFill>
                  <a:srgbClr val="202124"/>
                </a:solidFill>
                <a:effectLst/>
                <a:latin typeface="arial" panose="020B0604020202020204" pitchFamily="34" charset="0"/>
              </a:rPr>
              <a:t>(2) Principle of Dominance </a:t>
            </a:r>
          </a:p>
          <a:p>
            <a:pPr lvl="1"/>
            <a:r>
              <a:rPr lang="en-US" b="0" i="0" dirty="0">
                <a:solidFill>
                  <a:srgbClr val="202124"/>
                </a:solidFill>
                <a:effectLst/>
                <a:latin typeface="arial" panose="020B0604020202020204" pitchFamily="34" charset="0"/>
              </a:rPr>
              <a:t>(3) Law of Segregation or Law of Purity of Gametes (Mendel's First Law of Inheritance) and </a:t>
            </a:r>
          </a:p>
          <a:p>
            <a:pPr lvl="1"/>
            <a:r>
              <a:rPr lang="en-US" b="0" i="0" dirty="0">
                <a:solidFill>
                  <a:srgbClr val="202124"/>
                </a:solidFill>
                <a:effectLst/>
                <a:latin typeface="arial" panose="020B0604020202020204" pitchFamily="34" charset="0"/>
              </a:rPr>
              <a:t>(4) Law of Independent Assortment (Mendel's Second Law of Inheritance).</a:t>
            </a:r>
            <a:endParaRPr lang="en-NG" dirty="0"/>
          </a:p>
        </p:txBody>
      </p:sp>
    </p:spTree>
    <p:extLst>
      <p:ext uri="{BB962C8B-B14F-4D97-AF65-F5344CB8AC3E}">
        <p14:creationId xmlns:p14="http://schemas.microsoft.com/office/powerpoint/2010/main" val="92481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38DA-0B6A-4E44-BA24-43CE5DA31AC2}"/>
              </a:ext>
            </a:extLst>
          </p:cNvPr>
          <p:cNvSpPr>
            <a:spLocks noGrp="1"/>
          </p:cNvSpPr>
          <p:nvPr>
            <p:ph type="title"/>
          </p:nvPr>
        </p:nvSpPr>
        <p:spPr>
          <a:xfrm>
            <a:off x="493644" y="145774"/>
            <a:ext cx="10515600" cy="736531"/>
          </a:xfrm>
        </p:spPr>
        <p:txBody>
          <a:bodyPr/>
          <a:lstStyle/>
          <a:p>
            <a:r>
              <a:rPr lang="en-US" dirty="0"/>
              <a:t>Industrial Revolution</a:t>
            </a:r>
            <a:endParaRPr lang="en-NG" dirty="0"/>
          </a:p>
        </p:txBody>
      </p:sp>
      <p:sp>
        <p:nvSpPr>
          <p:cNvPr id="3" name="Content Placeholder 2">
            <a:extLst>
              <a:ext uri="{FF2B5EF4-FFF2-40B4-BE49-F238E27FC236}">
                <a16:creationId xmlns:a16="http://schemas.microsoft.com/office/drawing/2014/main" id="{88C19D37-F97D-4193-B140-31DF47697254}"/>
              </a:ext>
            </a:extLst>
          </p:cNvPr>
          <p:cNvSpPr>
            <a:spLocks noGrp="1"/>
          </p:cNvSpPr>
          <p:nvPr>
            <p:ph idx="1"/>
          </p:nvPr>
        </p:nvSpPr>
        <p:spPr>
          <a:xfrm>
            <a:off x="291548" y="1020417"/>
            <a:ext cx="11767929" cy="5579166"/>
          </a:xfrm>
        </p:spPr>
        <p:txBody>
          <a:bodyPr/>
          <a:lstStyle/>
          <a:p>
            <a:r>
              <a:rPr lang="en-US" b="0" i="0" dirty="0">
                <a:solidFill>
                  <a:srgbClr val="202124"/>
                </a:solidFill>
                <a:effectLst/>
                <a:latin typeface="arial" panose="020B0604020202020204" pitchFamily="34" charset="0"/>
              </a:rPr>
              <a:t>The Industrial Revolution was </a:t>
            </a:r>
            <a:r>
              <a:rPr lang="en-US" b="1" i="0" dirty="0">
                <a:solidFill>
                  <a:srgbClr val="202124"/>
                </a:solidFill>
                <a:effectLst/>
                <a:latin typeface="arial" panose="020B0604020202020204" pitchFamily="34" charset="0"/>
              </a:rPr>
              <a:t>the transition from creating goods by hand to using machines</a:t>
            </a:r>
            <a:r>
              <a:rPr lang="en-US" b="0" i="0" dirty="0">
                <a:solidFill>
                  <a:srgbClr val="202124"/>
                </a:solidFill>
                <a:effectLst/>
                <a:latin typeface="arial" panose="020B0604020202020204" pitchFamily="34" charset="0"/>
              </a:rPr>
              <a:t>. </a:t>
            </a:r>
          </a:p>
          <a:p>
            <a:pPr marL="0" indent="0">
              <a:buNone/>
            </a:pP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Its start and end are widely debated by scholars, but the period generally spanned from about 1760 to 1840.</a:t>
            </a:r>
          </a:p>
          <a:p>
            <a:endParaRPr lang="en-US" dirty="0">
              <a:solidFill>
                <a:srgbClr val="202124"/>
              </a:solidFill>
              <a:latin typeface="arial" panose="020B0604020202020204" pitchFamily="34" charset="0"/>
            </a:endParaRPr>
          </a:p>
          <a:p>
            <a:r>
              <a:rPr lang="en-US" b="1" i="0" dirty="0">
                <a:solidFill>
                  <a:srgbClr val="202124"/>
                </a:solidFill>
                <a:effectLst/>
                <a:latin typeface="arial" panose="020B0604020202020204" pitchFamily="34" charset="0"/>
              </a:rPr>
              <a:t>the process of change from an agrarian and handicraft economy to one dominated by industry and machine manufacturing.</a:t>
            </a:r>
          </a:p>
          <a:p>
            <a:pPr marL="0" indent="0">
              <a:buNone/>
            </a:pPr>
            <a:endParaRPr lang="en-US" b="0" i="0" dirty="0">
              <a:solidFill>
                <a:srgbClr val="202124"/>
              </a:solidFill>
              <a:effectLst/>
              <a:latin typeface="arial" panose="020B0604020202020204" pitchFamily="34" charset="0"/>
            </a:endParaRPr>
          </a:p>
          <a:p>
            <a:r>
              <a:rPr lang="en-US" dirty="0">
                <a:solidFill>
                  <a:srgbClr val="4D5156"/>
                </a:solidFill>
                <a:latin typeface="arial" panose="020B0604020202020204" pitchFamily="34" charset="0"/>
              </a:rPr>
              <a:t>It </a:t>
            </a:r>
            <a:r>
              <a:rPr lang="en-US" b="1" i="0" dirty="0">
                <a:solidFill>
                  <a:srgbClr val="5F6368"/>
                </a:solidFill>
                <a:effectLst/>
                <a:latin typeface="arial" panose="020B0604020202020204" pitchFamily="34" charset="0"/>
              </a:rPr>
              <a:t>brought about sweeping changes in economic and social organization</a:t>
            </a:r>
            <a:r>
              <a:rPr lang="en-US" b="0" i="0" dirty="0">
                <a:solidFill>
                  <a:srgbClr val="4D5156"/>
                </a:solidFill>
                <a:effectLst/>
                <a:latin typeface="arial" panose="020B0604020202020204" pitchFamily="34" charset="0"/>
              </a:rPr>
              <a:t>.</a:t>
            </a:r>
            <a:endParaRPr lang="en-NG" dirty="0"/>
          </a:p>
        </p:txBody>
      </p:sp>
    </p:spTree>
    <p:extLst>
      <p:ext uri="{BB962C8B-B14F-4D97-AF65-F5344CB8AC3E}">
        <p14:creationId xmlns:p14="http://schemas.microsoft.com/office/powerpoint/2010/main" val="199223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5BA97-1EDE-4135-A105-D2A87D88DC5B}"/>
              </a:ext>
            </a:extLst>
          </p:cNvPr>
          <p:cNvSpPr>
            <a:spLocks noGrp="1"/>
          </p:cNvSpPr>
          <p:nvPr>
            <p:ph idx="1"/>
          </p:nvPr>
        </p:nvSpPr>
        <p:spPr>
          <a:xfrm>
            <a:off x="838200" y="331304"/>
            <a:ext cx="10515600" cy="5845659"/>
          </a:xfrm>
        </p:spPr>
        <p:txBody>
          <a:bodyPr>
            <a:normAutofit/>
          </a:bodyPr>
          <a:lstStyle/>
          <a:p>
            <a:r>
              <a:rPr lang="en-US" b="0" i="0" dirty="0">
                <a:solidFill>
                  <a:srgbClr val="202124"/>
                </a:solidFill>
                <a:effectLst/>
                <a:latin typeface="arial" panose="020B0604020202020204" pitchFamily="34" charset="0"/>
              </a:rPr>
              <a:t>The most important of the changes that brought about the Industrial Revolution were the:</a:t>
            </a:r>
          </a:p>
          <a:p>
            <a:pPr lvl="1"/>
            <a:r>
              <a:rPr lang="en-US" b="1" i="0" dirty="0">
                <a:solidFill>
                  <a:srgbClr val="202124"/>
                </a:solidFill>
                <a:effectLst/>
                <a:latin typeface="arial" panose="020B0604020202020204" pitchFamily="34" charset="0"/>
              </a:rPr>
              <a:t> invention of machines to do the work of hand tools, </a:t>
            </a:r>
          </a:p>
          <a:p>
            <a:pPr lvl="1"/>
            <a:r>
              <a:rPr lang="en-US" b="1" i="0" dirty="0">
                <a:solidFill>
                  <a:srgbClr val="202124"/>
                </a:solidFill>
                <a:effectLst/>
                <a:latin typeface="arial" panose="020B0604020202020204" pitchFamily="34" charset="0"/>
              </a:rPr>
              <a:t> use of steam and later of other kinds of power, and </a:t>
            </a:r>
          </a:p>
          <a:p>
            <a:pPr lvl="1"/>
            <a:r>
              <a:rPr lang="en-US" b="1" i="0" dirty="0">
                <a:solidFill>
                  <a:srgbClr val="202124"/>
                </a:solidFill>
                <a:effectLst/>
                <a:latin typeface="arial" panose="020B0604020202020204" pitchFamily="34" charset="0"/>
              </a:rPr>
              <a:t> adoption of the factory system</a:t>
            </a:r>
            <a:r>
              <a:rPr lang="en-US" b="0" i="0" dirty="0">
                <a:solidFill>
                  <a:srgbClr val="202124"/>
                </a:solidFill>
                <a:effectLst/>
                <a:latin typeface="arial" panose="020B0604020202020204" pitchFamily="34" charset="0"/>
              </a:rPr>
              <a:t>.</a:t>
            </a:r>
          </a:p>
          <a:p>
            <a:pPr marL="457200" lvl="1" indent="0">
              <a:buNone/>
            </a:pPr>
            <a:endParaRPr lang="en-US" b="0" i="0" dirty="0">
              <a:solidFill>
                <a:srgbClr val="202124"/>
              </a:solidFill>
              <a:effectLst/>
              <a:latin typeface="arial" panose="020B0604020202020204" pitchFamily="34" charset="0"/>
            </a:endParaRPr>
          </a:p>
          <a:p>
            <a:pPr marL="457200" lvl="1" indent="0">
              <a:buNone/>
            </a:pPr>
            <a:r>
              <a:rPr lang="en-US" b="1" u="sng" dirty="0">
                <a:solidFill>
                  <a:srgbClr val="202124"/>
                </a:solidFill>
                <a:latin typeface="arial" panose="020B0604020202020204" pitchFamily="34" charset="0"/>
              </a:rPr>
              <a:t>The 4 industrial revolution periods and significance</a:t>
            </a:r>
            <a:endParaRPr lang="en-US" b="1" i="0" u="sng" dirty="0">
              <a:solidFill>
                <a:srgbClr val="202124"/>
              </a:solidFill>
              <a:effectLst/>
              <a:latin typeface="arial" panose="020B0604020202020204" pitchFamily="34" charset="0"/>
            </a:endParaRPr>
          </a:p>
          <a:p>
            <a:pPr algn="l">
              <a:buFont typeface="Wingdings" panose="05000000000000000000" pitchFamily="2" charset="2"/>
              <a:buChar char="ü"/>
            </a:pPr>
            <a:r>
              <a:rPr lang="en-US" b="0" i="0" dirty="0">
                <a:solidFill>
                  <a:srgbClr val="202124"/>
                </a:solidFill>
                <a:effectLst/>
                <a:latin typeface="arial" panose="020B0604020202020204" pitchFamily="34" charset="0"/>
              </a:rPr>
              <a:t>First Industrial Revolution: Coal in 1765.</a:t>
            </a:r>
          </a:p>
          <a:p>
            <a:pPr algn="l">
              <a:buFont typeface="Wingdings" panose="05000000000000000000" pitchFamily="2" charset="2"/>
              <a:buChar char="ü"/>
            </a:pPr>
            <a:r>
              <a:rPr lang="en-US" b="0" i="0" dirty="0">
                <a:solidFill>
                  <a:srgbClr val="202124"/>
                </a:solidFill>
                <a:effectLst/>
                <a:latin typeface="arial" panose="020B0604020202020204" pitchFamily="34" charset="0"/>
              </a:rPr>
              <a:t>Second Industrial Revolution: Gas in 1870.</a:t>
            </a:r>
          </a:p>
          <a:p>
            <a:pPr algn="l">
              <a:buFont typeface="Wingdings" panose="05000000000000000000" pitchFamily="2" charset="2"/>
              <a:buChar char="ü"/>
            </a:pPr>
            <a:r>
              <a:rPr lang="en-US" b="0" i="0" dirty="0">
                <a:solidFill>
                  <a:srgbClr val="202124"/>
                </a:solidFill>
                <a:effectLst/>
                <a:latin typeface="arial" panose="020B0604020202020204" pitchFamily="34" charset="0"/>
              </a:rPr>
              <a:t>Third Industrial Revolution: Electronics and Nuclear in 1969.</a:t>
            </a:r>
          </a:p>
          <a:p>
            <a:pPr algn="l">
              <a:buFont typeface="Wingdings" panose="05000000000000000000" pitchFamily="2" charset="2"/>
              <a:buChar char="ü"/>
            </a:pPr>
            <a:r>
              <a:rPr lang="en-US" b="0" i="0" dirty="0">
                <a:solidFill>
                  <a:srgbClr val="202124"/>
                </a:solidFill>
                <a:effectLst/>
                <a:latin typeface="arial" panose="020B0604020202020204" pitchFamily="34" charset="0"/>
              </a:rPr>
              <a:t>Fourth Industrial Revolution: Internet and Renewable Energy in 2000</a:t>
            </a:r>
          </a:p>
          <a:p>
            <a:pPr lvl="1"/>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73457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D2EA-B7B6-49B0-B581-54A9752F36AC}"/>
              </a:ext>
            </a:extLst>
          </p:cNvPr>
          <p:cNvSpPr>
            <a:spLocks noGrp="1"/>
          </p:cNvSpPr>
          <p:nvPr>
            <p:ph type="title"/>
          </p:nvPr>
        </p:nvSpPr>
        <p:spPr/>
        <p:txBody>
          <a:bodyPr/>
          <a:lstStyle/>
          <a:p>
            <a:r>
              <a:rPr lang="en-US" dirty="0"/>
              <a:t>Outline -   HISTORY</a:t>
            </a:r>
            <a:endParaRPr lang="en-NG" dirty="0"/>
          </a:p>
        </p:txBody>
      </p:sp>
      <p:sp>
        <p:nvSpPr>
          <p:cNvPr id="3" name="Content Placeholder 2">
            <a:extLst>
              <a:ext uri="{FF2B5EF4-FFF2-40B4-BE49-F238E27FC236}">
                <a16:creationId xmlns:a16="http://schemas.microsoft.com/office/drawing/2014/main" id="{35092D7E-2351-4AA3-BC55-2A2180F8DCCC}"/>
              </a:ext>
            </a:extLst>
          </p:cNvPr>
          <p:cNvSpPr>
            <a:spLocks noGrp="1"/>
          </p:cNvSpPr>
          <p:nvPr>
            <p:ph idx="1"/>
          </p:nvPr>
        </p:nvSpPr>
        <p:spPr>
          <a:xfrm>
            <a:off x="838200" y="1470991"/>
            <a:ext cx="10515600" cy="4705972"/>
          </a:xfrm>
        </p:spPr>
        <p:txBody>
          <a:bodyPr>
            <a:normAutofit lnSpcReduction="10000"/>
          </a:bodyPr>
          <a:lstStyle/>
          <a:p>
            <a:r>
              <a:rPr lang="en-US" dirty="0"/>
              <a:t>Science in the Ancient World</a:t>
            </a:r>
          </a:p>
          <a:p>
            <a:r>
              <a:rPr lang="en-US" dirty="0"/>
              <a:t>What Science is and its historical evolution</a:t>
            </a:r>
          </a:p>
          <a:p>
            <a:r>
              <a:rPr lang="en-US" dirty="0"/>
              <a:t>Prehistory – Babylon, Egypt and Greece</a:t>
            </a:r>
          </a:p>
          <a:p>
            <a:r>
              <a:rPr lang="en-US" dirty="0"/>
              <a:t>The age of Alchemy</a:t>
            </a:r>
          </a:p>
          <a:p>
            <a:r>
              <a:rPr lang="en-US" dirty="0"/>
              <a:t>Renaissance Science – da Vinci, Copernicus, Kepler, Galileo and Newton</a:t>
            </a:r>
          </a:p>
          <a:p>
            <a:r>
              <a:rPr lang="en-US" dirty="0"/>
              <a:t>The mechanical philosophy – Darwin and Evolution, Mendel and Genetics</a:t>
            </a:r>
          </a:p>
          <a:p>
            <a:r>
              <a:rPr lang="en-US" dirty="0"/>
              <a:t>Industrial revolution – Faraday, Maxwell, Pasteur, Dalton </a:t>
            </a:r>
            <a:r>
              <a:rPr lang="en-US" dirty="0" err="1"/>
              <a:t>etc</a:t>
            </a:r>
            <a:endParaRPr lang="en-US" dirty="0"/>
          </a:p>
          <a:p>
            <a:r>
              <a:rPr lang="en-US" dirty="0"/>
              <a:t>The new era of Science</a:t>
            </a:r>
            <a:endParaRPr lang="en-NG" dirty="0"/>
          </a:p>
        </p:txBody>
      </p:sp>
    </p:spTree>
    <p:extLst>
      <p:ext uri="{BB962C8B-B14F-4D97-AF65-F5344CB8AC3E}">
        <p14:creationId xmlns:p14="http://schemas.microsoft.com/office/powerpoint/2010/main" val="1268963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B7D12-0C0C-41D5-A4DE-7D63C5A34205}"/>
              </a:ext>
            </a:extLst>
          </p:cNvPr>
          <p:cNvSpPr>
            <a:spLocks noGrp="1"/>
          </p:cNvSpPr>
          <p:nvPr>
            <p:ph idx="1"/>
          </p:nvPr>
        </p:nvSpPr>
        <p:spPr>
          <a:xfrm>
            <a:off x="357809" y="225287"/>
            <a:ext cx="11569147" cy="5951676"/>
          </a:xfrm>
        </p:spPr>
        <p:txBody>
          <a:bodyPr/>
          <a:lstStyle/>
          <a:p>
            <a:r>
              <a:rPr lang="en-US" b="0" i="0" dirty="0">
                <a:solidFill>
                  <a:srgbClr val="202124"/>
                </a:solidFill>
                <a:effectLst/>
                <a:latin typeface="arial" panose="020B0604020202020204" pitchFamily="34" charset="0"/>
              </a:rPr>
              <a:t>The Industrial Revolution began in </a:t>
            </a:r>
            <a:r>
              <a:rPr lang="en-US" b="1" i="0" dirty="0">
                <a:solidFill>
                  <a:srgbClr val="202124"/>
                </a:solidFill>
                <a:effectLst/>
                <a:latin typeface="arial" panose="020B0604020202020204" pitchFamily="34" charset="0"/>
              </a:rPr>
              <a:t>Great Britain</a:t>
            </a:r>
            <a:r>
              <a:rPr lang="en-US" b="0" i="0" dirty="0">
                <a:solidFill>
                  <a:srgbClr val="202124"/>
                </a:solidFill>
                <a:effectLst/>
                <a:latin typeface="arial" panose="020B0604020202020204" pitchFamily="34" charset="0"/>
              </a:rPr>
              <a:t>, and many of the technological and architectural innovations were of British origin.</a:t>
            </a:r>
            <a:endParaRPr lang="en-NG" dirty="0"/>
          </a:p>
        </p:txBody>
      </p:sp>
      <p:sp>
        <p:nvSpPr>
          <p:cNvPr id="5" name="TextBox 4">
            <a:extLst>
              <a:ext uri="{FF2B5EF4-FFF2-40B4-BE49-F238E27FC236}">
                <a16:creationId xmlns:a16="http://schemas.microsoft.com/office/drawing/2014/main" id="{6EC3F2B3-A7A8-41BB-9927-8336E5A87EFB}"/>
              </a:ext>
            </a:extLst>
          </p:cNvPr>
          <p:cNvSpPr txBox="1"/>
          <p:nvPr/>
        </p:nvSpPr>
        <p:spPr>
          <a:xfrm>
            <a:off x="106019" y="1580466"/>
            <a:ext cx="11728171" cy="2246769"/>
          </a:xfrm>
          <a:prstGeom prst="rect">
            <a:avLst/>
          </a:prstGeom>
          <a:noFill/>
        </p:spPr>
        <p:txBody>
          <a:bodyPr wrap="square">
            <a:spAutoFit/>
          </a:bodyPr>
          <a:lstStyle/>
          <a:p>
            <a:pPr algn="ctr"/>
            <a:r>
              <a:rPr lang="en-US" sz="2800" b="1" i="0" u="sng" dirty="0">
                <a:solidFill>
                  <a:srgbClr val="202124"/>
                </a:solidFill>
                <a:effectLst/>
                <a:latin typeface="arial" panose="020B0604020202020204" pitchFamily="34" charset="0"/>
              </a:rPr>
              <a:t>Impacts of Industrial revolution</a:t>
            </a:r>
            <a:r>
              <a:rPr lang="en-US" sz="2800" b="0" i="0" dirty="0">
                <a:solidFill>
                  <a:srgbClr val="202124"/>
                </a:solidFill>
                <a:effectLst/>
                <a:latin typeface="arial" panose="020B0604020202020204" pitchFamily="34" charset="0"/>
              </a:rPr>
              <a:t>.</a:t>
            </a:r>
          </a:p>
          <a:p>
            <a:pPr marL="457200" indent="-457200">
              <a:buFont typeface="Arial" panose="020B0604020202020204" pitchFamily="34" charset="0"/>
              <a:buChar char="•"/>
            </a:pPr>
            <a:r>
              <a:rPr lang="en-US" sz="2800" dirty="0">
                <a:solidFill>
                  <a:srgbClr val="202124"/>
                </a:solidFill>
                <a:latin typeface="arial" panose="020B0604020202020204" pitchFamily="34" charset="0"/>
              </a:rPr>
              <a:t>s</a:t>
            </a:r>
            <a:r>
              <a:rPr lang="en-US" sz="2800" b="0" i="0" dirty="0">
                <a:solidFill>
                  <a:srgbClr val="202124"/>
                </a:solidFill>
                <a:effectLst/>
                <a:latin typeface="arial" panose="020B0604020202020204" pitchFamily="34" charset="0"/>
              </a:rPr>
              <a:t>weeping changes in economic and social organization.</a:t>
            </a:r>
          </a:p>
          <a:p>
            <a:pPr marL="457200" indent="-457200">
              <a:buFont typeface="Arial" panose="020B0604020202020204" pitchFamily="34" charset="0"/>
              <a:buChar char="•"/>
            </a:pPr>
            <a:r>
              <a:rPr lang="en-US" sz="2800" b="0" i="0" dirty="0">
                <a:solidFill>
                  <a:srgbClr val="202124"/>
                </a:solidFill>
                <a:effectLst/>
                <a:latin typeface="arial" panose="020B0604020202020204" pitchFamily="34" charset="0"/>
              </a:rPr>
              <a:t> </a:t>
            </a:r>
            <a:r>
              <a:rPr lang="en-US" sz="2800" b="1" i="0" dirty="0">
                <a:solidFill>
                  <a:srgbClr val="202124"/>
                </a:solidFill>
                <a:effectLst/>
                <a:latin typeface="arial" panose="020B0604020202020204" pitchFamily="34" charset="0"/>
              </a:rPr>
              <a:t>wider distribution of wealth and </a:t>
            </a:r>
          </a:p>
          <a:p>
            <a:pPr marL="457200" indent="-457200">
              <a:buFont typeface="Arial" panose="020B0604020202020204" pitchFamily="34" charset="0"/>
              <a:buChar char="•"/>
            </a:pPr>
            <a:r>
              <a:rPr lang="en-US" sz="2800" b="1" i="0" dirty="0">
                <a:solidFill>
                  <a:srgbClr val="202124"/>
                </a:solidFill>
                <a:effectLst/>
                <a:latin typeface="arial" panose="020B0604020202020204" pitchFamily="34" charset="0"/>
              </a:rPr>
              <a:t>increased international trade</a:t>
            </a:r>
            <a:endParaRPr lang="en-US" sz="2800" dirty="0">
              <a:solidFill>
                <a:srgbClr val="202124"/>
              </a:solidFill>
              <a:latin typeface="arial" panose="020B0604020202020204" pitchFamily="34" charset="0"/>
            </a:endParaRPr>
          </a:p>
          <a:p>
            <a:pPr marL="457200" indent="-457200">
              <a:buFont typeface="Arial" panose="020B0604020202020204" pitchFamily="34" charset="0"/>
              <a:buChar char="•"/>
            </a:pPr>
            <a:r>
              <a:rPr lang="en-US" sz="2800" dirty="0">
                <a:solidFill>
                  <a:srgbClr val="202124"/>
                </a:solidFill>
                <a:latin typeface="arial" panose="020B0604020202020204" pitchFamily="34" charset="0"/>
              </a:rPr>
              <a:t>m</a:t>
            </a:r>
            <a:r>
              <a:rPr lang="en-US" sz="2800" b="0" i="0" dirty="0">
                <a:solidFill>
                  <a:srgbClr val="202124"/>
                </a:solidFill>
                <a:effectLst/>
                <a:latin typeface="arial" panose="020B0604020202020204" pitchFamily="34" charset="0"/>
              </a:rPr>
              <a:t>anagerial hierarchies also developed to oversee the division of labor</a:t>
            </a:r>
            <a:endParaRPr lang="en-NG" sz="2800" dirty="0"/>
          </a:p>
        </p:txBody>
      </p:sp>
    </p:spTree>
    <p:extLst>
      <p:ext uri="{BB962C8B-B14F-4D97-AF65-F5344CB8AC3E}">
        <p14:creationId xmlns:p14="http://schemas.microsoft.com/office/powerpoint/2010/main" val="255324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D998-2599-4AC9-A417-51534EB30322}"/>
              </a:ext>
            </a:extLst>
          </p:cNvPr>
          <p:cNvSpPr>
            <a:spLocks noGrp="1"/>
          </p:cNvSpPr>
          <p:nvPr>
            <p:ph type="title"/>
          </p:nvPr>
        </p:nvSpPr>
        <p:spPr>
          <a:xfrm>
            <a:off x="132522" y="438667"/>
            <a:ext cx="12059478" cy="484740"/>
          </a:xfrm>
        </p:spPr>
        <p:txBody>
          <a:bodyPr>
            <a:normAutofit fontScale="90000"/>
          </a:bodyPr>
          <a:lstStyle/>
          <a:p>
            <a:r>
              <a:rPr lang="en-US" sz="4000" b="1" i="0" dirty="0">
                <a:solidFill>
                  <a:srgbClr val="202124"/>
                </a:solidFill>
                <a:effectLst/>
                <a:latin typeface="arial" panose="020B0604020202020204" pitchFamily="34" charset="0"/>
              </a:rPr>
              <a:t>Inventors and Inventions of the Industrial Revolution</a:t>
            </a:r>
            <a:br>
              <a:rPr lang="en-US" b="0" i="0" dirty="0">
                <a:solidFill>
                  <a:srgbClr val="202124"/>
                </a:solidFill>
                <a:effectLst/>
                <a:latin typeface="arial" panose="020B0604020202020204" pitchFamily="34" charset="0"/>
              </a:rPr>
            </a:br>
            <a:endParaRPr lang="en-NG" dirty="0"/>
          </a:p>
        </p:txBody>
      </p:sp>
      <p:sp>
        <p:nvSpPr>
          <p:cNvPr id="3" name="Content Placeholder 2">
            <a:extLst>
              <a:ext uri="{FF2B5EF4-FFF2-40B4-BE49-F238E27FC236}">
                <a16:creationId xmlns:a16="http://schemas.microsoft.com/office/drawing/2014/main" id="{25FBB5D2-4969-4C1B-A9C7-B26C20203231}"/>
              </a:ext>
            </a:extLst>
          </p:cNvPr>
          <p:cNvSpPr>
            <a:spLocks noGrp="1"/>
          </p:cNvSpPr>
          <p:nvPr>
            <p:ph idx="1"/>
          </p:nvPr>
        </p:nvSpPr>
        <p:spPr>
          <a:xfrm>
            <a:off x="374374" y="923407"/>
            <a:ext cx="10515600" cy="2787202"/>
          </a:xfrm>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Spinning and weaving. ...</a:t>
            </a:r>
          </a:p>
          <a:p>
            <a:pPr algn="l">
              <a:buFont typeface="Arial" panose="020B0604020202020204" pitchFamily="34" charset="0"/>
              <a:buChar char="•"/>
            </a:pPr>
            <a:r>
              <a:rPr lang="en-US" b="0" i="0" dirty="0">
                <a:solidFill>
                  <a:srgbClr val="202124"/>
                </a:solidFill>
                <a:effectLst/>
                <a:latin typeface="arial" panose="020B0604020202020204" pitchFamily="34" charset="0"/>
              </a:rPr>
              <a:t>The steam engine. ...</a:t>
            </a:r>
          </a:p>
          <a:p>
            <a:pPr algn="l">
              <a:buFont typeface="Arial" panose="020B0604020202020204" pitchFamily="34" charset="0"/>
              <a:buChar char="•"/>
            </a:pPr>
            <a:r>
              <a:rPr lang="en-US" b="0" i="0" dirty="0">
                <a:solidFill>
                  <a:srgbClr val="202124"/>
                </a:solidFill>
                <a:effectLst/>
                <a:latin typeface="arial" panose="020B0604020202020204" pitchFamily="34" charset="0"/>
              </a:rPr>
              <a:t>Harnessing electricity. ...</a:t>
            </a:r>
          </a:p>
          <a:p>
            <a:pPr algn="l">
              <a:buFont typeface="Arial" panose="020B0604020202020204" pitchFamily="34" charset="0"/>
              <a:buChar char="•"/>
            </a:pPr>
            <a:r>
              <a:rPr lang="en-US" b="0" i="0" dirty="0">
                <a:solidFill>
                  <a:srgbClr val="202124"/>
                </a:solidFill>
                <a:effectLst/>
                <a:latin typeface="arial" panose="020B0604020202020204" pitchFamily="34" charset="0"/>
              </a:rPr>
              <a:t>The telegraph and the telephone. ...</a:t>
            </a:r>
          </a:p>
          <a:p>
            <a:pPr algn="l">
              <a:buFont typeface="Arial" panose="020B0604020202020204" pitchFamily="34" charset="0"/>
              <a:buChar char="•"/>
            </a:pPr>
            <a:r>
              <a:rPr lang="en-US" b="0" i="0" dirty="0">
                <a:solidFill>
                  <a:srgbClr val="202124"/>
                </a:solidFill>
                <a:effectLst/>
                <a:latin typeface="arial" panose="020B0604020202020204" pitchFamily="34" charset="0"/>
              </a:rPr>
              <a:t>The internal-combustion engine and the automobile.</a:t>
            </a:r>
          </a:p>
          <a:p>
            <a:endParaRPr lang="en-NG" dirty="0"/>
          </a:p>
        </p:txBody>
      </p:sp>
    </p:spTree>
    <p:extLst>
      <p:ext uri="{BB962C8B-B14F-4D97-AF65-F5344CB8AC3E}">
        <p14:creationId xmlns:p14="http://schemas.microsoft.com/office/powerpoint/2010/main" val="286954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DA62-CC2F-459C-99CA-D1354C2DB3FA}"/>
              </a:ext>
            </a:extLst>
          </p:cNvPr>
          <p:cNvSpPr>
            <a:spLocks noGrp="1"/>
          </p:cNvSpPr>
          <p:nvPr>
            <p:ph type="title"/>
          </p:nvPr>
        </p:nvSpPr>
        <p:spPr>
          <a:xfrm>
            <a:off x="639417" y="172278"/>
            <a:ext cx="10515600" cy="670271"/>
          </a:xfrm>
        </p:spPr>
        <p:txBody>
          <a:bodyPr>
            <a:normAutofit fontScale="90000"/>
          </a:bodyPr>
          <a:lstStyle/>
          <a:p>
            <a:r>
              <a:rPr lang="en-US" dirty="0"/>
              <a:t>Scientists contributions (Selected)</a:t>
            </a:r>
            <a:endParaRPr lang="en-NG" dirty="0"/>
          </a:p>
        </p:txBody>
      </p:sp>
      <p:sp>
        <p:nvSpPr>
          <p:cNvPr id="3" name="Content Placeholder 2">
            <a:extLst>
              <a:ext uri="{FF2B5EF4-FFF2-40B4-BE49-F238E27FC236}">
                <a16:creationId xmlns:a16="http://schemas.microsoft.com/office/drawing/2014/main" id="{A461B673-9E4F-46F1-B641-E4AEA2CF9640}"/>
              </a:ext>
            </a:extLst>
          </p:cNvPr>
          <p:cNvSpPr>
            <a:spLocks noGrp="1"/>
          </p:cNvSpPr>
          <p:nvPr>
            <p:ph idx="1"/>
          </p:nvPr>
        </p:nvSpPr>
        <p:spPr>
          <a:xfrm>
            <a:off x="838200" y="1007165"/>
            <a:ext cx="10515600" cy="5169798"/>
          </a:xfrm>
        </p:spPr>
        <p:txBody>
          <a:bodyPr/>
          <a:lstStyle/>
          <a:p>
            <a:r>
              <a:rPr lang="en-US" b="1" i="0" dirty="0">
                <a:solidFill>
                  <a:srgbClr val="4D5156"/>
                </a:solidFill>
                <a:effectLst/>
                <a:latin typeface="arial" panose="020B0604020202020204" pitchFamily="34" charset="0"/>
              </a:rPr>
              <a:t>Michael Faraday </a:t>
            </a:r>
            <a:r>
              <a:rPr lang="en-US" b="0" i="0" dirty="0">
                <a:solidFill>
                  <a:srgbClr val="4D5156"/>
                </a:solidFill>
                <a:effectLst/>
                <a:latin typeface="arial" panose="020B0604020202020204" pitchFamily="34" charset="0"/>
              </a:rPr>
              <a:t>FRS was an English scientist who contributed to the study of electromagnetism and electrochemistry. His main discoveries include the principles underlying electromagnetic induction, diamagnetism and electrolysis</a:t>
            </a:r>
          </a:p>
          <a:p>
            <a:endParaRPr lang="en-US" b="0" i="0" dirty="0">
              <a:solidFill>
                <a:srgbClr val="4D5156"/>
              </a:solidFill>
              <a:effectLst/>
              <a:latin typeface="arial" panose="020B0604020202020204" pitchFamily="34" charset="0"/>
            </a:endParaRPr>
          </a:p>
          <a:p>
            <a:r>
              <a:rPr lang="en-US" b="1" i="0" dirty="0">
                <a:solidFill>
                  <a:srgbClr val="4D5156"/>
                </a:solidFill>
                <a:effectLst/>
                <a:latin typeface="arial" panose="020B0604020202020204" pitchFamily="34" charset="0"/>
              </a:rPr>
              <a:t>James Clerk Maxwell </a:t>
            </a:r>
            <a:r>
              <a:rPr lang="en-US" b="0" i="0" dirty="0">
                <a:solidFill>
                  <a:srgbClr val="4D5156"/>
                </a:solidFill>
                <a:effectLst/>
                <a:latin typeface="arial" panose="020B0604020202020204" pitchFamily="34" charset="0"/>
              </a:rPr>
              <a:t>FRSE FRS was a Scottish mathematician and scientist responsible for the classical theory of electromagnetic radiation, which was the first theory to describe electricity, magnetism and light as different manifestations of the same phenomenon</a:t>
            </a:r>
            <a:endParaRPr lang="en-NG" dirty="0"/>
          </a:p>
        </p:txBody>
      </p:sp>
    </p:spTree>
    <p:extLst>
      <p:ext uri="{BB962C8B-B14F-4D97-AF65-F5344CB8AC3E}">
        <p14:creationId xmlns:p14="http://schemas.microsoft.com/office/powerpoint/2010/main" val="31820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896C4-B006-4DDD-8BC7-DED474BFD35E}"/>
              </a:ext>
            </a:extLst>
          </p:cNvPr>
          <p:cNvSpPr>
            <a:spLocks noGrp="1"/>
          </p:cNvSpPr>
          <p:nvPr>
            <p:ph idx="1"/>
          </p:nvPr>
        </p:nvSpPr>
        <p:spPr>
          <a:xfrm>
            <a:off x="838200" y="397565"/>
            <a:ext cx="10515600" cy="5779398"/>
          </a:xfrm>
        </p:spPr>
        <p:txBody>
          <a:bodyPr/>
          <a:lstStyle/>
          <a:p>
            <a:r>
              <a:rPr lang="en-US" b="1" dirty="0">
                <a:solidFill>
                  <a:srgbClr val="4D5156"/>
                </a:solidFill>
                <a:latin typeface="arial" panose="020B0604020202020204" pitchFamily="34" charset="0"/>
              </a:rPr>
              <a:t>Louis Pasteur </a:t>
            </a:r>
            <a:r>
              <a:rPr lang="en-US" dirty="0">
                <a:solidFill>
                  <a:srgbClr val="4D5156"/>
                </a:solidFill>
                <a:latin typeface="arial" panose="020B0604020202020204" pitchFamily="34" charset="0"/>
              </a:rPr>
              <a:t>F</a:t>
            </a:r>
            <a:r>
              <a:rPr lang="en-US" b="0" i="0" dirty="0">
                <a:solidFill>
                  <a:srgbClr val="4D5156"/>
                </a:solidFill>
                <a:effectLst/>
                <a:latin typeface="arial" panose="020B0604020202020204" pitchFamily="34" charset="0"/>
              </a:rPr>
              <a:t>RS was a French chemist and microbiologist renowned for his discoveries of the principles of vaccination, microbial fermentation and pasteurization, the latter of which was named after him</a:t>
            </a:r>
          </a:p>
          <a:p>
            <a:endParaRPr lang="en-US" dirty="0">
              <a:solidFill>
                <a:srgbClr val="4D5156"/>
              </a:solidFill>
              <a:latin typeface="arial" panose="020B0604020202020204" pitchFamily="34" charset="0"/>
            </a:endParaRPr>
          </a:p>
          <a:p>
            <a:r>
              <a:rPr lang="en-US" b="1" i="0" dirty="0">
                <a:solidFill>
                  <a:srgbClr val="4D5156"/>
                </a:solidFill>
                <a:effectLst/>
                <a:latin typeface="arial" panose="020B0604020202020204" pitchFamily="34" charset="0"/>
              </a:rPr>
              <a:t>John Dalton </a:t>
            </a:r>
            <a:r>
              <a:rPr lang="en-US" b="0" i="0" dirty="0">
                <a:solidFill>
                  <a:srgbClr val="4D5156"/>
                </a:solidFill>
                <a:effectLst/>
                <a:latin typeface="arial" panose="020B0604020202020204" pitchFamily="34" charset="0"/>
              </a:rPr>
              <a:t>FRS was an English chemist, physicist and meteorologist. He is best known for introducing the atomic theory into chemistry, and for his research into </a:t>
            </a:r>
            <a:r>
              <a:rPr lang="en-US" b="0" i="0" dirty="0" err="1">
                <a:solidFill>
                  <a:srgbClr val="4D5156"/>
                </a:solidFill>
                <a:effectLst/>
                <a:latin typeface="arial" panose="020B0604020202020204" pitchFamily="34" charset="0"/>
              </a:rPr>
              <a:t>colour</a:t>
            </a:r>
            <a:r>
              <a:rPr lang="en-US" b="0" i="0" dirty="0">
                <a:solidFill>
                  <a:srgbClr val="4D5156"/>
                </a:solidFill>
                <a:effectLst/>
                <a:latin typeface="arial" panose="020B0604020202020204" pitchFamily="34" charset="0"/>
              </a:rPr>
              <a:t> blindness, which he had. </a:t>
            </a:r>
            <a:r>
              <a:rPr lang="en-US" b="0" i="0" dirty="0" err="1">
                <a:solidFill>
                  <a:srgbClr val="4D5156"/>
                </a:solidFill>
                <a:effectLst/>
                <a:latin typeface="arial" panose="020B0604020202020204" pitchFamily="34" charset="0"/>
              </a:rPr>
              <a:t>Colour</a:t>
            </a:r>
            <a:r>
              <a:rPr lang="en-US" b="0" i="0" dirty="0">
                <a:solidFill>
                  <a:srgbClr val="4D5156"/>
                </a:solidFill>
                <a:effectLst/>
                <a:latin typeface="arial" panose="020B0604020202020204" pitchFamily="34" charset="0"/>
              </a:rPr>
              <a:t> blindness is known as </a:t>
            </a:r>
            <a:r>
              <a:rPr lang="en-US" b="0" i="0" dirty="0" err="1">
                <a:solidFill>
                  <a:srgbClr val="4D5156"/>
                </a:solidFill>
                <a:effectLst/>
                <a:latin typeface="arial" panose="020B0604020202020204" pitchFamily="34" charset="0"/>
              </a:rPr>
              <a:t>Daltonism</a:t>
            </a:r>
            <a:r>
              <a:rPr lang="en-US" b="0" i="0" dirty="0">
                <a:solidFill>
                  <a:srgbClr val="4D5156"/>
                </a:solidFill>
                <a:effectLst/>
                <a:latin typeface="arial" panose="020B0604020202020204" pitchFamily="34" charset="0"/>
              </a:rPr>
              <a:t> in several languages, being named after him.</a:t>
            </a:r>
            <a:endParaRPr lang="en-NG" dirty="0"/>
          </a:p>
        </p:txBody>
      </p:sp>
    </p:spTree>
    <p:extLst>
      <p:ext uri="{BB962C8B-B14F-4D97-AF65-F5344CB8AC3E}">
        <p14:creationId xmlns:p14="http://schemas.microsoft.com/office/powerpoint/2010/main" val="217299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3E6D-C260-43B0-94EE-F0ADC9A41EF0}"/>
              </a:ext>
            </a:extLst>
          </p:cNvPr>
          <p:cNvSpPr>
            <a:spLocks noGrp="1"/>
          </p:cNvSpPr>
          <p:nvPr>
            <p:ph type="title"/>
          </p:nvPr>
        </p:nvSpPr>
        <p:spPr>
          <a:xfrm>
            <a:off x="705678" y="145774"/>
            <a:ext cx="10515600" cy="643766"/>
          </a:xfrm>
        </p:spPr>
        <p:txBody>
          <a:bodyPr>
            <a:normAutofit fontScale="90000"/>
          </a:bodyPr>
          <a:lstStyle/>
          <a:p>
            <a:r>
              <a:rPr lang="en-US" dirty="0"/>
              <a:t>New Era of Science</a:t>
            </a:r>
            <a:endParaRPr lang="en-NG" dirty="0"/>
          </a:p>
        </p:txBody>
      </p:sp>
      <p:sp>
        <p:nvSpPr>
          <p:cNvPr id="3" name="Content Placeholder 2">
            <a:extLst>
              <a:ext uri="{FF2B5EF4-FFF2-40B4-BE49-F238E27FC236}">
                <a16:creationId xmlns:a16="http://schemas.microsoft.com/office/drawing/2014/main" id="{22ECAFDD-2161-4138-99F1-1307C9500E3F}"/>
              </a:ext>
            </a:extLst>
          </p:cNvPr>
          <p:cNvSpPr>
            <a:spLocks noGrp="1"/>
          </p:cNvSpPr>
          <p:nvPr>
            <p:ph idx="1"/>
          </p:nvPr>
        </p:nvSpPr>
        <p:spPr>
          <a:xfrm>
            <a:off x="225287" y="789540"/>
            <a:ext cx="11754677" cy="5387423"/>
          </a:xfrm>
        </p:spPr>
        <p:txBody>
          <a:bodyPr/>
          <a:lstStyle/>
          <a:p>
            <a:r>
              <a:rPr lang="en-US" b="0" i="0" dirty="0">
                <a:solidFill>
                  <a:srgbClr val="202124"/>
                </a:solidFill>
                <a:effectLst/>
                <a:latin typeface="arial" panose="020B0604020202020204" pitchFamily="34" charset="0"/>
              </a:rPr>
              <a:t>Scientific knowledge </a:t>
            </a:r>
            <a:r>
              <a:rPr lang="en-US" b="1" i="0" dirty="0">
                <a:solidFill>
                  <a:srgbClr val="202124"/>
                </a:solidFill>
                <a:effectLst/>
                <a:latin typeface="arial" panose="020B0604020202020204" pitchFamily="34" charset="0"/>
              </a:rPr>
              <a:t>allows us to develop new technologies, solve practical problems, and make informed decisions</a:t>
            </a:r>
            <a:r>
              <a:rPr lang="en-US" b="0" i="0" dirty="0">
                <a:solidFill>
                  <a:srgbClr val="202124"/>
                </a:solidFill>
                <a:effectLst/>
                <a:latin typeface="arial" panose="020B0604020202020204" pitchFamily="34" charset="0"/>
              </a:rPr>
              <a:t> </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With a dramatically changing media environment, challenging economic and social climates, shifting relationships between citizens and policy makers and an evolving understanding of democracy, </a:t>
            </a:r>
            <a:r>
              <a:rPr lang="en-US" b="1" i="0" dirty="0">
                <a:solidFill>
                  <a:srgbClr val="202124"/>
                </a:solidFill>
                <a:effectLst/>
                <a:latin typeface="arial" panose="020B0604020202020204" pitchFamily="34" charset="0"/>
              </a:rPr>
              <a:t>science stands as a ready tool to help combat modern difficulties</a:t>
            </a:r>
          </a:p>
          <a:p>
            <a:pPr marL="0" indent="0">
              <a:buNone/>
            </a:pPr>
            <a:endParaRPr lang="en-US" b="1" i="0" dirty="0">
              <a:solidFill>
                <a:srgbClr val="202124"/>
              </a:solidFill>
              <a:effectLst/>
              <a:latin typeface="arial" panose="020B0604020202020204" pitchFamily="34" charset="0"/>
            </a:endParaRPr>
          </a:p>
          <a:p>
            <a:r>
              <a:rPr lang="en-US" b="1" dirty="0">
                <a:solidFill>
                  <a:srgbClr val="202124"/>
                </a:solidFill>
                <a:latin typeface="arial" panose="020B0604020202020204" pitchFamily="34" charset="0"/>
              </a:rPr>
              <a:t>Emerging technologies are </a:t>
            </a:r>
            <a:r>
              <a:rPr lang="en-US" dirty="0">
                <a:solidFill>
                  <a:srgbClr val="202124"/>
                </a:solidFill>
                <a:latin typeface="arial" panose="020B0604020202020204" pitchFamily="34" charset="0"/>
              </a:rPr>
              <a:t>_ Drones, Robotics, Vertical farming, Biometrics, 6G Technology, Artificial Uterus, Airless </a:t>
            </a:r>
            <a:r>
              <a:rPr lang="en-US" dirty="0" err="1">
                <a:solidFill>
                  <a:srgbClr val="202124"/>
                </a:solidFill>
                <a:latin typeface="arial" panose="020B0604020202020204" pitchFamily="34" charset="0"/>
              </a:rPr>
              <a:t>tyres</a:t>
            </a:r>
            <a:r>
              <a:rPr lang="en-US" dirty="0">
                <a:solidFill>
                  <a:srgbClr val="202124"/>
                </a:solidFill>
                <a:latin typeface="arial" panose="020B0604020202020204" pitchFamily="34" charset="0"/>
              </a:rPr>
              <a:t>, Green bullet, memory </a:t>
            </a:r>
            <a:r>
              <a:rPr lang="en-US" dirty="0" err="1">
                <a:solidFill>
                  <a:srgbClr val="202124"/>
                </a:solidFill>
                <a:latin typeface="arial" panose="020B0604020202020204" pitchFamily="34" charset="0"/>
              </a:rPr>
              <a:t>erassure</a:t>
            </a:r>
            <a:r>
              <a:rPr lang="en-US" dirty="0">
                <a:solidFill>
                  <a:srgbClr val="202124"/>
                </a:solidFill>
                <a:latin typeface="arial" panose="020B0604020202020204" pitchFamily="34" charset="0"/>
              </a:rPr>
              <a:t>, Artificial Intelligence, Molecular Electronics etc.</a:t>
            </a:r>
            <a:endParaRPr lang="en-NG" dirty="0"/>
          </a:p>
        </p:txBody>
      </p:sp>
    </p:spTree>
    <p:extLst>
      <p:ext uri="{BB962C8B-B14F-4D97-AF65-F5344CB8AC3E}">
        <p14:creationId xmlns:p14="http://schemas.microsoft.com/office/powerpoint/2010/main" val="1094723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FEF9-D22D-427D-B5EC-EB231EA0117C}"/>
              </a:ext>
            </a:extLst>
          </p:cNvPr>
          <p:cNvSpPr>
            <a:spLocks noGrp="1"/>
          </p:cNvSpPr>
          <p:nvPr>
            <p:ph type="title"/>
          </p:nvPr>
        </p:nvSpPr>
        <p:spPr>
          <a:xfrm>
            <a:off x="838200" y="118510"/>
            <a:ext cx="10515600" cy="562527"/>
          </a:xfrm>
        </p:spPr>
        <p:txBody>
          <a:bodyPr>
            <a:normAutofit fontScale="90000"/>
          </a:bodyPr>
          <a:lstStyle/>
          <a:p>
            <a:pPr algn="ctr"/>
            <a:r>
              <a:rPr lang="en-US" b="1" dirty="0">
                <a:solidFill>
                  <a:srgbClr val="FF0000"/>
                </a:solidFill>
              </a:rPr>
              <a:t>History of Science</a:t>
            </a:r>
            <a:endParaRPr lang="en-NG" b="1" dirty="0">
              <a:solidFill>
                <a:srgbClr val="FF0000"/>
              </a:solidFill>
            </a:endParaRPr>
          </a:p>
        </p:txBody>
      </p:sp>
      <p:sp>
        <p:nvSpPr>
          <p:cNvPr id="3" name="Content Placeholder 2">
            <a:extLst>
              <a:ext uri="{FF2B5EF4-FFF2-40B4-BE49-F238E27FC236}">
                <a16:creationId xmlns:a16="http://schemas.microsoft.com/office/drawing/2014/main" id="{CD5296FC-CB45-4636-AE3B-403E952D7C80}"/>
              </a:ext>
            </a:extLst>
          </p:cNvPr>
          <p:cNvSpPr>
            <a:spLocks noGrp="1"/>
          </p:cNvSpPr>
          <p:nvPr>
            <p:ph idx="1"/>
          </p:nvPr>
        </p:nvSpPr>
        <p:spPr>
          <a:xfrm>
            <a:off x="106017" y="821635"/>
            <a:ext cx="12085983" cy="5817704"/>
          </a:xfrm>
        </p:spPr>
        <p:txBody>
          <a:bodyPr>
            <a:normAutofit lnSpcReduction="10000"/>
          </a:bodyPr>
          <a:lstStyle/>
          <a:p>
            <a:r>
              <a:rPr lang="en-US" b="0" i="0" dirty="0">
                <a:solidFill>
                  <a:srgbClr val="202122"/>
                </a:solidFill>
                <a:effectLst/>
                <a:latin typeface="Arial" panose="020B0604020202020204" pitchFamily="34" charset="0"/>
              </a:rPr>
              <a:t>covers the development of science from ancient times to the present.</a:t>
            </a:r>
          </a:p>
          <a:p>
            <a:pPr marL="0" indent="0">
              <a:buNone/>
            </a:pPr>
            <a:endParaRPr lang="en-US" b="1"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studies the emergence and development of systematic knowledge</a:t>
            </a:r>
            <a:r>
              <a:rPr lang="en-US" b="0" i="0" dirty="0">
                <a:solidFill>
                  <a:srgbClr val="202124"/>
                </a:solidFill>
                <a:effectLst/>
                <a:latin typeface="arial" panose="020B0604020202020204" pitchFamily="34" charset="0"/>
              </a:rPr>
              <a:t>.</a:t>
            </a:r>
            <a:endParaRPr lang="en-US" b="0" i="0" dirty="0">
              <a:solidFill>
                <a:srgbClr val="202122"/>
              </a:solidFill>
              <a:effectLst/>
              <a:latin typeface="Arial" panose="020B0604020202020204" pitchFamily="34" charset="0"/>
            </a:endParaRPr>
          </a:p>
          <a:p>
            <a:pPr marL="0" indent="0">
              <a:buNone/>
            </a:pPr>
            <a:endParaRPr lang="en-US" b="0" i="0" dirty="0">
              <a:solidFill>
                <a:srgbClr val="202122"/>
              </a:solidFill>
              <a:effectLst/>
              <a:latin typeface="Arial" panose="020B0604020202020204" pitchFamily="34" charset="0"/>
            </a:endParaRPr>
          </a:p>
          <a:p>
            <a:r>
              <a:rPr lang="en-US" dirty="0"/>
              <a:t>It covers the three branches of Science : NATURAL, SOCIAL and FORMAL</a:t>
            </a:r>
          </a:p>
          <a:p>
            <a:pPr lvl="1">
              <a:buFont typeface="Wingdings" panose="05000000000000000000" pitchFamily="2" charset="2"/>
              <a:buChar char="Ø"/>
            </a:pPr>
            <a:r>
              <a:rPr lang="en-US" dirty="0"/>
              <a:t>NATURAL - </a:t>
            </a:r>
            <a:r>
              <a:rPr lang="en-US" b="0" i="0" u="sng" strike="noStrike" dirty="0">
                <a:effectLst/>
                <a:latin typeface="Arial" panose="020B0604020202020204" pitchFamily="34" charset="0"/>
                <a:hlinkClick r:id="rId2" tooltip="Cosmology">
                  <a:extLst>
                    <a:ext uri="{A12FA001-AC4F-418D-AE19-62706E023703}">
                      <ahyp:hlinkClr xmlns:ahyp="http://schemas.microsoft.com/office/drawing/2018/hyperlinkcolor" val="tx"/>
                    </a:ext>
                  </a:extLst>
                </a:hlinkClick>
              </a:rPr>
              <a:t>cosmological</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3" tooltip="Geology">
                  <a:extLst>
                    <a:ext uri="{A12FA001-AC4F-418D-AE19-62706E023703}">
                      <ahyp:hlinkClr xmlns:ahyp="http://schemas.microsoft.com/office/drawing/2018/hyperlinkcolor" val="tx"/>
                    </a:ext>
                  </a:extLst>
                </a:hlinkClick>
              </a:rPr>
              <a:t>geological</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4" tooltip="Physics">
                  <a:extLst>
                    <a:ext uri="{A12FA001-AC4F-418D-AE19-62706E023703}">
                      <ahyp:hlinkClr xmlns:ahyp="http://schemas.microsoft.com/office/drawing/2018/hyperlinkcolor" val="tx"/>
                    </a:ext>
                  </a:extLst>
                </a:hlinkClick>
              </a:rPr>
              <a:t>physical</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5" tooltip="Chemistry">
                  <a:extLst>
                    <a:ext uri="{A12FA001-AC4F-418D-AE19-62706E023703}">
                      <ahyp:hlinkClr xmlns:ahyp="http://schemas.microsoft.com/office/drawing/2018/hyperlinkcolor" val="tx"/>
                    </a:ext>
                  </a:extLst>
                </a:hlinkClick>
              </a:rPr>
              <a:t>chemical</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6" tooltip="Biology">
                  <a:extLst>
                    <a:ext uri="{A12FA001-AC4F-418D-AE19-62706E023703}">
                      <ahyp:hlinkClr xmlns:ahyp="http://schemas.microsoft.com/office/drawing/2018/hyperlinkcolor" val="tx"/>
                    </a:ext>
                  </a:extLst>
                </a:hlinkClick>
              </a:rPr>
              <a:t>biological</a:t>
            </a:r>
            <a:r>
              <a:rPr lang="en-US" b="0" i="0" dirty="0">
                <a:effectLst/>
                <a:latin typeface="Arial" panose="020B0604020202020204" pitchFamily="34" charset="0"/>
              </a:rPr>
              <a:t> </a:t>
            </a:r>
          </a:p>
          <a:p>
            <a:pPr lvl="1">
              <a:buFont typeface="Wingdings" panose="05000000000000000000" pitchFamily="2" charset="2"/>
              <a:buChar char="Ø"/>
            </a:pPr>
            <a:r>
              <a:rPr lang="en-US" dirty="0"/>
              <a:t>SOCIAL</a:t>
            </a:r>
            <a:r>
              <a:rPr lang="en-US" dirty="0">
                <a:latin typeface="Arial" panose="020B0604020202020204" pitchFamily="34" charset="0"/>
              </a:rPr>
              <a:t> - </a:t>
            </a:r>
            <a:r>
              <a:rPr lang="en-US" b="0" i="0" dirty="0">
                <a:solidFill>
                  <a:srgbClr val="202122"/>
                </a:solidFill>
                <a:effectLst/>
                <a:latin typeface="Arial" panose="020B0604020202020204" pitchFamily="34" charset="0"/>
              </a:rPr>
              <a:t>the study of </a:t>
            </a:r>
            <a:r>
              <a:rPr lang="en-US" b="0" i="0" u="none" strike="noStrike" dirty="0">
                <a:effectLst/>
                <a:latin typeface="Arial" panose="020B0604020202020204" pitchFamily="34" charset="0"/>
                <a:hlinkClick r:id="rId7" tooltip="Human behavior">
                  <a:extLst>
                    <a:ext uri="{A12FA001-AC4F-418D-AE19-62706E023703}">
                      <ahyp:hlinkClr xmlns:ahyp="http://schemas.microsoft.com/office/drawing/2018/hyperlinkcolor" val="tx"/>
                    </a:ext>
                  </a:extLst>
                </a:hlinkClick>
              </a:rPr>
              <a:t>human behavior</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in its social and cultural aspects</a:t>
            </a:r>
          </a:p>
          <a:p>
            <a:pPr lvl="1">
              <a:buFont typeface="Wingdings" panose="05000000000000000000" pitchFamily="2" charset="2"/>
              <a:buChar char="Ø"/>
            </a:pPr>
            <a:r>
              <a:rPr lang="en-US" dirty="0">
                <a:solidFill>
                  <a:srgbClr val="202122"/>
                </a:solidFill>
              </a:rPr>
              <a:t>FORMAL</a:t>
            </a:r>
            <a:r>
              <a:rPr lang="en-US" dirty="0">
                <a:solidFill>
                  <a:srgbClr val="202122"/>
                </a:solidFill>
                <a:latin typeface="Arial" panose="020B0604020202020204" pitchFamily="34" charset="0"/>
              </a:rPr>
              <a:t> - </a:t>
            </a:r>
            <a:r>
              <a:rPr lang="en-US" b="0" i="0" dirty="0">
                <a:solidFill>
                  <a:srgbClr val="202122"/>
                </a:solidFill>
                <a:effectLst/>
                <a:latin typeface="Arial" panose="020B0604020202020204" pitchFamily="34" charset="0"/>
              </a:rPr>
              <a:t>the study of </a:t>
            </a:r>
            <a:r>
              <a:rPr lang="en-US" b="0" i="0" u="none" strike="noStrike" dirty="0">
                <a:effectLst/>
                <a:latin typeface="Arial" panose="020B0604020202020204" pitchFamily="34" charset="0"/>
                <a:hlinkClick r:id="rId8" tooltip="Formal system">
                  <a:extLst>
                    <a:ext uri="{A12FA001-AC4F-418D-AE19-62706E023703}">
                      <ahyp:hlinkClr xmlns:ahyp="http://schemas.microsoft.com/office/drawing/2018/hyperlinkcolor" val="tx"/>
                    </a:ext>
                  </a:extLst>
                </a:hlinkClick>
              </a:rPr>
              <a:t>formal systems</a:t>
            </a:r>
            <a:r>
              <a:rPr lang="en-US" b="0" i="0" dirty="0">
                <a:effectLst/>
                <a:latin typeface="Arial" panose="020B0604020202020204" pitchFamily="34" charset="0"/>
              </a:rPr>
              <a:t>, such as those under the branches of </a:t>
            </a:r>
            <a:r>
              <a:rPr lang="en-US" b="0" i="0" u="none" strike="noStrike" dirty="0">
                <a:effectLst/>
                <a:latin typeface="Arial" panose="020B0604020202020204" pitchFamily="34" charset="0"/>
                <a:hlinkClick r:id="rId9" tooltip="Logic">
                  <a:extLst>
                    <a:ext uri="{A12FA001-AC4F-418D-AE19-62706E023703}">
                      <ahyp:hlinkClr xmlns:ahyp="http://schemas.microsoft.com/office/drawing/2018/hyperlinkcolor" val="tx"/>
                    </a:ext>
                  </a:extLst>
                </a:hlinkClick>
              </a:rPr>
              <a:t>logic</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10" tooltip="Mathematics">
                  <a:extLst>
                    <a:ext uri="{A12FA001-AC4F-418D-AE19-62706E023703}">
                      <ahyp:hlinkClr xmlns:ahyp="http://schemas.microsoft.com/office/drawing/2018/hyperlinkcolor" val="tx"/>
                    </a:ext>
                  </a:extLst>
                </a:hlinkClick>
              </a:rPr>
              <a:t>mathematics</a:t>
            </a:r>
            <a:r>
              <a:rPr lang="en-US" b="0" i="0" dirty="0">
                <a:effectLst/>
                <a:latin typeface="Arial" panose="020B0604020202020204" pitchFamily="34" charset="0"/>
              </a:rPr>
              <a:t>, which use an </a:t>
            </a:r>
            <a:r>
              <a:rPr lang="en-US" b="0" i="1" u="none" strike="noStrike" dirty="0">
                <a:effectLst/>
                <a:latin typeface="Arial" panose="020B0604020202020204" pitchFamily="34" charset="0"/>
                <a:hlinkClick r:id="rId11" tooltip="A priori and a posteriori">
                  <a:extLst>
                    <a:ext uri="{A12FA001-AC4F-418D-AE19-62706E023703}">
                      <ahyp:hlinkClr xmlns:ahyp="http://schemas.microsoft.com/office/drawing/2018/hyperlinkcolor" val="tx"/>
                    </a:ext>
                  </a:extLst>
                </a:hlinkClick>
              </a:rPr>
              <a:t>a priori</a:t>
            </a:r>
            <a:r>
              <a:rPr lang="en-US" b="0" i="0" dirty="0">
                <a:effectLst/>
                <a:latin typeface="Arial" panose="020B0604020202020204" pitchFamily="34" charset="0"/>
              </a:rPr>
              <a:t>, as opposed to </a:t>
            </a:r>
            <a:r>
              <a:rPr lang="en-US" b="0" i="0" u="none" strike="noStrike" dirty="0">
                <a:effectLst/>
                <a:latin typeface="Arial" panose="020B0604020202020204" pitchFamily="34" charset="0"/>
                <a:hlinkClick r:id="rId12" tooltip="Empirical evidence">
                  <a:extLst>
                    <a:ext uri="{A12FA001-AC4F-418D-AE19-62706E023703}">
                      <ahyp:hlinkClr xmlns:ahyp="http://schemas.microsoft.com/office/drawing/2018/hyperlinkcolor" val="tx"/>
                    </a:ext>
                  </a:extLst>
                </a:hlinkClick>
              </a:rPr>
              <a:t>empirical</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3" tooltip="Methodology">
                  <a:extLst>
                    <a:ext uri="{A12FA001-AC4F-418D-AE19-62706E023703}">
                      <ahyp:hlinkClr xmlns:ahyp="http://schemas.microsoft.com/office/drawing/2018/hyperlinkcolor" val="tx"/>
                    </a:ext>
                  </a:extLst>
                </a:hlinkClick>
              </a:rPr>
              <a:t>methodology</a:t>
            </a:r>
            <a:r>
              <a:rPr lang="en-US" b="0" i="0" dirty="0">
                <a:effectLst/>
                <a:latin typeface="Arial" panose="020B0604020202020204" pitchFamily="34" charset="0"/>
              </a:rPr>
              <a:t>.</a:t>
            </a:r>
          </a:p>
          <a:p>
            <a:pPr marL="457200" lvl="1" indent="0">
              <a:buNone/>
            </a:pPr>
            <a:endParaRPr lang="en-US" dirty="0">
              <a:latin typeface="Arial" panose="020B0604020202020204" pitchFamily="34" charset="0"/>
            </a:endParaRPr>
          </a:p>
          <a:p>
            <a:pPr lvl="1"/>
            <a:r>
              <a:rPr lang="en-US" b="1" i="1" dirty="0">
                <a:solidFill>
                  <a:srgbClr val="202122"/>
                </a:solidFill>
                <a:effectLst/>
                <a:latin typeface="Arial" panose="020B0604020202020204" pitchFamily="34" charset="0"/>
              </a:rPr>
              <a:t>A priori</a:t>
            </a:r>
            <a:r>
              <a:rPr lang="en-US" b="0" i="0" dirty="0">
                <a:solidFill>
                  <a:srgbClr val="202122"/>
                </a:solidFill>
                <a:effectLst/>
                <a:latin typeface="Arial" panose="020B0604020202020204" pitchFamily="34" charset="0"/>
              </a:rPr>
              <a:t> ("from the earlier") and </a:t>
            </a:r>
            <a:r>
              <a:rPr lang="en-US" b="1" i="1" dirty="0">
                <a:solidFill>
                  <a:srgbClr val="202122"/>
                </a:solidFill>
                <a:effectLst/>
                <a:latin typeface="Arial" panose="020B0604020202020204" pitchFamily="34" charset="0"/>
              </a:rPr>
              <a:t>a posteriori</a:t>
            </a:r>
            <a:r>
              <a:rPr lang="en-US" b="0" i="0" dirty="0">
                <a:solidFill>
                  <a:srgbClr val="202122"/>
                </a:solidFill>
                <a:effectLst/>
                <a:latin typeface="Arial" panose="020B0604020202020204" pitchFamily="34" charset="0"/>
              </a:rPr>
              <a:t> ("from the later")</a:t>
            </a:r>
          </a:p>
          <a:p>
            <a:pPr lvl="1"/>
            <a:endParaRPr lang="en-US" dirty="0">
              <a:solidFill>
                <a:srgbClr val="202122"/>
              </a:solidFill>
              <a:latin typeface="Arial" panose="020B0604020202020204" pitchFamily="34" charset="0"/>
            </a:endParaRPr>
          </a:p>
          <a:p>
            <a:pPr lvl="1"/>
            <a:r>
              <a:rPr lang="en-US" b="0" i="0" dirty="0">
                <a:solidFill>
                  <a:srgbClr val="202122"/>
                </a:solidFill>
                <a:effectLst/>
                <a:latin typeface="Arial" panose="020B0604020202020204" pitchFamily="34" charset="0"/>
              </a:rPr>
              <a:t>Earliest root of Science is traced to Ancient Egypt and Mesopotamia </a:t>
            </a:r>
            <a:r>
              <a:rPr lang="en-US" sz="1800" b="0" i="0" dirty="0">
                <a:solidFill>
                  <a:srgbClr val="202122"/>
                </a:solidFill>
                <a:effectLst/>
                <a:latin typeface="Arial" panose="020B0604020202020204" pitchFamily="34" charset="0"/>
              </a:rPr>
              <a:t>(3000 – 1200 BCE)</a:t>
            </a: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138940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63E1-0806-422B-8BF2-F5BDE79B5DF2}"/>
              </a:ext>
            </a:extLst>
          </p:cNvPr>
          <p:cNvSpPr>
            <a:spLocks noGrp="1"/>
          </p:cNvSpPr>
          <p:nvPr>
            <p:ph type="title"/>
          </p:nvPr>
        </p:nvSpPr>
        <p:spPr>
          <a:xfrm>
            <a:off x="559904" y="37271"/>
            <a:ext cx="10515600" cy="643766"/>
          </a:xfrm>
        </p:spPr>
        <p:txBody>
          <a:bodyPr>
            <a:normAutofit fontScale="90000"/>
          </a:bodyPr>
          <a:lstStyle/>
          <a:p>
            <a:pPr algn="ctr"/>
            <a:r>
              <a:rPr lang="en-US" dirty="0"/>
              <a:t>A priori Vs A posteriori</a:t>
            </a:r>
            <a:endParaRPr lang="en-NG" dirty="0"/>
          </a:p>
        </p:txBody>
      </p:sp>
      <p:sp>
        <p:nvSpPr>
          <p:cNvPr id="3" name="Content Placeholder 2">
            <a:extLst>
              <a:ext uri="{FF2B5EF4-FFF2-40B4-BE49-F238E27FC236}">
                <a16:creationId xmlns:a16="http://schemas.microsoft.com/office/drawing/2014/main" id="{E1525E55-D6D8-479E-A95C-B16AD0F1D67B}"/>
              </a:ext>
            </a:extLst>
          </p:cNvPr>
          <p:cNvSpPr>
            <a:spLocks noGrp="1"/>
          </p:cNvSpPr>
          <p:nvPr>
            <p:ph idx="1"/>
          </p:nvPr>
        </p:nvSpPr>
        <p:spPr>
          <a:xfrm>
            <a:off x="251791" y="681037"/>
            <a:ext cx="11767931" cy="5495926"/>
          </a:xfrm>
        </p:spPr>
        <p:txBody>
          <a:bodyPr/>
          <a:lstStyle/>
          <a:p>
            <a:r>
              <a:rPr lang="en-US" b="1" i="1" dirty="0">
                <a:solidFill>
                  <a:srgbClr val="202122"/>
                </a:solidFill>
                <a:effectLst/>
                <a:latin typeface="Arial" panose="020B0604020202020204" pitchFamily="34" charset="0"/>
              </a:rPr>
              <a:t>A priori</a:t>
            </a:r>
            <a:r>
              <a:rPr lang="en-US" b="0" i="0" dirty="0">
                <a:solidFill>
                  <a:srgbClr val="202122"/>
                </a:solidFill>
                <a:effectLst/>
                <a:latin typeface="Arial" panose="020B0604020202020204" pitchFamily="34" charset="0"/>
              </a:rPr>
              <a:t> ("from the earlier") and </a:t>
            </a:r>
            <a:r>
              <a:rPr lang="en-US" b="1" i="1" dirty="0">
                <a:solidFill>
                  <a:srgbClr val="202122"/>
                </a:solidFill>
                <a:effectLst/>
                <a:latin typeface="Arial" panose="020B0604020202020204" pitchFamily="34" charset="0"/>
              </a:rPr>
              <a:t>a posteriori</a:t>
            </a:r>
            <a:r>
              <a:rPr lang="en-US" b="0" i="0" dirty="0">
                <a:solidFill>
                  <a:srgbClr val="202122"/>
                </a:solidFill>
                <a:effectLst/>
                <a:latin typeface="Arial" panose="020B0604020202020204" pitchFamily="34" charset="0"/>
              </a:rPr>
              <a:t> ("from the later") are </a:t>
            </a:r>
            <a:r>
              <a:rPr lang="en-US" b="0" i="0" u="none" strike="noStrike" dirty="0">
                <a:solidFill>
                  <a:srgbClr val="0645AD"/>
                </a:solidFill>
                <a:effectLst/>
                <a:latin typeface="Arial" panose="020B0604020202020204" pitchFamily="34" charset="0"/>
                <a:hlinkClick r:id="rId2" tooltip="Latin"/>
              </a:rPr>
              <a:t>Latin</a:t>
            </a:r>
            <a:r>
              <a:rPr lang="en-US" b="0" i="0" dirty="0">
                <a:solidFill>
                  <a:srgbClr val="202122"/>
                </a:solidFill>
                <a:effectLst/>
                <a:latin typeface="Arial" panose="020B0604020202020204" pitchFamily="34" charset="0"/>
              </a:rPr>
              <a:t> phrases used in </a:t>
            </a:r>
            <a:r>
              <a:rPr lang="en-US" b="0" i="0" u="none" strike="noStrike" dirty="0">
                <a:solidFill>
                  <a:srgbClr val="0645AD"/>
                </a:solidFill>
                <a:effectLst/>
                <a:latin typeface="Arial" panose="020B0604020202020204" pitchFamily="34" charset="0"/>
                <a:hlinkClick r:id="rId3" tooltip="Philosophy"/>
              </a:rPr>
              <a:t>philosophy</a:t>
            </a:r>
            <a:r>
              <a:rPr lang="en-US" b="0" i="0" dirty="0">
                <a:solidFill>
                  <a:srgbClr val="202122"/>
                </a:solidFill>
                <a:effectLst/>
                <a:latin typeface="Arial" panose="020B0604020202020204" pitchFamily="34" charset="0"/>
              </a:rPr>
              <a:t> to distinguish types of </a:t>
            </a:r>
            <a:r>
              <a:rPr lang="en-US" b="0" i="0" u="none" strike="noStrike" dirty="0">
                <a:solidFill>
                  <a:srgbClr val="0645AD"/>
                </a:solidFill>
                <a:effectLst/>
                <a:latin typeface="Arial" panose="020B0604020202020204" pitchFamily="34" charset="0"/>
                <a:hlinkClick r:id="rId4" tooltip="Knowledge"/>
              </a:rPr>
              <a:t>knowledge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Justification (epistemology)"/>
              </a:rPr>
              <a:t>justification</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6" tooltip="Argument"/>
              </a:rPr>
              <a:t>argument</a:t>
            </a:r>
            <a:r>
              <a:rPr lang="en-US" b="0" i="0" dirty="0">
                <a:solidFill>
                  <a:srgbClr val="202122"/>
                </a:solidFill>
                <a:effectLst/>
                <a:latin typeface="Arial" panose="020B0604020202020204" pitchFamily="34" charset="0"/>
              </a:rPr>
              <a:t> by their reliance on empirical evidence or experience. </a:t>
            </a:r>
          </a:p>
          <a:p>
            <a:pPr marL="0" indent="0">
              <a:buNone/>
            </a:pPr>
            <a:endParaRPr lang="en-US" b="0" i="0" dirty="0">
              <a:solidFill>
                <a:srgbClr val="202122"/>
              </a:solidFill>
              <a:effectLst/>
              <a:latin typeface="Arial" panose="020B0604020202020204" pitchFamily="34" charset="0"/>
            </a:endParaRPr>
          </a:p>
          <a:p>
            <a:r>
              <a:rPr lang="en-US" b="0" i="1" dirty="0">
                <a:solidFill>
                  <a:srgbClr val="202122"/>
                </a:solidFill>
                <a:effectLst/>
                <a:latin typeface="Arial" panose="020B0604020202020204" pitchFamily="34" charset="0"/>
              </a:rPr>
              <a:t>A priori</a:t>
            </a:r>
            <a:r>
              <a:rPr lang="en-US" b="0" i="0" dirty="0">
                <a:solidFill>
                  <a:srgbClr val="202122"/>
                </a:solidFill>
                <a:effectLst/>
                <a:latin typeface="Arial" panose="020B0604020202020204" pitchFamily="34" charset="0"/>
              </a:rPr>
              <a:t> knowledge is independent from current </a:t>
            </a:r>
            <a:r>
              <a:rPr lang="en-US" b="0" i="0" u="none" strike="noStrike" dirty="0">
                <a:solidFill>
                  <a:srgbClr val="0645AD"/>
                </a:solidFill>
                <a:effectLst/>
                <a:latin typeface="Arial" panose="020B0604020202020204" pitchFamily="34" charset="0"/>
                <a:hlinkClick r:id="rId7" tooltip="Experience"/>
              </a:rPr>
              <a:t>experience</a:t>
            </a:r>
            <a:r>
              <a:rPr lang="en-US" b="0" i="0" dirty="0">
                <a:solidFill>
                  <a:srgbClr val="202122"/>
                </a:solidFill>
                <a:effectLst/>
                <a:latin typeface="Arial" panose="020B0604020202020204" pitchFamily="34" charset="0"/>
              </a:rPr>
              <a:t> (e.g., as part of a new study). Examples include </a:t>
            </a:r>
            <a:r>
              <a:rPr lang="en-US" b="0" i="0" u="none" strike="noStrike" dirty="0">
                <a:solidFill>
                  <a:srgbClr val="0645AD"/>
                </a:solidFill>
                <a:effectLst/>
                <a:latin typeface="Arial" panose="020B0604020202020204" pitchFamily="34" charset="0"/>
                <a:hlinkClick r:id="rId8" tooltip="Mathematics"/>
              </a:rPr>
              <a:t>mathematics</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a:t>
            </a:r>
            <a:r>
              <a:rPr lang="en-US" b="0" i="0" u="none" strike="noStrike" baseline="30000" dirty="0" err="1">
                <a:solidFill>
                  <a:srgbClr val="0645AD"/>
                </a:solidFill>
                <a:effectLst/>
                <a:latin typeface="Arial" panose="020B0604020202020204" pitchFamily="34" charset="0"/>
                <a:hlinkClick r:id="rId9"/>
              </a:rPr>
              <a:t>i</a:t>
            </a:r>
            <a:r>
              <a:rPr lang="en-US" b="0" i="0" u="none" strike="noStrike" baseline="30000" dirty="0">
                <a:solidFill>
                  <a:srgbClr val="0645AD"/>
                </a:solidFill>
                <a:effectLst/>
                <a:latin typeface="Arial" panose="020B0604020202020204" pitchFamily="34" charset="0"/>
                <a:hlinkClick r:id="rId9"/>
              </a:rPr>
              <a:t>]</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0" tooltip="Tautology (logic)"/>
              </a:rPr>
              <a:t>tautologies</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11" tooltip="Deductive reasoning"/>
              </a:rPr>
              <a:t>deduction</a:t>
            </a:r>
            <a:r>
              <a:rPr lang="en-US" b="0" i="0" dirty="0">
                <a:solidFill>
                  <a:srgbClr val="202122"/>
                </a:solidFill>
                <a:effectLst/>
                <a:latin typeface="Arial" panose="020B0604020202020204" pitchFamily="34" charset="0"/>
              </a:rPr>
              <a:t> from </a:t>
            </a:r>
            <a:r>
              <a:rPr lang="en-US" b="0" i="0" u="none" strike="noStrike" dirty="0">
                <a:solidFill>
                  <a:srgbClr val="0645AD"/>
                </a:solidFill>
                <a:effectLst/>
                <a:latin typeface="Arial" panose="020B0604020202020204" pitchFamily="34" charset="0"/>
                <a:hlinkClick r:id="rId12" tooltip="Pure reason"/>
              </a:rPr>
              <a:t>pure reason</a:t>
            </a:r>
            <a:r>
              <a:rPr lang="en-US" b="0" i="0" dirty="0">
                <a:solidFill>
                  <a:srgbClr val="202122"/>
                </a:solidFill>
                <a:effectLst/>
                <a:latin typeface="Arial" panose="020B0604020202020204" pitchFamily="34" charset="0"/>
              </a:rPr>
              <a:t>.</a:t>
            </a:r>
          </a:p>
          <a:p>
            <a:pPr marL="0" indent="0">
              <a:buNone/>
            </a:pPr>
            <a:endParaRPr lang="en-US" b="0" i="0" baseline="30000" dirty="0">
              <a:solidFill>
                <a:srgbClr val="0645AD"/>
              </a:solidFill>
              <a:effectLst/>
              <a:latin typeface="Arial" panose="020B0604020202020204" pitchFamily="34" charset="0"/>
            </a:endParaRPr>
          </a:p>
          <a:p>
            <a:r>
              <a:rPr lang="en-US" b="0" i="1" dirty="0">
                <a:solidFill>
                  <a:srgbClr val="202122"/>
                </a:solidFill>
                <a:effectLst/>
                <a:latin typeface="Arial" panose="020B0604020202020204" pitchFamily="34" charset="0"/>
              </a:rPr>
              <a:t>A posteriori</a:t>
            </a:r>
            <a:r>
              <a:rPr lang="en-US" b="0" i="0" dirty="0">
                <a:solidFill>
                  <a:srgbClr val="202122"/>
                </a:solidFill>
                <a:effectLst/>
                <a:latin typeface="Arial" panose="020B0604020202020204" pitchFamily="34" charset="0"/>
              </a:rPr>
              <a:t> knowledge depends on </a:t>
            </a:r>
            <a:r>
              <a:rPr lang="en-US" b="0" i="0" u="none" strike="noStrike" dirty="0">
                <a:solidFill>
                  <a:srgbClr val="0645AD"/>
                </a:solidFill>
                <a:effectLst/>
                <a:latin typeface="Arial" panose="020B0604020202020204" pitchFamily="34" charset="0"/>
                <a:hlinkClick r:id="rId13" tooltip="Empirical evidence"/>
              </a:rPr>
              <a:t>empirical evidence</a:t>
            </a:r>
            <a:r>
              <a:rPr lang="en-US" b="0" i="0" dirty="0">
                <a:solidFill>
                  <a:srgbClr val="202122"/>
                </a:solidFill>
                <a:effectLst/>
                <a:latin typeface="Arial" panose="020B0604020202020204" pitchFamily="34" charset="0"/>
              </a:rPr>
              <a:t>. Examples include most fields of </a:t>
            </a:r>
            <a:r>
              <a:rPr lang="en-US" b="0" i="0" u="none" strike="noStrike" dirty="0">
                <a:solidFill>
                  <a:srgbClr val="0645AD"/>
                </a:solidFill>
                <a:effectLst/>
                <a:latin typeface="Arial" panose="020B0604020202020204" pitchFamily="34" charset="0"/>
                <a:hlinkClick r:id="rId14" tooltip="Science"/>
              </a:rPr>
              <a:t>science</a:t>
            </a:r>
            <a:r>
              <a:rPr lang="en-US" b="0" i="0" dirty="0">
                <a:solidFill>
                  <a:srgbClr val="202122"/>
                </a:solidFill>
                <a:effectLst/>
                <a:latin typeface="Arial" panose="020B0604020202020204" pitchFamily="34" charset="0"/>
              </a:rPr>
              <a:t> and aspects of </a:t>
            </a:r>
            <a:r>
              <a:rPr lang="en-US" b="0" i="0" u="none" strike="noStrike" dirty="0">
                <a:solidFill>
                  <a:srgbClr val="0645AD"/>
                </a:solidFill>
                <a:effectLst/>
                <a:latin typeface="Arial" panose="020B0604020202020204" pitchFamily="34" charset="0"/>
                <a:hlinkClick r:id="rId15" tooltip="Anecdotal evidence"/>
              </a:rPr>
              <a:t>personal knowledge</a:t>
            </a:r>
            <a:r>
              <a:rPr lang="en-US" b="0" i="0" dirty="0">
                <a:solidFill>
                  <a:srgbClr val="202122"/>
                </a:solidFill>
                <a:effectLst/>
                <a:latin typeface="Arial" panose="020B0604020202020204" pitchFamily="34" charset="0"/>
              </a:rPr>
              <a:t>.</a:t>
            </a:r>
            <a:endParaRPr lang="en-NG" dirty="0"/>
          </a:p>
        </p:txBody>
      </p:sp>
    </p:spTree>
    <p:extLst>
      <p:ext uri="{BB962C8B-B14F-4D97-AF65-F5344CB8AC3E}">
        <p14:creationId xmlns:p14="http://schemas.microsoft.com/office/powerpoint/2010/main" val="546050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74F9-40E2-46B6-832A-5B65BB0A05F0}"/>
              </a:ext>
            </a:extLst>
          </p:cNvPr>
          <p:cNvSpPr>
            <a:spLocks noGrp="1"/>
          </p:cNvSpPr>
          <p:nvPr>
            <p:ph type="title"/>
          </p:nvPr>
        </p:nvSpPr>
        <p:spPr>
          <a:xfrm>
            <a:off x="357809" y="166344"/>
            <a:ext cx="8150087" cy="615534"/>
          </a:xfrm>
        </p:spPr>
        <p:txBody>
          <a:bodyPr>
            <a:normAutofit fontScale="90000"/>
          </a:bodyPr>
          <a:lstStyle/>
          <a:p>
            <a:r>
              <a:rPr lang="en-US" b="0" i="0" dirty="0">
                <a:solidFill>
                  <a:srgbClr val="202124"/>
                </a:solidFill>
                <a:effectLst/>
                <a:latin typeface="arial" panose="020B0604020202020204" pitchFamily="34" charset="0"/>
              </a:rPr>
              <a:t>Who first discovered science?</a:t>
            </a:r>
            <a:endParaRPr lang="en-NG" dirty="0"/>
          </a:p>
        </p:txBody>
      </p:sp>
      <p:pic>
        <p:nvPicPr>
          <p:cNvPr id="11" name="Picture 10">
            <a:extLst>
              <a:ext uri="{FF2B5EF4-FFF2-40B4-BE49-F238E27FC236}">
                <a16:creationId xmlns:a16="http://schemas.microsoft.com/office/drawing/2014/main" id="{329008D7-7F66-4BAB-8427-3AA53E1D5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256" y="365126"/>
            <a:ext cx="1996866" cy="2517912"/>
          </a:xfrm>
          <a:prstGeom prst="rect">
            <a:avLst/>
          </a:prstGeom>
        </p:spPr>
      </p:pic>
      <p:sp>
        <p:nvSpPr>
          <p:cNvPr id="19" name="TextBox 18">
            <a:extLst>
              <a:ext uri="{FF2B5EF4-FFF2-40B4-BE49-F238E27FC236}">
                <a16:creationId xmlns:a16="http://schemas.microsoft.com/office/drawing/2014/main" id="{36F227F2-C00B-4A2C-8D76-C47527C63A68}"/>
              </a:ext>
            </a:extLst>
          </p:cNvPr>
          <p:cNvSpPr txBox="1"/>
          <p:nvPr/>
        </p:nvSpPr>
        <p:spPr>
          <a:xfrm>
            <a:off x="119269" y="781878"/>
            <a:ext cx="9594573" cy="1477328"/>
          </a:xfrm>
          <a:prstGeom prst="rect">
            <a:avLst/>
          </a:prstGeom>
          <a:noFill/>
        </p:spPr>
        <p:txBody>
          <a:bodyPr wrap="square">
            <a:spAutoFit/>
          </a:bodyPr>
          <a:lstStyle/>
          <a:p>
            <a:r>
              <a:rPr lang="en-US" b="1" i="0" dirty="0">
                <a:solidFill>
                  <a:srgbClr val="202124"/>
                </a:solidFill>
                <a:effectLst/>
                <a:latin typeface="arial" panose="020B0604020202020204" pitchFamily="34" charset="0"/>
              </a:rPr>
              <a:t>ARISTOTLE</a:t>
            </a:r>
            <a:r>
              <a:rPr lang="en-US" b="0" i="0" dirty="0">
                <a:solidFill>
                  <a:srgbClr val="202124"/>
                </a:solidFill>
                <a:effectLst/>
                <a:latin typeface="arial" panose="020B0604020202020204" pitchFamily="34" charset="0"/>
              </a:rPr>
              <a:t> is considered by many to be the first scientist, although the term postdates him by more than two millennia. </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In Greece in the fourth century BC, he pioneered the techniques of logic, observation, inquiry and demonstration</a:t>
            </a:r>
            <a:endParaRPr lang="en-NG" dirty="0"/>
          </a:p>
        </p:txBody>
      </p:sp>
      <p:sp>
        <p:nvSpPr>
          <p:cNvPr id="16" name="TextBox 15">
            <a:extLst>
              <a:ext uri="{FF2B5EF4-FFF2-40B4-BE49-F238E27FC236}">
                <a16:creationId xmlns:a16="http://schemas.microsoft.com/office/drawing/2014/main" id="{6F0468AE-1834-4C60-ABEF-51359B30FBB0}"/>
              </a:ext>
            </a:extLst>
          </p:cNvPr>
          <p:cNvSpPr txBox="1"/>
          <p:nvPr/>
        </p:nvSpPr>
        <p:spPr>
          <a:xfrm>
            <a:off x="212035" y="3105834"/>
            <a:ext cx="11184835" cy="646331"/>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Aristotle </a:t>
            </a:r>
            <a:r>
              <a:rPr lang="en-US" i="0" dirty="0">
                <a:solidFill>
                  <a:srgbClr val="202124"/>
                </a:solidFill>
                <a:effectLst/>
                <a:latin typeface="arial" panose="020B0604020202020204" pitchFamily="34" charset="0"/>
              </a:rPr>
              <a:t>further informed that </a:t>
            </a:r>
            <a:r>
              <a:rPr lang="en-US" b="1" i="0" dirty="0">
                <a:solidFill>
                  <a:srgbClr val="202124"/>
                </a:solidFill>
                <a:effectLst/>
                <a:latin typeface="arial" panose="020B0604020202020204" pitchFamily="34" charset="0"/>
              </a:rPr>
              <a:t>_ </a:t>
            </a:r>
            <a:r>
              <a:rPr lang="en-US" i="0" dirty="0">
                <a:solidFill>
                  <a:srgbClr val="202124"/>
                </a:solidFill>
                <a:effectLst/>
                <a:latin typeface="arial" panose="020B0604020202020204" pitchFamily="34" charset="0"/>
              </a:rPr>
              <a:t>Thales, Anaximander and Anaximenes, 6th century Ionian philosophers, were the first to investigate natural phenomena</a:t>
            </a:r>
            <a:r>
              <a:rPr lang="en-US" b="0" i="0" dirty="0">
                <a:solidFill>
                  <a:srgbClr val="202124"/>
                </a:solidFill>
                <a:effectLst/>
                <a:latin typeface="arial" panose="020B0604020202020204" pitchFamily="34" charset="0"/>
              </a:rPr>
              <a:t>.</a:t>
            </a:r>
            <a:endParaRPr lang="en-NG" dirty="0"/>
          </a:p>
        </p:txBody>
      </p:sp>
      <p:sp>
        <p:nvSpPr>
          <p:cNvPr id="17" name="TextBox 16">
            <a:extLst>
              <a:ext uri="{FF2B5EF4-FFF2-40B4-BE49-F238E27FC236}">
                <a16:creationId xmlns:a16="http://schemas.microsoft.com/office/drawing/2014/main" id="{350227B9-DF56-4B85-BE58-68F5FBA7F4B6}"/>
              </a:ext>
            </a:extLst>
          </p:cNvPr>
          <p:cNvSpPr txBox="1"/>
          <p:nvPr/>
        </p:nvSpPr>
        <p:spPr>
          <a:xfrm>
            <a:off x="132521" y="4090300"/>
            <a:ext cx="8600661" cy="369332"/>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Whewell coined the term Science  in 1833</a:t>
            </a:r>
            <a:endParaRPr lang="en-NG" dirty="0"/>
          </a:p>
        </p:txBody>
      </p:sp>
      <p:sp>
        <p:nvSpPr>
          <p:cNvPr id="18" name="TextBox 17">
            <a:extLst>
              <a:ext uri="{FF2B5EF4-FFF2-40B4-BE49-F238E27FC236}">
                <a16:creationId xmlns:a16="http://schemas.microsoft.com/office/drawing/2014/main" id="{D059ECE4-D8C2-4391-ACCD-6FAED33D5BDD}"/>
              </a:ext>
            </a:extLst>
          </p:cNvPr>
          <p:cNvSpPr txBox="1"/>
          <p:nvPr/>
        </p:nvSpPr>
        <p:spPr>
          <a:xfrm>
            <a:off x="212035" y="4782603"/>
            <a:ext cx="12205253" cy="646331"/>
          </a:xfrm>
          <a:prstGeom prst="rect">
            <a:avLst/>
          </a:prstGeom>
          <a:noFill/>
        </p:spPr>
        <p:txBody>
          <a:bodyPr wrap="square" rtlCol="0">
            <a:spAutoFit/>
          </a:bodyPr>
          <a:lstStyle/>
          <a:p>
            <a:pPr algn="l"/>
            <a:r>
              <a:rPr lang="en-US" b="1" i="0" dirty="0">
                <a:solidFill>
                  <a:srgbClr val="202124"/>
                </a:solidFill>
                <a:effectLst/>
                <a:latin typeface="arial" panose="020B0604020202020204" pitchFamily="34" charset="0"/>
              </a:rPr>
              <a:t>What came first in science? </a:t>
            </a:r>
            <a:r>
              <a:rPr lang="en-US" i="0" dirty="0">
                <a:solidFill>
                  <a:srgbClr val="202124"/>
                </a:solidFill>
                <a:effectLst/>
                <a:latin typeface="arial" panose="020B0604020202020204" pitchFamily="34" charset="0"/>
              </a:rPr>
              <a:t>The observation of nature came first, then followed by the practical use</a:t>
            </a:r>
          </a:p>
          <a:p>
            <a:endParaRPr lang="en-NG" dirty="0"/>
          </a:p>
        </p:txBody>
      </p:sp>
      <p:sp>
        <p:nvSpPr>
          <p:cNvPr id="20" name="TextBox 19">
            <a:extLst>
              <a:ext uri="{FF2B5EF4-FFF2-40B4-BE49-F238E27FC236}">
                <a16:creationId xmlns:a16="http://schemas.microsoft.com/office/drawing/2014/main" id="{186BC072-8F56-41F7-A64C-36BC65A0B7DE}"/>
              </a:ext>
            </a:extLst>
          </p:cNvPr>
          <p:cNvSpPr txBox="1"/>
          <p:nvPr/>
        </p:nvSpPr>
        <p:spPr>
          <a:xfrm>
            <a:off x="212035" y="5624649"/>
            <a:ext cx="11171583" cy="646331"/>
          </a:xfrm>
          <a:prstGeom prst="rect">
            <a:avLst/>
          </a:prstGeom>
          <a:noFill/>
        </p:spPr>
        <p:txBody>
          <a:bodyPr wrap="square" rtlCol="0">
            <a:spAutoFit/>
          </a:bodyPr>
          <a:lstStyle/>
          <a:p>
            <a:pPr algn="l"/>
            <a:r>
              <a:rPr lang="en-US" b="1" i="0" dirty="0">
                <a:solidFill>
                  <a:srgbClr val="202124"/>
                </a:solidFill>
                <a:effectLst/>
                <a:latin typeface="arial" panose="020B0604020202020204" pitchFamily="34" charset="0"/>
              </a:rPr>
              <a:t>Who wrote the first book “History of science” </a:t>
            </a:r>
            <a:r>
              <a:rPr lang="en-US" b="0" i="0" dirty="0">
                <a:solidFill>
                  <a:srgbClr val="202124"/>
                </a:solidFill>
                <a:effectLst/>
                <a:latin typeface="arial" panose="020B0604020202020204" pitchFamily="34" charset="0"/>
              </a:rPr>
              <a:t>is about development of science  -   </a:t>
            </a:r>
            <a:r>
              <a:rPr lang="en-US" b="1" i="0" dirty="0">
                <a:solidFill>
                  <a:srgbClr val="202124"/>
                </a:solidFill>
                <a:effectLst/>
                <a:latin typeface="arial" panose="020B0604020202020204" pitchFamily="34" charset="0"/>
              </a:rPr>
              <a:t>F.</a:t>
            </a:r>
            <a:r>
              <a:rPr lang="en-US" b="0" i="0" dirty="0">
                <a:solidFill>
                  <a:srgbClr val="202124"/>
                </a:solidFill>
                <a:effectLst/>
                <a:latin typeface="arial" panose="020B0604020202020204" pitchFamily="34" charset="0"/>
              </a:rPr>
              <a:t> </a:t>
            </a:r>
            <a:r>
              <a:rPr lang="en-US" b="1" i="0" dirty="0" err="1">
                <a:solidFill>
                  <a:srgbClr val="202124"/>
                </a:solidFill>
                <a:effectLst/>
                <a:latin typeface="arial" panose="020B0604020202020204" pitchFamily="34" charset="0"/>
              </a:rPr>
              <a:t>Cojori</a:t>
            </a:r>
            <a:r>
              <a:rPr lang="en-US" b="0" i="0" dirty="0">
                <a:solidFill>
                  <a:srgbClr val="202124"/>
                </a:solidFill>
                <a:effectLst/>
                <a:latin typeface="arial" panose="020B0604020202020204" pitchFamily="34" charset="0"/>
              </a:rPr>
              <a:t>.</a:t>
            </a:r>
          </a:p>
          <a:p>
            <a:endParaRPr lang="en-NG" dirty="0"/>
          </a:p>
        </p:txBody>
      </p:sp>
    </p:spTree>
    <p:extLst>
      <p:ext uri="{BB962C8B-B14F-4D97-AF65-F5344CB8AC3E}">
        <p14:creationId xmlns:p14="http://schemas.microsoft.com/office/powerpoint/2010/main" val="115108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F5AA9-9DFD-49B6-98EC-4C780362EB21}"/>
              </a:ext>
            </a:extLst>
          </p:cNvPr>
          <p:cNvSpPr>
            <a:spLocks noGrp="1"/>
          </p:cNvSpPr>
          <p:nvPr>
            <p:ph idx="1"/>
          </p:nvPr>
        </p:nvSpPr>
        <p:spPr>
          <a:xfrm>
            <a:off x="450573" y="356946"/>
            <a:ext cx="11979965" cy="369332"/>
          </a:xfrm>
        </p:spPr>
        <p:txBody>
          <a:bodyPr>
            <a:normAutofit fontScale="55000" lnSpcReduction="20000"/>
          </a:bodyPr>
          <a:lstStyle/>
          <a:p>
            <a:r>
              <a:rPr lang="en-US" sz="2900" b="0" i="0" dirty="0">
                <a:solidFill>
                  <a:srgbClr val="202124"/>
                </a:solidFill>
                <a:effectLst/>
                <a:latin typeface="arial" panose="020B0604020202020204" pitchFamily="34" charset="0"/>
              </a:rPr>
              <a:t>It was </a:t>
            </a:r>
            <a:r>
              <a:rPr lang="en-US" sz="2900" b="1" i="0" dirty="0">
                <a:solidFill>
                  <a:srgbClr val="202124"/>
                </a:solidFill>
                <a:effectLst/>
                <a:latin typeface="arial" panose="020B0604020202020204" pitchFamily="34" charset="0"/>
              </a:rPr>
              <a:t>the Greeks</a:t>
            </a:r>
            <a:r>
              <a:rPr lang="en-US" sz="2900" b="0" i="0" dirty="0">
                <a:solidFill>
                  <a:srgbClr val="202124"/>
                </a:solidFill>
                <a:effectLst/>
                <a:latin typeface="arial" panose="020B0604020202020204" pitchFamily="34" charset="0"/>
              </a:rPr>
              <a:t> who first suggested that matter was made up of atoms, it was agreed that Science started from them. </a:t>
            </a:r>
          </a:p>
          <a:p>
            <a:endParaRPr lang="en-NG" dirty="0"/>
          </a:p>
        </p:txBody>
      </p:sp>
      <p:sp>
        <p:nvSpPr>
          <p:cNvPr id="6" name="TextBox 5">
            <a:extLst>
              <a:ext uri="{FF2B5EF4-FFF2-40B4-BE49-F238E27FC236}">
                <a16:creationId xmlns:a16="http://schemas.microsoft.com/office/drawing/2014/main" id="{516A1860-6AF1-434C-9AAE-19D718BA61A6}"/>
              </a:ext>
            </a:extLst>
          </p:cNvPr>
          <p:cNvSpPr txBox="1"/>
          <p:nvPr/>
        </p:nvSpPr>
        <p:spPr>
          <a:xfrm>
            <a:off x="450573" y="960351"/>
            <a:ext cx="702365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Astronomy </a:t>
            </a:r>
            <a:r>
              <a:rPr lang="en-US" dirty="0"/>
              <a:t> is the oldest of all the sciences</a:t>
            </a:r>
            <a:endParaRPr lang="en-NG" b="1" dirty="0"/>
          </a:p>
        </p:txBody>
      </p:sp>
      <p:sp>
        <p:nvSpPr>
          <p:cNvPr id="7" name="TextBox 6">
            <a:extLst>
              <a:ext uri="{FF2B5EF4-FFF2-40B4-BE49-F238E27FC236}">
                <a16:creationId xmlns:a16="http://schemas.microsoft.com/office/drawing/2014/main" id="{E606683A-DA2E-4426-8F56-E8CD299E3223}"/>
              </a:ext>
            </a:extLst>
          </p:cNvPr>
          <p:cNvSpPr txBox="1"/>
          <p:nvPr/>
        </p:nvSpPr>
        <p:spPr>
          <a:xfrm>
            <a:off x="450573" y="1563756"/>
            <a:ext cx="11502887" cy="147732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202124"/>
                </a:solidFill>
                <a:effectLst/>
                <a:latin typeface="arial" panose="020B0604020202020204" pitchFamily="34" charset="0"/>
              </a:rPr>
              <a:t>Why is history called the mother of all sciences?</a:t>
            </a:r>
          </a:p>
          <a:p>
            <a:pPr algn="l"/>
            <a:r>
              <a:rPr lang="en-US" b="0" i="0" dirty="0">
                <a:solidFill>
                  <a:srgbClr val="202124"/>
                </a:solidFill>
                <a:effectLst/>
                <a:latin typeface="arial" panose="020B0604020202020204" pitchFamily="34" charset="0"/>
              </a:rPr>
              <a:t>History by its very nature, scope, form, structure, subject matter and values, stands out as an important discipline to be earnestly pursued. </a:t>
            </a:r>
            <a:r>
              <a:rPr lang="en-US" b="1" i="0" dirty="0">
                <a:solidFill>
                  <a:srgbClr val="202124"/>
                </a:solidFill>
                <a:effectLst/>
                <a:latin typeface="arial" panose="020B0604020202020204" pitchFamily="34" charset="0"/>
              </a:rPr>
              <a:t>History, in as much as it incorporates all human activity</a:t>
            </a:r>
            <a:r>
              <a:rPr lang="en-US" b="0" i="0" dirty="0">
                <a:solidFill>
                  <a:srgbClr val="202124"/>
                </a:solidFill>
                <a:effectLst/>
                <a:latin typeface="arial" panose="020B0604020202020204" pitchFamily="34" charset="0"/>
              </a:rPr>
              <a:t>, is the mother of all disciplines.</a:t>
            </a:r>
          </a:p>
          <a:p>
            <a:endParaRPr lang="en-NG" dirty="0"/>
          </a:p>
        </p:txBody>
      </p:sp>
    </p:spTree>
    <p:extLst>
      <p:ext uri="{BB962C8B-B14F-4D97-AF65-F5344CB8AC3E}">
        <p14:creationId xmlns:p14="http://schemas.microsoft.com/office/powerpoint/2010/main" val="480470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7B5DDCF-E4C3-423E-9DDF-742FA5CD640C}"/>
              </a:ext>
            </a:extLst>
          </p:cNvPr>
          <p:cNvSpPr>
            <a:spLocks noGrp="1"/>
          </p:cNvSpPr>
          <p:nvPr>
            <p:ph type="title"/>
          </p:nvPr>
        </p:nvSpPr>
        <p:spPr>
          <a:xfrm>
            <a:off x="1919288" y="0"/>
            <a:ext cx="8229600" cy="476250"/>
          </a:xfrm>
        </p:spPr>
        <p:txBody>
          <a:bodyPr>
            <a:normAutofit fontScale="90000"/>
          </a:bodyPr>
          <a:lstStyle/>
          <a:p>
            <a:r>
              <a:rPr lang="en-GB" altLang="en-NG"/>
              <a:t>WHAT IS SCIENCE</a:t>
            </a:r>
          </a:p>
        </p:txBody>
      </p:sp>
      <p:sp>
        <p:nvSpPr>
          <p:cNvPr id="9219" name="Content Placeholder 2">
            <a:extLst>
              <a:ext uri="{FF2B5EF4-FFF2-40B4-BE49-F238E27FC236}">
                <a16:creationId xmlns:a16="http://schemas.microsoft.com/office/drawing/2014/main" id="{06914B05-BBF6-4D84-879C-478EC4423B1F}"/>
              </a:ext>
            </a:extLst>
          </p:cNvPr>
          <p:cNvSpPr>
            <a:spLocks noGrp="1"/>
          </p:cNvSpPr>
          <p:nvPr>
            <p:ph idx="1"/>
          </p:nvPr>
        </p:nvSpPr>
        <p:spPr>
          <a:xfrm>
            <a:off x="1981200" y="620714"/>
            <a:ext cx="8229600" cy="6237287"/>
          </a:xfrm>
        </p:spPr>
        <p:txBody>
          <a:bodyPr/>
          <a:lstStyle/>
          <a:p>
            <a:r>
              <a:rPr lang="en-GB" altLang="en-NG"/>
              <a:t>FAT TEXT BOOKS</a:t>
            </a:r>
          </a:p>
          <a:p>
            <a:r>
              <a:rPr lang="en-GB" altLang="en-NG"/>
              <a:t>WHITE LABORATORY COATS</a:t>
            </a:r>
          </a:p>
          <a:p>
            <a:r>
              <a:rPr lang="en-GB" altLang="en-NG"/>
              <a:t>MICROSCOPES</a:t>
            </a:r>
          </a:p>
          <a:p>
            <a:r>
              <a:rPr lang="en-GB" altLang="en-NG"/>
              <a:t>COMPLEX NUMBERS CALCULATIONS</a:t>
            </a:r>
          </a:p>
          <a:p>
            <a:r>
              <a:rPr lang="en-GB" altLang="en-NG"/>
              <a:t>GADGETS</a:t>
            </a:r>
          </a:p>
          <a:p>
            <a:r>
              <a:rPr lang="en-GB" altLang="en-NG"/>
              <a:t>TELESCOPES</a:t>
            </a:r>
          </a:p>
          <a:p>
            <a:r>
              <a:rPr lang="en-GB" altLang="en-NG"/>
              <a:t>FIELD TRIPS</a:t>
            </a:r>
          </a:p>
          <a:p>
            <a:r>
              <a:rPr lang="en-GB" altLang="en-NG"/>
              <a:t>EXPERIMENTS</a:t>
            </a:r>
          </a:p>
          <a:p>
            <a:r>
              <a:rPr lang="en-GB" altLang="en-NG"/>
              <a:t>COMPUTERS?</a:t>
            </a:r>
          </a:p>
          <a:p>
            <a:r>
              <a:rPr lang="en-GB" altLang="en-NG"/>
              <a:t>………… </a:t>
            </a:r>
            <a:r>
              <a:rPr lang="en-GB" altLang="en-NG" sz="2000">
                <a:solidFill>
                  <a:srgbClr val="FF0000"/>
                </a:solidFill>
              </a:rPr>
              <a:t>WHAT DID SCIENCE MEAN TO YOU BEFORE NOW</a:t>
            </a:r>
            <a:endParaRPr lang="en-GB" altLang="en-NG"/>
          </a:p>
        </p:txBody>
      </p:sp>
      <p:sp>
        <p:nvSpPr>
          <p:cNvPr id="9220" name="Slide Number Placeholder 3">
            <a:extLst>
              <a:ext uri="{FF2B5EF4-FFF2-40B4-BE49-F238E27FC236}">
                <a16:creationId xmlns:a16="http://schemas.microsoft.com/office/drawing/2014/main" id="{1D3D808F-8B4B-4072-9F0C-F0AD3D670D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810E6C-407C-411B-B796-5BD2D719676B}" type="slidenum">
              <a:rPr lang="en-GB" altLang="en-NG" sz="1200">
                <a:solidFill>
                  <a:srgbClr val="898989"/>
                </a:solidFill>
              </a:rPr>
              <a:pPr>
                <a:spcBef>
                  <a:spcPct val="0"/>
                </a:spcBef>
                <a:buFontTx/>
                <a:buNone/>
              </a:pPr>
              <a:t>29</a:t>
            </a:fld>
            <a:endParaRPr lang="en-GB" altLang="en-NG" sz="1200">
              <a:solidFill>
                <a:srgbClr val="898989"/>
              </a:solidFill>
            </a:endParaRPr>
          </a:p>
        </p:txBody>
      </p:sp>
      <p:pic>
        <p:nvPicPr>
          <p:cNvPr id="9221" name="Picture 2" descr="C:\Users\KHALID\Desktop\MUSSA\download.jpg">
            <a:extLst>
              <a:ext uri="{FF2B5EF4-FFF2-40B4-BE49-F238E27FC236}">
                <a16:creationId xmlns:a16="http://schemas.microsoft.com/office/drawing/2014/main" id="{849B121D-F7DC-436C-97B3-C7223B250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0"/>
            <a:ext cx="1835150"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58A6-C95A-49D6-86E6-ABE5DDC7E8C2}"/>
              </a:ext>
            </a:extLst>
          </p:cNvPr>
          <p:cNvSpPr>
            <a:spLocks noGrp="1"/>
          </p:cNvSpPr>
          <p:nvPr>
            <p:ph type="title"/>
          </p:nvPr>
        </p:nvSpPr>
        <p:spPr>
          <a:xfrm>
            <a:off x="944218" y="49936"/>
            <a:ext cx="10515600" cy="662781"/>
          </a:xfrm>
        </p:spPr>
        <p:txBody>
          <a:bodyPr>
            <a:normAutofit fontScale="90000"/>
          </a:bodyPr>
          <a:lstStyle/>
          <a:p>
            <a:r>
              <a:rPr lang="en-US" dirty="0"/>
              <a:t>OUTLINE  - PHILOSOPHY</a:t>
            </a:r>
            <a:endParaRPr lang="en-NG" dirty="0"/>
          </a:p>
        </p:txBody>
      </p:sp>
      <p:sp>
        <p:nvSpPr>
          <p:cNvPr id="3" name="Content Placeholder 2">
            <a:extLst>
              <a:ext uri="{FF2B5EF4-FFF2-40B4-BE49-F238E27FC236}">
                <a16:creationId xmlns:a16="http://schemas.microsoft.com/office/drawing/2014/main" id="{D35E9F88-A8E9-4713-99A4-336433379AA4}"/>
              </a:ext>
            </a:extLst>
          </p:cNvPr>
          <p:cNvSpPr>
            <a:spLocks noGrp="1"/>
          </p:cNvSpPr>
          <p:nvPr>
            <p:ph idx="1"/>
          </p:nvPr>
        </p:nvSpPr>
        <p:spPr>
          <a:xfrm>
            <a:off x="838200" y="609600"/>
            <a:ext cx="10515600" cy="5567363"/>
          </a:xfrm>
        </p:spPr>
        <p:txBody>
          <a:bodyPr>
            <a:normAutofit fontScale="85000" lnSpcReduction="20000"/>
          </a:bodyPr>
          <a:lstStyle/>
          <a:p>
            <a:r>
              <a:rPr lang="en-US" dirty="0"/>
              <a:t>What is Science and what it does</a:t>
            </a:r>
          </a:p>
          <a:p>
            <a:r>
              <a:rPr lang="en-US" dirty="0"/>
              <a:t>Philosophic disciplines and their relation to science- metaphysics, epistemology and logic</a:t>
            </a:r>
          </a:p>
          <a:p>
            <a:r>
              <a:rPr lang="en-US" dirty="0"/>
              <a:t>Genesis of scientific thought and knowledge</a:t>
            </a:r>
          </a:p>
          <a:p>
            <a:r>
              <a:rPr lang="en-US" dirty="0"/>
              <a:t>Science as a human activity</a:t>
            </a:r>
          </a:p>
          <a:p>
            <a:r>
              <a:rPr lang="en-US" dirty="0"/>
              <a:t>Roots of reason – habit formation intelligence, knowing- myths, anthropomorphic and animistic explanation</a:t>
            </a:r>
          </a:p>
          <a:p>
            <a:r>
              <a:rPr lang="en-US" dirty="0"/>
              <a:t>The Greeks and origins of criticisms</a:t>
            </a:r>
          </a:p>
          <a:p>
            <a:r>
              <a:rPr lang="en-US" dirty="0"/>
              <a:t>The methods of Science; observation and empirical science</a:t>
            </a:r>
          </a:p>
          <a:p>
            <a:r>
              <a:rPr lang="en-US" dirty="0"/>
              <a:t>Criteria for observation</a:t>
            </a:r>
          </a:p>
          <a:p>
            <a:r>
              <a:rPr lang="en-US" dirty="0"/>
              <a:t>Models and representation of facts</a:t>
            </a:r>
          </a:p>
          <a:p>
            <a:r>
              <a:rPr lang="en-US" dirty="0"/>
              <a:t>Abstraction and order</a:t>
            </a:r>
          </a:p>
          <a:p>
            <a:r>
              <a:rPr lang="en-US" dirty="0"/>
              <a:t>Measurements</a:t>
            </a:r>
          </a:p>
          <a:p>
            <a:r>
              <a:rPr lang="en-US" dirty="0"/>
              <a:t>Hypothesis and experiments</a:t>
            </a:r>
          </a:p>
          <a:p>
            <a:r>
              <a:rPr lang="en-US" dirty="0"/>
              <a:t>Laws and theories</a:t>
            </a:r>
          </a:p>
          <a:p>
            <a:endParaRPr lang="en-NG" dirty="0"/>
          </a:p>
        </p:txBody>
      </p:sp>
    </p:spTree>
    <p:extLst>
      <p:ext uri="{BB962C8B-B14F-4D97-AF65-F5344CB8AC3E}">
        <p14:creationId xmlns:p14="http://schemas.microsoft.com/office/powerpoint/2010/main" val="180348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3274-0BF2-42E2-8CE8-C6EE6D8781A9}"/>
              </a:ext>
            </a:extLst>
          </p:cNvPr>
          <p:cNvSpPr>
            <a:spLocks noGrp="1"/>
          </p:cNvSpPr>
          <p:nvPr>
            <p:ph type="title"/>
          </p:nvPr>
        </p:nvSpPr>
        <p:spPr>
          <a:xfrm>
            <a:off x="159026" y="18256"/>
            <a:ext cx="11714922" cy="662782"/>
          </a:xfrm>
        </p:spPr>
        <p:txBody>
          <a:bodyPr>
            <a:normAutofit/>
          </a:bodyPr>
          <a:lstStyle/>
          <a:p>
            <a:r>
              <a:rPr lang="en-US" sz="3200" dirty="0"/>
              <a:t>What is Science? </a:t>
            </a:r>
            <a:r>
              <a:rPr lang="en-GB" altLang="en-NG" sz="3200" b="1" dirty="0"/>
              <a:t>Science</a:t>
            </a:r>
            <a:r>
              <a:rPr lang="en-GB" altLang="en-NG" sz="3200" dirty="0"/>
              <a:t> (from </a:t>
            </a:r>
            <a:r>
              <a:rPr lang="en-GB" altLang="en-NG" sz="3200" dirty="0">
                <a:hlinkClick r:id="rId2" tooltip="Latin language"/>
              </a:rPr>
              <a:t>Latin</a:t>
            </a:r>
            <a:r>
              <a:rPr lang="en-GB" altLang="en-NG" sz="3200" dirty="0"/>
              <a:t> </a:t>
            </a:r>
            <a:r>
              <a:rPr lang="en-GB" altLang="en-NG" sz="3200" i="1" dirty="0" err="1"/>
              <a:t>scientia</a:t>
            </a:r>
            <a:r>
              <a:rPr lang="en-GB" altLang="en-NG" sz="3200" dirty="0"/>
              <a:t>, meaning "knowledge") </a:t>
            </a:r>
            <a:endParaRPr lang="en-NG" sz="3200" dirty="0"/>
          </a:p>
        </p:txBody>
      </p:sp>
      <p:sp>
        <p:nvSpPr>
          <p:cNvPr id="3" name="Content Placeholder 2">
            <a:extLst>
              <a:ext uri="{FF2B5EF4-FFF2-40B4-BE49-F238E27FC236}">
                <a16:creationId xmlns:a16="http://schemas.microsoft.com/office/drawing/2014/main" id="{DA9693BB-9F35-4323-AB20-B3699C9648E8}"/>
              </a:ext>
            </a:extLst>
          </p:cNvPr>
          <p:cNvSpPr>
            <a:spLocks noGrp="1"/>
          </p:cNvSpPr>
          <p:nvPr>
            <p:ph idx="1"/>
          </p:nvPr>
        </p:nvSpPr>
        <p:spPr>
          <a:xfrm>
            <a:off x="318052" y="681038"/>
            <a:ext cx="11555896" cy="5495925"/>
          </a:xfrm>
        </p:spPr>
        <p:txBody>
          <a:bodyPr/>
          <a:lstStyle/>
          <a:p>
            <a:r>
              <a:rPr lang="en-US" i="0" dirty="0">
                <a:solidFill>
                  <a:srgbClr val="202124"/>
                </a:solidFill>
                <a:effectLst/>
                <a:latin typeface="arial" panose="020B0604020202020204" pitchFamily="34" charset="0"/>
              </a:rPr>
              <a:t>the pursuit and application of knowledge and understanding of the natural and social world following a systematic methodology based on evidence</a:t>
            </a:r>
            <a:endParaRPr lang="en-NG" dirty="0"/>
          </a:p>
        </p:txBody>
      </p:sp>
      <p:sp>
        <p:nvSpPr>
          <p:cNvPr id="4" name="Content Placeholder 2">
            <a:extLst>
              <a:ext uri="{FF2B5EF4-FFF2-40B4-BE49-F238E27FC236}">
                <a16:creationId xmlns:a16="http://schemas.microsoft.com/office/drawing/2014/main" id="{7BF77620-A8A2-4617-8D89-C50746E864FA}"/>
              </a:ext>
            </a:extLst>
          </p:cNvPr>
          <p:cNvSpPr txBox="1">
            <a:spLocks/>
          </p:cNvSpPr>
          <p:nvPr/>
        </p:nvSpPr>
        <p:spPr>
          <a:xfrm>
            <a:off x="318052" y="2411896"/>
            <a:ext cx="11873948" cy="4257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NG" dirty="0"/>
              <a:t>is a systematic enterprise that builds and organizes </a:t>
            </a:r>
            <a:r>
              <a:rPr lang="en-GB" altLang="en-NG" dirty="0">
                <a:hlinkClick r:id="rId3" tooltip="Knowledge"/>
              </a:rPr>
              <a:t>knowledge</a:t>
            </a:r>
            <a:r>
              <a:rPr lang="en-GB" altLang="en-NG" dirty="0"/>
              <a:t> in the form of testable </a:t>
            </a:r>
            <a:r>
              <a:rPr lang="en-GB" altLang="en-NG" dirty="0">
                <a:hlinkClick r:id="rId4" tooltip="Explanation"/>
              </a:rPr>
              <a:t>explanations</a:t>
            </a:r>
            <a:r>
              <a:rPr lang="en-GB" altLang="en-NG" dirty="0"/>
              <a:t> and </a:t>
            </a:r>
            <a:r>
              <a:rPr lang="en-GB" altLang="en-NG" dirty="0">
                <a:hlinkClick r:id="rId5" tooltip="Predictions"/>
              </a:rPr>
              <a:t>predictions</a:t>
            </a:r>
            <a:r>
              <a:rPr lang="en-GB" altLang="en-NG" dirty="0"/>
              <a:t> about the </a:t>
            </a:r>
            <a:r>
              <a:rPr lang="en-GB" altLang="en-NG" dirty="0">
                <a:hlinkClick r:id="rId6" tooltip="Universe"/>
              </a:rPr>
              <a:t>universe</a:t>
            </a:r>
            <a:endParaRPr lang="en-GB" altLang="en-NG" dirty="0"/>
          </a:p>
          <a:p>
            <a:endParaRPr lang="en-GB" altLang="en-NG" dirty="0"/>
          </a:p>
          <a:p>
            <a:r>
              <a:rPr lang="en-GB" altLang="en-NG" dirty="0"/>
              <a:t>Body of knowledge comprising of measurable or verifiable facts acquired through application of the scientific method, and generalized into scientific laws or principles. </a:t>
            </a:r>
          </a:p>
        </p:txBody>
      </p:sp>
    </p:spTree>
    <p:extLst>
      <p:ext uri="{BB962C8B-B14F-4D97-AF65-F5344CB8AC3E}">
        <p14:creationId xmlns:p14="http://schemas.microsoft.com/office/powerpoint/2010/main" val="4272195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EEBF8158-6355-440D-912F-7D2D09730D7E}"/>
              </a:ext>
            </a:extLst>
          </p:cNvPr>
          <p:cNvSpPr>
            <a:spLocks noGrp="1"/>
          </p:cNvSpPr>
          <p:nvPr>
            <p:ph idx="1"/>
          </p:nvPr>
        </p:nvSpPr>
        <p:spPr>
          <a:xfrm>
            <a:off x="251791" y="404813"/>
            <a:ext cx="11940209" cy="5721350"/>
          </a:xfrm>
        </p:spPr>
        <p:txBody>
          <a:bodyPr/>
          <a:lstStyle/>
          <a:p>
            <a:r>
              <a:rPr lang="en-GB" altLang="en-NG" dirty="0"/>
              <a:t>the intellectual and practical activity encompassing the systematic study of the structure and behaviour of the physical and natural world through observation and experiment.</a:t>
            </a:r>
          </a:p>
          <a:p>
            <a:r>
              <a:rPr lang="en-US" i="0" dirty="0">
                <a:solidFill>
                  <a:srgbClr val="202124"/>
                </a:solidFill>
                <a:effectLst/>
                <a:latin typeface="arial" panose="020B0604020202020204" pitchFamily="34" charset="0"/>
              </a:rPr>
              <a:t>a method that allows a person to possess, with the highest degree of certainty possible, reliable knowledge (justified true belief) about nature</a:t>
            </a:r>
            <a:endParaRPr lang="en-GB" altLang="en-NG" dirty="0"/>
          </a:p>
          <a:p>
            <a:r>
              <a:rPr lang="en-GB" altLang="en-NG" dirty="0">
                <a:solidFill>
                  <a:srgbClr val="FF0000"/>
                </a:solidFill>
              </a:rPr>
              <a:t>Can you attempt your own definitions</a:t>
            </a:r>
          </a:p>
          <a:p>
            <a:pPr lvl="1"/>
            <a:r>
              <a:rPr lang="en-GB" altLang="en-NG" dirty="0">
                <a:solidFill>
                  <a:srgbClr val="FF0000"/>
                </a:solidFill>
              </a:rPr>
              <a:t>----------</a:t>
            </a:r>
          </a:p>
          <a:p>
            <a:pPr lvl="1"/>
            <a:r>
              <a:rPr lang="en-GB" altLang="en-NG" dirty="0">
                <a:solidFill>
                  <a:srgbClr val="FF0000"/>
                </a:solidFill>
              </a:rPr>
              <a:t>----------</a:t>
            </a:r>
          </a:p>
          <a:p>
            <a:pPr lvl="1"/>
            <a:r>
              <a:rPr lang="en-GB" altLang="en-NG" dirty="0">
                <a:solidFill>
                  <a:srgbClr val="FF0000"/>
                </a:solidFill>
              </a:rPr>
              <a:t>-----------</a:t>
            </a:r>
          </a:p>
        </p:txBody>
      </p:sp>
      <p:sp>
        <p:nvSpPr>
          <p:cNvPr id="11267" name="Slide Number Placeholder 3">
            <a:extLst>
              <a:ext uri="{FF2B5EF4-FFF2-40B4-BE49-F238E27FC236}">
                <a16:creationId xmlns:a16="http://schemas.microsoft.com/office/drawing/2014/main" id="{BE60EB42-42BB-4B04-ABBA-28A9A90E27C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2E9C44-C7FE-415F-A8E6-EC26A111DC57}" type="slidenum">
              <a:rPr lang="en-GB" altLang="en-NG" sz="1200">
                <a:solidFill>
                  <a:srgbClr val="898989"/>
                </a:solidFill>
              </a:rPr>
              <a:pPr>
                <a:spcBef>
                  <a:spcPct val="0"/>
                </a:spcBef>
                <a:buFontTx/>
                <a:buNone/>
              </a:pPr>
              <a:t>31</a:t>
            </a:fld>
            <a:endParaRPr lang="en-GB" altLang="en-NG" sz="1200">
              <a:solidFill>
                <a:srgbClr val="898989"/>
              </a:solidFill>
            </a:endParaRPr>
          </a:p>
        </p:txBody>
      </p:sp>
      <p:sp>
        <p:nvSpPr>
          <p:cNvPr id="6" name="TextBox 5">
            <a:extLst>
              <a:ext uri="{FF2B5EF4-FFF2-40B4-BE49-F238E27FC236}">
                <a16:creationId xmlns:a16="http://schemas.microsoft.com/office/drawing/2014/main" id="{131FDC9F-40FC-4AB4-9EF1-8F9B72314C84}"/>
              </a:ext>
            </a:extLst>
          </p:cNvPr>
          <p:cNvSpPr txBox="1"/>
          <p:nvPr/>
        </p:nvSpPr>
        <p:spPr>
          <a:xfrm>
            <a:off x="9409114" y="5516564"/>
            <a:ext cx="574675"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eaLnBrk="1" hangingPunct="1">
              <a:defRPr/>
            </a:pPr>
            <a:r>
              <a:rPr lang="en-GB" sz="4000" b="1" dirty="0"/>
              <a:t>4</a:t>
            </a:r>
          </a:p>
        </p:txBody>
      </p:sp>
      <p:pic>
        <p:nvPicPr>
          <p:cNvPr id="11270" name="Picture 2" descr="C:\Users\KHALID\Desktop\MUSSA\download.jpg">
            <a:extLst>
              <a:ext uri="{FF2B5EF4-FFF2-40B4-BE49-F238E27FC236}">
                <a16:creationId xmlns:a16="http://schemas.microsoft.com/office/drawing/2014/main" id="{2DD2DF5D-E456-48B1-9432-1E219FC29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182" y="4591051"/>
            <a:ext cx="1439863"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9DFCFE9-D1D1-48E3-920E-478A8968839B}"/>
              </a:ext>
            </a:extLst>
          </p:cNvPr>
          <p:cNvSpPr>
            <a:spLocks noGrp="1"/>
          </p:cNvSpPr>
          <p:nvPr>
            <p:ph type="title"/>
          </p:nvPr>
        </p:nvSpPr>
        <p:spPr>
          <a:xfrm>
            <a:off x="2208213" y="1"/>
            <a:ext cx="8229600" cy="620713"/>
          </a:xfrm>
        </p:spPr>
        <p:txBody>
          <a:bodyPr>
            <a:normAutofit fontScale="90000"/>
          </a:bodyPr>
          <a:lstStyle/>
          <a:p>
            <a:r>
              <a:rPr lang="en-GB" altLang="en-NG"/>
              <a:t>USING SCIENCE IN  SENTENCES</a:t>
            </a:r>
          </a:p>
        </p:txBody>
      </p:sp>
      <p:sp>
        <p:nvSpPr>
          <p:cNvPr id="12291" name="Content Placeholder 2">
            <a:extLst>
              <a:ext uri="{FF2B5EF4-FFF2-40B4-BE49-F238E27FC236}">
                <a16:creationId xmlns:a16="http://schemas.microsoft.com/office/drawing/2014/main" id="{8FAE0C98-F880-46E3-96E8-9C080E6CDE42}"/>
              </a:ext>
            </a:extLst>
          </p:cNvPr>
          <p:cNvSpPr>
            <a:spLocks noGrp="1"/>
          </p:cNvSpPr>
          <p:nvPr>
            <p:ph idx="1"/>
          </p:nvPr>
        </p:nvSpPr>
        <p:spPr>
          <a:xfrm>
            <a:off x="357809" y="1051272"/>
            <a:ext cx="11476382" cy="5116167"/>
          </a:xfrm>
        </p:spPr>
        <p:txBody>
          <a:bodyPr>
            <a:normAutofit fontScale="92500" lnSpcReduction="10000"/>
          </a:bodyPr>
          <a:lstStyle/>
          <a:p>
            <a:r>
              <a:rPr lang="en-GB" altLang="en-NG" b="1" dirty="0">
                <a:solidFill>
                  <a:srgbClr val="00B050"/>
                </a:solidFill>
              </a:rPr>
              <a:t>---gives you the ability to discover different ways things operate, why they operate, and what the outcome would be</a:t>
            </a:r>
          </a:p>
          <a:p>
            <a:endParaRPr lang="en-GB" altLang="en-NG" dirty="0"/>
          </a:p>
          <a:p>
            <a:r>
              <a:rPr lang="en-GB" altLang="en-NG" dirty="0"/>
              <a:t>---</a:t>
            </a:r>
            <a:r>
              <a:rPr lang="en-GB" altLang="en-NG" b="1" dirty="0">
                <a:solidFill>
                  <a:srgbClr val="0070C0"/>
                </a:solidFill>
              </a:rPr>
              <a:t>has made many things possible, from finding out cures to deadly diseases, to enabling human beings to walk on the moon’s surface.</a:t>
            </a:r>
          </a:p>
          <a:p>
            <a:endParaRPr lang="en-GB" altLang="en-NG" dirty="0"/>
          </a:p>
          <a:p>
            <a:r>
              <a:rPr lang="en-GB" altLang="en-NG" b="1" dirty="0">
                <a:solidFill>
                  <a:srgbClr val="7030A0"/>
                </a:solidFill>
              </a:rPr>
              <a:t>behind yoga --- is helping many instructors to understand how their muscles are working and how this corresponds to negative and positive emotions in the brain</a:t>
            </a:r>
            <a:br>
              <a:rPr lang="en-GB" altLang="en-NG" dirty="0"/>
            </a:br>
            <a:br>
              <a:rPr lang="en-GB" altLang="en-NG" dirty="0"/>
            </a:br>
            <a:br>
              <a:rPr lang="en-GB" altLang="en-NG" dirty="0"/>
            </a:br>
            <a:br>
              <a:rPr lang="en-GB" altLang="en-NG" dirty="0"/>
            </a:br>
            <a:br>
              <a:rPr lang="en-GB" altLang="en-NG" dirty="0"/>
            </a:br>
            <a:endParaRPr lang="en-GB" altLang="en-NG" dirty="0"/>
          </a:p>
        </p:txBody>
      </p:sp>
      <p:sp>
        <p:nvSpPr>
          <p:cNvPr id="12292" name="Slide Number Placeholder 3">
            <a:extLst>
              <a:ext uri="{FF2B5EF4-FFF2-40B4-BE49-F238E27FC236}">
                <a16:creationId xmlns:a16="http://schemas.microsoft.com/office/drawing/2014/main" id="{9A250558-E9FB-4D2C-86F1-69BAFA232A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AF74DF-35A9-40EF-870D-FEAB4ABAFE7B}" type="slidenum">
              <a:rPr lang="en-GB" altLang="en-NG" sz="1200">
                <a:solidFill>
                  <a:srgbClr val="898989"/>
                </a:solidFill>
              </a:rPr>
              <a:pPr>
                <a:spcBef>
                  <a:spcPct val="0"/>
                </a:spcBef>
                <a:buFontTx/>
                <a:buNone/>
              </a:pPr>
              <a:t>32</a:t>
            </a:fld>
            <a:endParaRPr lang="en-GB" altLang="en-NG"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KHALID\Desktop\LASU LECTURE\images (31).jpg">
            <a:extLst>
              <a:ext uri="{FF2B5EF4-FFF2-40B4-BE49-F238E27FC236}">
                <a16:creationId xmlns:a16="http://schemas.microsoft.com/office/drawing/2014/main" id="{54D5AB47-3DF4-48EB-8A5C-5084B0818D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0001" t="32895" r="10001" b="21053"/>
          <a:stretch>
            <a:fillRect/>
          </a:stretch>
        </p:blipFill>
        <p:spPr>
          <a:xfrm>
            <a:off x="1919289" y="692151"/>
            <a:ext cx="4105275" cy="5040313"/>
          </a:xfrm>
          <a:noFill/>
        </p:spPr>
      </p:pic>
      <p:pic>
        <p:nvPicPr>
          <p:cNvPr id="13315" name="Picture 3" descr="C:\Users\KHALID\Desktop\LASU LECTURE\images (1).png">
            <a:extLst>
              <a:ext uri="{FF2B5EF4-FFF2-40B4-BE49-F238E27FC236}">
                <a16:creationId xmlns:a16="http://schemas.microsoft.com/office/drawing/2014/main" id="{5184FD90-AF0B-4BF3-A1CE-066BE8E0E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20713"/>
            <a:ext cx="45720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Slide Number Placeholder 3">
            <a:extLst>
              <a:ext uri="{FF2B5EF4-FFF2-40B4-BE49-F238E27FC236}">
                <a16:creationId xmlns:a16="http://schemas.microsoft.com/office/drawing/2014/main" id="{48474AA5-9B32-4016-8DB4-7D3D37F47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33356A-81DC-44ED-B1E1-2541E64F6A59}" type="slidenum">
              <a:rPr lang="en-GB" altLang="en-NG" sz="1200">
                <a:solidFill>
                  <a:srgbClr val="898989"/>
                </a:solidFill>
              </a:rPr>
              <a:pPr>
                <a:spcBef>
                  <a:spcPct val="0"/>
                </a:spcBef>
                <a:buFontTx/>
                <a:buNone/>
              </a:pPr>
              <a:t>33</a:t>
            </a:fld>
            <a:endParaRPr lang="en-GB" altLang="en-NG"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437296D-4EA5-43F2-A8E0-76734982D760}"/>
              </a:ext>
            </a:extLst>
          </p:cNvPr>
          <p:cNvSpPr>
            <a:spLocks noGrp="1"/>
          </p:cNvSpPr>
          <p:nvPr>
            <p:ph type="title"/>
          </p:nvPr>
        </p:nvSpPr>
        <p:spPr/>
        <p:txBody>
          <a:bodyPr/>
          <a:lstStyle/>
          <a:p>
            <a:r>
              <a:rPr lang="en-GB" altLang="en-NG"/>
              <a:t>GOALS OF SCIENCE</a:t>
            </a:r>
          </a:p>
        </p:txBody>
      </p:sp>
      <p:sp>
        <p:nvSpPr>
          <p:cNvPr id="14339" name="Content Placeholder 2">
            <a:extLst>
              <a:ext uri="{FF2B5EF4-FFF2-40B4-BE49-F238E27FC236}">
                <a16:creationId xmlns:a16="http://schemas.microsoft.com/office/drawing/2014/main" id="{57819509-F2ED-4C8F-AB56-99487EE754B4}"/>
              </a:ext>
            </a:extLst>
          </p:cNvPr>
          <p:cNvSpPr>
            <a:spLocks noGrp="1"/>
          </p:cNvSpPr>
          <p:nvPr>
            <p:ph idx="1"/>
          </p:nvPr>
        </p:nvSpPr>
        <p:spPr>
          <a:xfrm>
            <a:off x="1981200" y="1600201"/>
            <a:ext cx="8229600" cy="2981325"/>
          </a:xfrm>
        </p:spPr>
        <p:txBody>
          <a:bodyPr/>
          <a:lstStyle/>
          <a:p>
            <a:r>
              <a:rPr lang="en-GB" altLang="en-NG"/>
              <a:t>Explore and understand the Natural World</a:t>
            </a:r>
          </a:p>
          <a:p>
            <a:r>
              <a:rPr lang="en-GB" altLang="en-NG"/>
              <a:t>Explain events in the Natural World</a:t>
            </a:r>
          </a:p>
          <a:p>
            <a:r>
              <a:rPr lang="en-GB" altLang="en-NG"/>
              <a:t> Use those explanations to make useful predictions</a:t>
            </a:r>
          </a:p>
          <a:p>
            <a:r>
              <a:rPr lang="en-GB" altLang="en-NG">
                <a:solidFill>
                  <a:srgbClr val="FF0000"/>
                </a:solidFill>
              </a:rPr>
              <a:t>Are some things unpredictable</a:t>
            </a:r>
          </a:p>
          <a:p>
            <a:endParaRPr lang="en-GB" altLang="en-NG"/>
          </a:p>
        </p:txBody>
      </p:sp>
      <p:sp>
        <p:nvSpPr>
          <p:cNvPr id="14340" name="Slide Number Placeholder 3">
            <a:extLst>
              <a:ext uri="{FF2B5EF4-FFF2-40B4-BE49-F238E27FC236}">
                <a16:creationId xmlns:a16="http://schemas.microsoft.com/office/drawing/2014/main" id="{EC428EDC-F132-413E-8940-58A667E562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12C87A-4DCB-42B4-A6C9-2283E8942CD4}" type="slidenum">
              <a:rPr lang="en-GB" altLang="en-NG" sz="1200">
                <a:solidFill>
                  <a:srgbClr val="898989"/>
                </a:solidFill>
              </a:rPr>
              <a:pPr>
                <a:spcBef>
                  <a:spcPct val="0"/>
                </a:spcBef>
                <a:buFontTx/>
                <a:buNone/>
              </a:pPr>
              <a:t>34</a:t>
            </a:fld>
            <a:endParaRPr lang="en-GB" altLang="en-NG" sz="1200">
              <a:solidFill>
                <a:srgbClr val="898989"/>
              </a:solidFill>
            </a:endParaRPr>
          </a:p>
        </p:txBody>
      </p:sp>
      <p:pic>
        <p:nvPicPr>
          <p:cNvPr id="14341" name="Picture 2" descr="C:\Users\KHALID\Desktop\MUSSA\download.jpg">
            <a:extLst>
              <a:ext uri="{FF2B5EF4-FFF2-40B4-BE49-F238E27FC236}">
                <a16:creationId xmlns:a16="http://schemas.microsoft.com/office/drawing/2014/main" id="{E89A97D7-5798-43D2-BAC5-0F2A4138C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6" y="3357564"/>
            <a:ext cx="127952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3A0A97A-5B4D-4207-8A50-3E9A296553CF}"/>
              </a:ext>
            </a:extLst>
          </p:cNvPr>
          <p:cNvSpPr/>
          <p:nvPr/>
        </p:nvSpPr>
        <p:spPr>
          <a:xfrm>
            <a:off x="1919536" y="5229201"/>
            <a:ext cx="8280920" cy="132343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GB" sz="4000" dirty="0">
                <a:ln w="18000">
                  <a:solidFill>
                    <a:schemeClr val="accent2">
                      <a:satMod val="140000"/>
                    </a:schemeClr>
                  </a:solidFill>
                  <a:prstDash val="solid"/>
                  <a:miter lim="800000"/>
                </a:ln>
                <a:noFill/>
                <a:effectLst>
                  <a:outerShdw blurRad="25500" dist="23000" dir="7020000" algn="tl">
                    <a:srgbClr val="000000">
                      <a:alpha val="50000"/>
                    </a:srgbClr>
                  </a:outerShdw>
                </a:effectLst>
              </a:rPr>
              <a:t>To Satisfy basic human needs and improve living standards………..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1810C47B-F72F-4E58-8079-06AD186AED5C}"/>
              </a:ext>
            </a:extLst>
          </p:cNvPr>
          <p:cNvSpPr>
            <a:spLocks noGrp="1" noChangeArrowheads="1"/>
          </p:cNvSpPr>
          <p:nvPr>
            <p:ph type="sldNum" sz="quarter" idx="12"/>
          </p:nvPr>
        </p:nvSpPr>
        <p:spPr bwMode="auto">
          <a:xfrm>
            <a:off x="8112125" y="6492876"/>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FB880A-1AF5-4155-BF56-A9221E4A1EA7}" type="slidenum">
              <a:rPr lang="en-GB" altLang="en-NG" sz="1200">
                <a:solidFill>
                  <a:srgbClr val="898989"/>
                </a:solidFill>
              </a:rPr>
              <a:pPr>
                <a:spcBef>
                  <a:spcPct val="0"/>
                </a:spcBef>
                <a:buFontTx/>
                <a:buNone/>
              </a:pPr>
              <a:t>35</a:t>
            </a:fld>
            <a:endParaRPr lang="en-GB" altLang="en-NG" sz="1200">
              <a:solidFill>
                <a:srgbClr val="898989"/>
              </a:solidFill>
            </a:endParaRPr>
          </a:p>
        </p:txBody>
      </p:sp>
      <p:pic>
        <p:nvPicPr>
          <p:cNvPr id="15363" name="Picture 4" descr="C:\Users\KHALID\Desktop\MUSSA\images (4).png">
            <a:extLst>
              <a:ext uri="{FF2B5EF4-FFF2-40B4-BE49-F238E27FC236}">
                <a16:creationId xmlns:a16="http://schemas.microsoft.com/office/drawing/2014/main" id="{D9AD8C18-FF0B-4289-9998-DAE3A9A1DA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4658" r="877"/>
          <a:stretch>
            <a:fillRect/>
          </a:stretch>
        </p:blipFill>
        <p:spPr>
          <a:xfrm>
            <a:off x="2208214" y="1773239"/>
            <a:ext cx="8135937" cy="3959225"/>
          </a:xfrm>
          <a:noFill/>
        </p:spPr>
      </p:pic>
      <p:pic>
        <p:nvPicPr>
          <p:cNvPr id="15364" name="Picture 5" descr="C:\Users\KHALID\Desktop\MUSSA\images (1).png">
            <a:extLst>
              <a:ext uri="{FF2B5EF4-FFF2-40B4-BE49-F238E27FC236}">
                <a16:creationId xmlns:a16="http://schemas.microsoft.com/office/drawing/2014/main" id="{427864E1-E50A-4C7D-A81F-202258CDF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
            <a:ext cx="8964612"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97D6421C-B3FF-485F-807B-3B24E8CC0B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1506FC-B0F5-4A17-BE41-14E5D440AB6E}" type="slidenum">
              <a:rPr lang="en-GB" altLang="en-NG" sz="1200">
                <a:solidFill>
                  <a:srgbClr val="898989"/>
                </a:solidFill>
              </a:rPr>
              <a:pPr>
                <a:spcBef>
                  <a:spcPct val="0"/>
                </a:spcBef>
                <a:buFontTx/>
                <a:buNone/>
              </a:pPr>
              <a:t>36</a:t>
            </a:fld>
            <a:endParaRPr lang="en-GB" altLang="en-NG" sz="1200">
              <a:solidFill>
                <a:srgbClr val="898989"/>
              </a:solidFill>
            </a:endParaRPr>
          </a:p>
        </p:txBody>
      </p:sp>
      <p:pic>
        <p:nvPicPr>
          <p:cNvPr id="16387" name="Picture 2" descr="C:\Users\KHALID\Desktop\MUSSA\4964908_orig.png">
            <a:extLst>
              <a:ext uri="{FF2B5EF4-FFF2-40B4-BE49-F238E27FC236}">
                <a16:creationId xmlns:a16="http://schemas.microsoft.com/office/drawing/2014/main" id="{9B3913C7-4667-4B31-AF8B-D0553F368A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58A9333E-B49F-4318-A4A2-53A148618E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491F7A-0584-4DF9-B291-71DE09A4FBE7}" type="slidenum">
              <a:rPr lang="en-GB" altLang="en-NG" sz="1200">
                <a:solidFill>
                  <a:srgbClr val="898989"/>
                </a:solidFill>
              </a:rPr>
              <a:pPr>
                <a:spcBef>
                  <a:spcPct val="0"/>
                </a:spcBef>
                <a:buFontTx/>
                <a:buNone/>
              </a:pPr>
              <a:t>37</a:t>
            </a:fld>
            <a:endParaRPr lang="en-GB" altLang="en-NG" sz="1200">
              <a:solidFill>
                <a:srgbClr val="898989"/>
              </a:solidFill>
            </a:endParaRPr>
          </a:p>
        </p:txBody>
      </p:sp>
      <p:pic>
        <p:nvPicPr>
          <p:cNvPr id="17411" name="Picture 3" descr="C:\Users\KHALID\Desktop\MUSSA\images (14).jpg">
            <a:extLst>
              <a:ext uri="{FF2B5EF4-FFF2-40B4-BE49-F238E27FC236}">
                <a16:creationId xmlns:a16="http://schemas.microsoft.com/office/drawing/2014/main" id="{6AC69BB3-AF69-44B8-8E9F-4D026CDF27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5" y="260350"/>
            <a:ext cx="8642350" cy="6337300"/>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6A25BC04-50F6-47FE-94BF-90D95E79075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1571F0-052C-4EC0-B765-3D64D66AA890}" type="slidenum">
              <a:rPr lang="en-GB" altLang="en-NG" sz="1200">
                <a:solidFill>
                  <a:srgbClr val="898989"/>
                </a:solidFill>
              </a:rPr>
              <a:pPr>
                <a:spcBef>
                  <a:spcPct val="0"/>
                </a:spcBef>
                <a:buFontTx/>
                <a:buNone/>
              </a:pPr>
              <a:t>38</a:t>
            </a:fld>
            <a:endParaRPr lang="en-GB" altLang="en-NG" sz="1200">
              <a:solidFill>
                <a:srgbClr val="898989"/>
              </a:solidFill>
            </a:endParaRPr>
          </a:p>
        </p:txBody>
      </p:sp>
      <p:pic>
        <p:nvPicPr>
          <p:cNvPr id="21507" name="Picture 2" descr="C:\Users\KHALID\Desktop\MUSSA\800px-The_Scientific_Universe.png">
            <a:extLst>
              <a:ext uri="{FF2B5EF4-FFF2-40B4-BE49-F238E27FC236}">
                <a16:creationId xmlns:a16="http://schemas.microsoft.com/office/drawing/2014/main" id="{F8A3C0ED-9083-40A4-886B-D899EBC160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519907F9-2316-4CBB-974B-A7B263017E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FEB2E8-F5DE-4EF8-8147-F2D08AB50B11}" type="slidenum">
              <a:rPr lang="en-GB" altLang="en-NG" sz="1200">
                <a:solidFill>
                  <a:srgbClr val="898989"/>
                </a:solidFill>
              </a:rPr>
              <a:pPr>
                <a:spcBef>
                  <a:spcPct val="0"/>
                </a:spcBef>
                <a:buFontTx/>
                <a:buNone/>
              </a:pPr>
              <a:t>39</a:t>
            </a:fld>
            <a:endParaRPr lang="en-GB" altLang="en-NG" sz="1200">
              <a:solidFill>
                <a:srgbClr val="898989"/>
              </a:solidFill>
            </a:endParaRPr>
          </a:p>
        </p:txBody>
      </p:sp>
      <p:pic>
        <p:nvPicPr>
          <p:cNvPr id="22531" name="Picture 3" descr="C:\Users\KHALID\Desktop\MUSSA\original-796416-1.jpg">
            <a:extLst>
              <a:ext uri="{FF2B5EF4-FFF2-40B4-BE49-F238E27FC236}">
                <a16:creationId xmlns:a16="http://schemas.microsoft.com/office/drawing/2014/main" id="{953CB611-522E-4437-8313-C83361A471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59765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C8CC-20CC-4E6A-8294-FDF7A851E414}"/>
              </a:ext>
            </a:extLst>
          </p:cNvPr>
          <p:cNvSpPr>
            <a:spLocks noGrp="1"/>
          </p:cNvSpPr>
          <p:nvPr>
            <p:ph type="title"/>
          </p:nvPr>
        </p:nvSpPr>
        <p:spPr>
          <a:xfrm>
            <a:off x="732182" y="126586"/>
            <a:ext cx="10515600" cy="681797"/>
          </a:xfrm>
        </p:spPr>
        <p:txBody>
          <a:bodyPr>
            <a:normAutofit fontScale="90000"/>
          </a:bodyPr>
          <a:lstStyle/>
          <a:p>
            <a:r>
              <a:rPr lang="en-US" b="1" dirty="0"/>
              <a:t>Science in the Ancient World</a:t>
            </a:r>
            <a:endParaRPr lang="en-NG" b="1" dirty="0"/>
          </a:p>
        </p:txBody>
      </p:sp>
      <p:sp>
        <p:nvSpPr>
          <p:cNvPr id="3" name="Content Placeholder 2">
            <a:extLst>
              <a:ext uri="{FF2B5EF4-FFF2-40B4-BE49-F238E27FC236}">
                <a16:creationId xmlns:a16="http://schemas.microsoft.com/office/drawing/2014/main" id="{3D43CC27-3513-4A7D-933C-DE60EDDFC7DB}"/>
              </a:ext>
            </a:extLst>
          </p:cNvPr>
          <p:cNvSpPr>
            <a:spLocks noGrp="1"/>
          </p:cNvSpPr>
          <p:nvPr>
            <p:ph idx="1"/>
          </p:nvPr>
        </p:nvSpPr>
        <p:spPr>
          <a:xfrm>
            <a:off x="0" y="808382"/>
            <a:ext cx="12032974" cy="5923031"/>
          </a:xfrm>
        </p:spPr>
        <p:txBody>
          <a:bodyPr>
            <a:normAutofit lnSpcReduction="10000"/>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history of science in early cultures</a:t>
            </a:r>
            <a:r>
              <a:rPr lang="en-US" b="0" i="0" dirty="0">
                <a:solidFill>
                  <a:srgbClr val="202122"/>
                </a:solidFill>
                <a:effectLst/>
                <a:latin typeface="Arial" panose="020B0604020202020204" pitchFamily="34" charset="0"/>
              </a:rPr>
              <a:t> covers </a:t>
            </a:r>
            <a:r>
              <a:rPr lang="en-US" b="0" i="0" u="none" strike="noStrike" dirty="0">
                <a:effectLst/>
                <a:latin typeface="Arial" panose="020B0604020202020204" pitchFamily="34" charset="0"/>
                <a:hlinkClick r:id="rId2" tooltip="Protoscience">
                  <a:extLst>
                    <a:ext uri="{A12FA001-AC4F-418D-AE19-62706E023703}">
                      <ahyp:hlinkClr xmlns:ahyp="http://schemas.microsoft.com/office/drawing/2018/hyperlinkcolor" val="tx"/>
                    </a:ext>
                  </a:extLst>
                </a:hlinkClick>
              </a:rPr>
              <a:t>protoscience</a:t>
            </a:r>
            <a:r>
              <a:rPr lang="en-US" b="0" i="0" dirty="0">
                <a:effectLst/>
                <a:latin typeface="Arial" panose="020B0604020202020204" pitchFamily="34" charset="0"/>
              </a:rPr>
              <a:t> in </a:t>
            </a:r>
            <a:r>
              <a:rPr lang="en-US" b="0" i="0" u="none" strike="noStrike" dirty="0">
                <a:effectLst/>
                <a:latin typeface="Arial" panose="020B0604020202020204" pitchFamily="34" charset="0"/>
                <a:hlinkClick r:id="rId3" tooltip="Ancient history">
                  <a:extLst>
                    <a:ext uri="{A12FA001-AC4F-418D-AE19-62706E023703}">
                      <ahyp:hlinkClr xmlns:ahyp="http://schemas.microsoft.com/office/drawing/2018/hyperlinkcolor" val="tx"/>
                    </a:ext>
                  </a:extLst>
                </a:hlinkClick>
              </a:rPr>
              <a:t>ancient history</a:t>
            </a:r>
            <a:r>
              <a:rPr lang="en-US" b="0" i="0" dirty="0">
                <a:effectLst/>
                <a:latin typeface="Arial" panose="020B0604020202020204" pitchFamily="34" charset="0"/>
              </a:rPr>
              <a:t> to </a:t>
            </a:r>
            <a:r>
              <a:rPr lang="en-US" b="0" i="0" u="sng" dirty="0">
                <a:solidFill>
                  <a:srgbClr val="202122"/>
                </a:solidFill>
                <a:effectLst/>
                <a:latin typeface="Arial" panose="020B0604020202020204" pitchFamily="34" charset="0"/>
              </a:rPr>
              <a:t>Islamic Science</a:t>
            </a:r>
          </a:p>
          <a:p>
            <a:pPr marL="0" indent="0">
              <a:buNone/>
            </a:pPr>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advice and knowledge was passed from generation to generation in an </a:t>
            </a:r>
            <a:r>
              <a:rPr lang="en-US" b="0" i="0" u="sng" dirty="0">
                <a:solidFill>
                  <a:srgbClr val="0645AD"/>
                </a:solidFill>
                <a:effectLst/>
                <a:latin typeface="Arial" panose="020B0604020202020204" pitchFamily="34" charset="0"/>
                <a:hlinkClick r:id="rId4"/>
              </a:rPr>
              <a:t>oral tradition</a:t>
            </a:r>
            <a:r>
              <a:rPr lang="en-US" b="0" i="0" u="sng" dirty="0">
                <a:solidFill>
                  <a:srgbClr val="0645AD"/>
                </a:solidFill>
                <a:effectLst/>
                <a:latin typeface="Arial" panose="020B0604020202020204" pitchFamily="34" charset="0"/>
              </a:rPr>
              <a:t> </a:t>
            </a:r>
            <a:r>
              <a:rPr lang="en-US" b="0" i="0" dirty="0">
                <a:solidFill>
                  <a:srgbClr val="0645AD"/>
                </a:solidFill>
                <a:effectLst/>
                <a:latin typeface="Arial" panose="020B0604020202020204" pitchFamily="34" charset="0"/>
              </a:rPr>
              <a:t>or</a:t>
            </a:r>
            <a:r>
              <a:rPr lang="en-US" b="0" i="0" u="sng" dirty="0">
                <a:solidFill>
                  <a:srgbClr val="0645AD"/>
                </a:solidFill>
                <a:effectLst/>
                <a:latin typeface="Arial" panose="020B0604020202020204" pitchFamily="34" charset="0"/>
              </a:rPr>
              <a:t> oral lore </a:t>
            </a:r>
            <a:r>
              <a:rPr lang="en-US" dirty="0">
                <a:latin typeface="Arial" panose="020B0604020202020204" pitchFamily="34" charset="0"/>
              </a:rPr>
              <a:t>(songs. speeches, folktales, ballads, chants, incantations,  prose, verses, poems </a:t>
            </a:r>
            <a:r>
              <a:rPr lang="en-US" dirty="0" err="1">
                <a:latin typeface="Arial" panose="020B0604020202020204" pitchFamily="34" charset="0"/>
              </a:rPr>
              <a:t>etc</a:t>
            </a:r>
            <a:r>
              <a:rPr lang="en-US" dirty="0">
                <a:latin typeface="Arial" panose="020B0604020202020204" pitchFamily="34" charset="0"/>
              </a:rPr>
              <a:t> ) </a:t>
            </a:r>
          </a:p>
          <a:p>
            <a:pPr marL="0" indent="0">
              <a:buNone/>
            </a:pPr>
            <a:endParaRPr lang="en-US" dirty="0">
              <a:latin typeface="Arial" panose="020B0604020202020204" pitchFamily="34" charset="0"/>
            </a:endParaRPr>
          </a:p>
          <a:p>
            <a:r>
              <a:rPr lang="en-US" b="0" i="0" dirty="0">
                <a:solidFill>
                  <a:srgbClr val="202122"/>
                </a:solidFill>
                <a:effectLst/>
                <a:latin typeface="Arial" panose="020B0604020202020204" pitchFamily="34" charset="0"/>
              </a:rPr>
              <a:t>The development of </a:t>
            </a:r>
            <a:r>
              <a:rPr lang="en-US" b="0" i="0" u="none" strike="noStrike" dirty="0">
                <a:solidFill>
                  <a:srgbClr val="0645AD"/>
                </a:solidFill>
                <a:effectLst/>
                <a:latin typeface="Arial" panose="020B0604020202020204" pitchFamily="34" charset="0"/>
                <a:hlinkClick r:id="rId5" tooltip="Writing"/>
              </a:rPr>
              <a:t>writing</a:t>
            </a:r>
            <a:r>
              <a:rPr lang="en-US" b="0" i="0" dirty="0">
                <a:solidFill>
                  <a:srgbClr val="202122"/>
                </a:solidFill>
                <a:effectLst/>
                <a:latin typeface="Arial" panose="020B0604020202020204" pitchFamily="34" charset="0"/>
              </a:rPr>
              <a:t> enabled knowledge to be stored and communicated across generations with much greater fidelity</a:t>
            </a:r>
          </a:p>
          <a:p>
            <a:r>
              <a:rPr lang="en-US" b="0" i="0" dirty="0">
                <a:solidFill>
                  <a:srgbClr val="202124"/>
                </a:solidFill>
                <a:effectLst/>
                <a:latin typeface="arial" panose="020B0604020202020204" pitchFamily="34" charset="0"/>
              </a:rPr>
              <a:t>Science is founded on the idea that experience, effort, and reason are valid, while magic is founded on intuition and hope. </a:t>
            </a:r>
          </a:p>
          <a:p>
            <a:r>
              <a:rPr lang="en-US" b="0" i="0" dirty="0">
                <a:solidFill>
                  <a:srgbClr val="202124"/>
                </a:solidFill>
                <a:effectLst/>
                <a:latin typeface="arial" panose="020B0604020202020204" pitchFamily="34" charset="0"/>
              </a:rPr>
              <a:t>In ancient times, </a:t>
            </a:r>
            <a:r>
              <a:rPr lang="en-US" b="1" i="0" dirty="0">
                <a:solidFill>
                  <a:srgbClr val="202124"/>
                </a:solidFill>
                <a:effectLst/>
                <a:latin typeface="arial" panose="020B0604020202020204" pitchFamily="34" charset="0"/>
              </a:rPr>
              <a:t>it was common for science to be merged with magic, religion, mysticism, and philosophy</a:t>
            </a:r>
            <a:r>
              <a:rPr lang="en-US" b="0" i="0" dirty="0">
                <a:solidFill>
                  <a:srgbClr val="202124"/>
                </a:solidFill>
                <a:effectLst/>
                <a:latin typeface="arial" panose="020B0604020202020204" pitchFamily="34" charset="0"/>
              </a:rPr>
              <a:t>, since the limits of the scientific discipline were not fully understood</a:t>
            </a:r>
            <a:endParaRPr lang="en-US" dirty="0">
              <a:latin typeface="Arial" panose="020B0604020202020204" pitchFamily="34" charset="0"/>
            </a:endParaRPr>
          </a:p>
          <a:p>
            <a:endParaRPr lang="en-NG" dirty="0"/>
          </a:p>
        </p:txBody>
      </p:sp>
    </p:spTree>
    <p:extLst>
      <p:ext uri="{BB962C8B-B14F-4D97-AF65-F5344CB8AC3E}">
        <p14:creationId xmlns:p14="http://schemas.microsoft.com/office/powerpoint/2010/main" val="1784004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EE182A39-680E-400F-B47F-12BF78D960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D47BF8E-BD1E-46E2-9FC8-D4343DDEDFA4}" type="slidenum">
              <a:rPr lang="en-GB" altLang="en-NG" sz="1200">
                <a:solidFill>
                  <a:srgbClr val="898989"/>
                </a:solidFill>
              </a:rPr>
              <a:pPr>
                <a:spcBef>
                  <a:spcPct val="0"/>
                </a:spcBef>
                <a:buFontTx/>
                <a:buNone/>
              </a:pPr>
              <a:t>40</a:t>
            </a:fld>
            <a:endParaRPr lang="en-GB" altLang="en-NG" sz="1200">
              <a:solidFill>
                <a:srgbClr val="898989"/>
              </a:solidFill>
            </a:endParaRPr>
          </a:p>
        </p:txBody>
      </p:sp>
      <p:pic>
        <p:nvPicPr>
          <p:cNvPr id="23555" name="Content Placeholder 4" descr="Image result for BRANCHES OF SCIENCE">
            <a:extLst>
              <a:ext uri="{FF2B5EF4-FFF2-40B4-BE49-F238E27FC236}">
                <a16:creationId xmlns:a16="http://schemas.microsoft.com/office/drawing/2014/main" id="{C1D2F108-8820-465B-B683-387708BC3FE6}"/>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C545-0483-4E4D-BAF6-72F00728F06D}"/>
              </a:ext>
            </a:extLst>
          </p:cNvPr>
          <p:cNvSpPr>
            <a:spLocks noGrp="1"/>
          </p:cNvSpPr>
          <p:nvPr>
            <p:ph type="title"/>
          </p:nvPr>
        </p:nvSpPr>
        <p:spPr>
          <a:xfrm>
            <a:off x="135834" y="31679"/>
            <a:ext cx="10515600" cy="867327"/>
          </a:xfrm>
        </p:spPr>
        <p:txBody>
          <a:bodyPr/>
          <a:lstStyle/>
          <a:p>
            <a:r>
              <a:rPr lang="en-US" dirty="0"/>
              <a:t>Ancient near East</a:t>
            </a:r>
            <a:endParaRPr lang="en-NG" dirty="0"/>
          </a:p>
        </p:txBody>
      </p:sp>
      <p:sp>
        <p:nvSpPr>
          <p:cNvPr id="3" name="Content Placeholder 2">
            <a:extLst>
              <a:ext uri="{FF2B5EF4-FFF2-40B4-BE49-F238E27FC236}">
                <a16:creationId xmlns:a16="http://schemas.microsoft.com/office/drawing/2014/main" id="{106A69E6-6D9F-4B31-B99A-032AB54711EE}"/>
              </a:ext>
            </a:extLst>
          </p:cNvPr>
          <p:cNvSpPr>
            <a:spLocks noGrp="1"/>
          </p:cNvSpPr>
          <p:nvPr>
            <p:ph idx="1"/>
          </p:nvPr>
        </p:nvSpPr>
        <p:spPr>
          <a:xfrm>
            <a:off x="334617" y="2310201"/>
            <a:ext cx="11233701" cy="3587018"/>
          </a:xfrm>
        </p:spPr>
        <p:txBody>
          <a:bodyPr/>
          <a:lstStyle/>
          <a:p>
            <a:r>
              <a:rPr lang="en-US" b="1" i="0" dirty="0">
                <a:solidFill>
                  <a:srgbClr val="000000"/>
                </a:solidFill>
                <a:effectLst/>
                <a:latin typeface="Arial" panose="020B0604020202020204" pitchFamily="34" charset="0"/>
              </a:rPr>
              <a:t>Mesopotamia – </a:t>
            </a:r>
            <a:r>
              <a:rPr lang="en-US" i="0" dirty="0">
                <a:solidFill>
                  <a:srgbClr val="000000"/>
                </a:solidFill>
                <a:effectLst/>
                <a:latin typeface="Arial" panose="020B0604020202020204" pitchFamily="34" charset="0"/>
              </a:rPr>
              <a:t>Came from Sumer Now Iraq.(3500BC)</a:t>
            </a:r>
          </a:p>
          <a:p>
            <a:pPr marL="0" indent="0">
              <a:buNone/>
            </a:pPr>
            <a:r>
              <a:rPr lang="en-US" b="1" i="0" dirty="0">
                <a:solidFill>
                  <a:srgbClr val="000000"/>
                </a:solidFill>
                <a:effectLst/>
                <a:latin typeface="Arial" panose="020B0604020202020204" pitchFamily="34" charset="0"/>
              </a:rPr>
              <a:t>	</a:t>
            </a:r>
            <a:r>
              <a:rPr lang="en-US" i="0" dirty="0">
                <a:solidFill>
                  <a:srgbClr val="000000"/>
                </a:solidFill>
                <a:effectLst/>
                <a:latin typeface="Arial" panose="020B0604020202020204" pitchFamily="34" charset="0"/>
              </a:rPr>
              <a:t>Pythagoras law, Astronomy, Medicine (Babylonian)</a:t>
            </a:r>
          </a:p>
          <a:p>
            <a:pPr marL="0" indent="0">
              <a:buNone/>
            </a:pPr>
            <a:endParaRPr lang="en-US" b="1" i="0" dirty="0">
              <a:solidFill>
                <a:srgbClr val="000000"/>
              </a:solidFill>
              <a:effectLst/>
              <a:latin typeface="Arial" panose="020B0604020202020204" pitchFamily="34" charset="0"/>
            </a:endParaRPr>
          </a:p>
          <a:p>
            <a:r>
              <a:rPr lang="en-US" b="1" i="0" dirty="0">
                <a:solidFill>
                  <a:srgbClr val="000000"/>
                </a:solidFill>
                <a:effectLst/>
                <a:latin typeface="Arial" panose="020B0604020202020204" pitchFamily="34" charset="0"/>
              </a:rPr>
              <a:t>Egypt – </a:t>
            </a:r>
            <a:r>
              <a:rPr lang="en-US" i="0" dirty="0">
                <a:solidFill>
                  <a:srgbClr val="000000"/>
                </a:solidFill>
                <a:effectLst/>
                <a:latin typeface="Arial" panose="020B0604020202020204" pitchFamily="34" charset="0"/>
              </a:rPr>
              <a:t>Medicine, Astronomy and Mathematics (Egyptian)</a:t>
            </a:r>
            <a:endParaRPr lang="en-US" b="1" i="0" dirty="0">
              <a:solidFill>
                <a:srgbClr val="000000"/>
              </a:solidFill>
              <a:effectLst/>
              <a:latin typeface="Arial" panose="020B0604020202020204" pitchFamily="34" charset="0"/>
            </a:endParaRPr>
          </a:p>
          <a:p>
            <a:endParaRPr lang="en-US" dirty="0"/>
          </a:p>
          <a:p>
            <a:r>
              <a:rPr lang="en-US" b="1" i="0" dirty="0">
                <a:solidFill>
                  <a:srgbClr val="000000"/>
                </a:solidFill>
                <a:effectLst/>
                <a:latin typeface="Arial" panose="020B0604020202020204" pitchFamily="34" charset="0"/>
              </a:rPr>
              <a:t>Persia – </a:t>
            </a:r>
            <a:r>
              <a:rPr lang="en-US" i="0" dirty="0">
                <a:solidFill>
                  <a:srgbClr val="000000"/>
                </a:solidFill>
                <a:effectLst/>
                <a:latin typeface="Arial" panose="020B0604020202020204" pitchFamily="34" charset="0"/>
              </a:rPr>
              <a:t>Mathematics, Astronomy, Physics, Chemistry, Biology, 				(Science and Technology in Medieval Islam, Iran))</a:t>
            </a:r>
            <a:endParaRPr lang="en-US" b="1" i="0" dirty="0">
              <a:solidFill>
                <a:srgbClr val="000000"/>
              </a:solidFill>
              <a:effectLst/>
              <a:latin typeface="Arial" panose="020B0604020202020204" pitchFamily="34" charset="0"/>
            </a:endParaRPr>
          </a:p>
          <a:p>
            <a:endParaRPr lang="en-NG" dirty="0"/>
          </a:p>
        </p:txBody>
      </p:sp>
      <p:pic>
        <p:nvPicPr>
          <p:cNvPr id="5" name="Picture 4">
            <a:extLst>
              <a:ext uri="{FF2B5EF4-FFF2-40B4-BE49-F238E27FC236}">
                <a16:creationId xmlns:a16="http://schemas.microsoft.com/office/drawing/2014/main" id="{FB02352D-A169-4F44-B578-78AA1EC3F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308" y="0"/>
            <a:ext cx="2200691" cy="1789043"/>
          </a:xfrm>
          <a:prstGeom prst="rect">
            <a:avLst/>
          </a:prstGeom>
        </p:spPr>
      </p:pic>
      <p:sp>
        <p:nvSpPr>
          <p:cNvPr id="6" name="TextBox 5">
            <a:extLst>
              <a:ext uri="{FF2B5EF4-FFF2-40B4-BE49-F238E27FC236}">
                <a16:creationId xmlns:a16="http://schemas.microsoft.com/office/drawing/2014/main" id="{F0A8C65A-152F-48F0-AE0D-7501ECBDFAE8}"/>
              </a:ext>
            </a:extLst>
          </p:cNvPr>
          <p:cNvSpPr txBox="1"/>
          <p:nvPr/>
        </p:nvSpPr>
        <p:spPr>
          <a:xfrm>
            <a:off x="6573078" y="30826"/>
            <a:ext cx="3418231" cy="923330"/>
          </a:xfrm>
          <a:prstGeom prst="rect">
            <a:avLst/>
          </a:prstGeom>
          <a:noFill/>
        </p:spPr>
        <p:txBody>
          <a:bodyPr wrap="square" rtlCol="0">
            <a:spAutoFit/>
          </a:bodyPr>
          <a:lstStyle/>
          <a:p>
            <a:r>
              <a:rPr lang="en-US" b="0" i="0" u="none" strike="noStrike" dirty="0">
                <a:effectLst/>
                <a:latin typeface="Arial" panose="020B0604020202020204" pitchFamily="34" charset="0"/>
                <a:hlinkClick r:id="rId3" tooltip="Mesopotamian">
                  <a:extLst>
                    <a:ext uri="{A12FA001-AC4F-418D-AE19-62706E023703}">
                      <ahyp:hlinkClr xmlns:ahyp="http://schemas.microsoft.com/office/drawing/2018/hyperlinkcolor" val="tx"/>
                    </a:ext>
                  </a:extLst>
                </a:hlinkClick>
              </a:rPr>
              <a:t>Mesopotamian</a:t>
            </a:r>
            <a:r>
              <a:rPr lang="en-US" b="0" i="0" dirty="0">
                <a:effectLst/>
                <a:latin typeface="Arial" panose="020B0604020202020204" pitchFamily="34" charset="0"/>
              </a:rPr>
              <a:t> clay tablet-letter from 2400 BC, </a:t>
            </a:r>
            <a:r>
              <a:rPr lang="en-US" b="0" i="0" u="none" strike="noStrike" dirty="0">
                <a:effectLst/>
                <a:latin typeface="Arial" panose="020B0604020202020204" pitchFamily="34" charset="0"/>
                <a:hlinkClick r:id="rId4" tooltip="Louvre">
                  <a:extLst>
                    <a:ext uri="{A12FA001-AC4F-418D-AE19-62706E023703}">
                      <ahyp:hlinkClr xmlns:ahyp="http://schemas.microsoft.com/office/drawing/2018/hyperlinkcolor" val="tx"/>
                    </a:ext>
                  </a:extLst>
                </a:hlinkClick>
              </a:rPr>
              <a:t>Louvre</a:t>
            </a:r>
            <a:r>
              <a:rPr lang="en-US" b="0" i="0" dirty="0">
                <a:effectLst/>
                <a:latin typeface="Arial" panose="020B0604020202020204" pitchFamily="34" charset="0"/>
              </a:rPr>
              <a:t>. (from King of </a:t>
            </a:r>
            <a:r>
              <a:rPr lang="en-US" b="0" i="0" u="none" strike="noStrike" dirty="0">
                <a:effectLst/>
                <a:latin typeface="Arial" panose="020B0604020202020204" pitchFamily="34" charset="0"/>
                <a:hlinkClick r:id="rId5" tooltip="Lagash">
                  <a:extLst>
                    <a:ext uri="{A12FA001-AC4F-418D-AE19-62706E023703}">
                      <ahyp:hlinkClr xmlns:ahyp="http://schemas.microsoft.com/office/drawing/2018/hyperlinkcolor" val="tx"/>
                    </a:ext>
                  </a:extLst>
                </a:hlinkClick>
              </a:rPr>
              <a:t>Lagash</a:t>
            </a:r>
            <a:r>
              <a:rPr lang="en-US" b="0" i="0" dirty="0">
                <a:effectLst/>
                <a:latin typeface="Arial" panose="020B0604020202020204" pitchFamily="34" charset="0"/>
              </a:rPr>
              <a:t>, found at </a:t>
            </a:r>
            <a:r>
              <a:rPr lang="en-US" b="0" i="0" u="none" strike="noStrike" dirty="0" err="1">
                <a:effectLst/>
                <a:latin typeface="Arial" panose="020B0604020202020204" pitchFamily="34" charset="0"/>
                <a:hlinkClick r:id="rId6" tooltip="Girsu">
                  <a:extLst>
                    <a:ext uri="{A12FA001-AC4F-418D-AE19-62706E023703}">
                      <ahyp:hlinkClr xmlns:ahyp="http://schemas.microsoft.com/office/drawing/2018/hyperlinkcolor" val="tx"/>
                    </a:ext>
                  </a:extLst>
                </a:hlinkClick>
              </a:rPr>
              <a:t>Girsu</a:t>
            </a:r>
            <a:r>
              <a:rPr lang="en-US" b="0" i="0" dirty="0">
                <a:effectLst/>
                <a:latin typeface="Arial" panose="020B0604020202020204" pitchFamily="34" charset="0"/>
              </a:rPr>
              <a:t>)</a:t>
            </a:r>
            <a:endParaRPr lang="en-NG" dirty="0"/>
          </a:p>
        </p:txBody>
      </p:sp>
    </p:spTree>
    <p:extLst>
      <p:ext uri="{BB962C8B-B14F-4D97-AF65-F5344CB8AC3E}">
        <p14:creationId xmlns:p14="http://schemas.microsoft.com/office/powerpoint/2010/main" val="90840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09075-46EC-40C8-ADEA-F9E8A1BA9DB2}"/>
              </a:ext>
            </a:extLst>
          </p:cNvPr>
          <p:cNvSpPr>
            <a:spLocks noGrp="1"/>
          </p:cNvSpPr>
          <p:nvPr>
            <p:ph idx="1"/>
          </p:nvPr>
        </p:nvSpPr>
        <p:spPr>
          <a:xfrm>
            <a:off x="437321" y="450574"/>
            <a:ext cx="11184835" cy="5726389"/>
          </a:xfrm>
        </p:spPr>
        <p:txBody>
          <a:bodyPr>
            <a:normAutofit/>
          </a:bodyPr>
          <a:lstStyle/>
          <a:p>
            <a:r>
              <a:rPr lang="en-US" sz="4000" dirty="0"/>
              <a:t>Greco-Roman World</a:t>
            </a:r>
            <a:endParaRPr lang="en-NG" sz="4000" dirty="0"/>
          </a:p>
        </p:txBody>
      </p:sp>
      <p:sp>
        <p:nvSpPr>
          <p:cNvPr id="5" name="TextBox 4">
            <a:extLst>
              <a:ext uri="{FF2B5EF4-FFF2-40B4-BE49-F238E27FC236}">
                <a16:creationId xmlns:a16="http://schemas.microsoft.com/office/drawing/2014/main" id="{4272A5BA-50FE-47ED-BF26-AFE5F1B6BD83}"/>
              </a:ext>
            </a:extLst>
          </p:cNvPr>
          <p:cNvSpPr txBox="1"/>
          <p:nvPr/>
        </p:nvSpPr>
        <p:spPr>
          <a:xfrm>
            <a:off x="689113" y="1034534"/>
            <a:ext cx="6096000" cy="369332"/>
          </a:xfrm>
          <a:prstGeom prst="rect">
            <a:avLst/>
          </a:prstGeom>
          <a:noFill/>
        </p:spPr>
        <p:txBody>
          <a:bodyPr wrap="square">
            <a:spAutoFit/>
          </a:bodyPr>
          <a:lstStyle/>
          <a:p>
            <a:r>
              <a:rPr lang="en-US" b="0" i="1" dirty="0">
                <a:solidFill>
                  <a:srgbClr val="202122"/>
                </a:solidFill>
                <a:effectLst/>
                <a:latin typeface="Arial" panose="020B0604020202020204" pitchFamily="34" charset="0"/>
              </a:rPr>
              <a:t> </a:t>
            </a:r>
            <a:r>
              <a:rPr lang="en-US" b="0" i="1" u="none" strike="noStrike" dirty="0">
                <a:solidFill>
                  <a:srgbClr val="0645AD"/>
                </a:solidFill>
                <a:effectLst/>
                <a:latin typeface="Arial" panose="020B0604020202020204" pitchFamily="34" charset="0"/>
                <a:hlinkClick r:id="rId2" tooltip="History of science in Classical Antiquity"/>
              </a:rPr>
              <a:t>History of science in Classical Antiquity</a:t>
            </a:r>
            <a:endParaRPr lang="en-NG" dirty="0"/>
          </a:p>
        </p:txBody>
      </p:sp>
      <p:sp>
        <p:nvSpPr>
          <p:cNvPr id="6" name="TextBox 5">
            <a:extLst>
              <a:ext uri="{FF2B5EF4-FFF2-40B4-BE49-F238E27FC236}">
                <a16:creationId xmlns:a16="http://schemas.microsoft.com/office/drawing/2014/main" id="{59D50857-6AD6-4D67-8E05-AAA9D5F966B7}"/>
              </a:ext>
            </a:extLst>
          </p:cNvPr>
          <p:cNvSpPr txBox="1"/>
          <p:nvPr/>
        </p:nvSpPr>
        <p:spPr>
          <a:xfrm>
            <a:off x="371057" y="1987826"/>
            <a:ext cx="11184835" cy="1754326"/>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Scientific thought in </a:t>
            </a:r>
            <a:r>
              <a:rPr lang="en-US" b="0" i="0" u="none" strike="noStrike" dirty="0">
                <a:solidFill>
                  <a:srgbClr val="0645AD"/>
                </a:solidFill>
                <a:effectLst/>
                <a:latin typeface="Arial" panose="020B0604020202020204" pitchFamily="34" charset="0"/>
                <a:hlinkClick r:id="rId3" tooltip="Classical Antiquity"/>
              </a:rPr>
              <a:t>Classical Antiquity</a:t>
            </a:r>
            <a:r>
              <a:rPr lang="en-US" b="0" i="0" dirty="0">
                <a:solidFill>
                  <a:srgbClr val="202122"/>
                </a:solidFill>
                <a:effectLst/>
                <a:latin typeface="Arial" panose="020B0604020202020204" pitchFamily="34" charset="0"/>
              </a:rPr>
              <a:t> becomes tangible from the 6th century BC in </a:t>
            </a:r>
            <a:r>
              <a:rPr lang="en-US" b="0" i="0" u="none" strike="noStrike" dirty="0">
                <a:solidFill>
                  <a:srgbClr val="0645AD"/>
                </a:solidFill>
                <a:effectLst/>
                <a:latin typeface="Arial" panose="020B0604020202020204" pitchFamily="34" charset="0"/>
                <a:hlinkClick r:id="rId4" tooltip="Pre-Socratic philosophy"/>
              </a:rPr>
              <a:t>pre-Socratic philosophy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Thales"/>
              </a:rPr>
              <a:t>Thales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tooltip="Pythagoras"/>
              </a:rPr>
              <a:t>Pythagoras</a:t>
            </a:r>
            <a:r>
              <a:rPr lang="en-US" b="0" i="0" dirty="0">
                <a:solidFill>
                  <a:srgbClr val="202122"/>
                </a:solidFill>
                <a:effectLst/>
                <a:latin typeface="Arial" panose="020B0604020202020204" pitchFamily="34" charset="0"/>
              </a:rPr>
              <a:t>). </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In c. 385 BC, </a:t>
            </a:r>
            <a:r>
              <a:rPr lang="en-US" b="0" i="0" u="none" strike="noStrike" dirty="0">
                <a:solidFill>
                  <a:srgbClr val="0645AD"/>
                </a:solidFill>
                <a:effectLst/>
                <a:latin typeface="Arial" panose="020B0604020202020204" pitchFamily="34" charset="0"/>
                <a:hlinkClick r:id="rId7" tooltip="Plato"/>
              </a:rPr>
              <a:t>Plato</a:t>
            </a:r>
            <a:r>
              <a:rPr lang="en-US" b="0" i="0" dirty="0">
                <a:solidFill>
                  <a:srgbClr val="202122"/>
                </a:solidFill>
                <a:effectLst/>
                <a:latin typeface="Arial" panose="020B0604020202020204" pitchFamily="34" charset="0"/>
              </a:rPr>
              <a:t> founded the </a:t>
            </a:r>
            <a:r>
              <a:rPr lang="en-US" b="0" i="0" u="none" strike="noStrike" dirty="0">
                <a:solidFill>
                  <a:srgbClr val="0645AD"/>
                </a:solidFill>
                <a:effectLst/>
                <a:latin typeface="Arial" panose="020B0604020202020204" pitchFamily="34" charset="0"/>
                <a:hlinkClick r:id="rId8" tooltip="Academy"/>
              </a:rPr>
              <a:t>Academy</a:t>
            </a:r>
            <a:r>
              <a:rPr lang="en-US" b="0" i="0" dirty="0">
                <a:solidFill>
                  <a:srgbClr val="202122"/>
                </a:solidFill>
                <a:effectLst/>
                <a:latin typeface="Arial" panose="020B0604020202020204" pitchFamily="34" charset="0"/>
              </a:rPr>
              <a:t>. With Plato's student </a:t>
            </a:r>
            <a:r>
              <a:rPr lang="en-US" b="0" i="0" u="none" strike="noStrike" dirty="0">
                <a:solidFill>
                  <a:srgbClr val="0645AD"/>
                </a:solidFill>
                <a:effectLst/>
                <a:latin typeface="Arial" panose="020B0604020202020204" pitchFamily="34" charset="0"/>
                <a:hlinkClick r:id="rId9" tooltip="Aristotle"/>
              </a:rPr>
              <a:t>Aristotle</a:t>
            </a:r>
            <a:r>
              <a:rPr lang="en-US" b="0" i="0" dirty="0">
                <a:solidFill>
                  <a:srgbClr val="202122"/>
                </a:solidFill>
                <a:effectLst/>
                <a:latin typeface="Arial" panose="020B0604020202020204" pitchFamily="34" charset="0"/>
              </a:rPr>
              <a:t> begins the "scientific revolution" of the </a:t>
            </a:r>
            <a:r>
              <a:rPr lang="en-US" b="0" i="0" u="none" strike="noStrike" dirty="0">
                <a:solidFill>
                  <a:srgbClr val="0645AD"/>
                </a:solidFill>
                <a:effectLst/>
                <a:latin typeface="Arial" panose="020B0604020202020204" pitchFamily="34" charset="0"/>
                <a:hlinkClick r:id="rId10" tooltip="Hellenistic period"/>
              </a:rPr>
              <a:t>Hellenistic period</a:t>
            </a:r>
            <a:r>
              <a:rPr lang="en-US" b="0" i="0" dirty="0">
                <a:solidFill>
                  <a:srgbClr val="202122"/>
                </a:solidFill>
                <a:effectLst/>
                <a:latin typeface="Arial" panose="020B0604020202020204" pitchFamily="34" charset="0"/>
              </a:rPr>
              <a:t> culminating in the 3rd to 2nd centuries with scholars such as </a:t>
            </a:r>
            <a:r>
              <a:rPr lang="en-US" b="0" i="0" u="none" strike="noStrike" dirty="0">
                <a:solidFill>
                  <a:srgbClr val="0645AD"/>
                </a:solidFill>
                <a:effectLst/>
                <a:latin typeface="Arial" panose="020B0604020202020204" pitchFamily="34" charset="0"/>
                <a:hlinkClick r:id="rId11" tooltip="Eratosthenes"/>
              </a:rPr>
              <a:t>Eratosthenes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2" tooltip="Euclid"/>
              </a:rPr>
              <a:t>Euclid</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3" tooltip="Aristarchus of Samos"/>
              </a:rPr>
              <a:t>Aristarchus of Samos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4" tooltip="Hipparchus"/>
              </a:rPr>
              <a:t>Hipparchus</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15" tooltip="Archimedes"/>
              </a:rPr>
              <a:t>Archimedes</a:t>
            </a:r>
            <a:r>
              <a:rPr lang="en-US" b="0" i="0" dirty="0">
                <a:solidFill>
                  <a:srgbClr val="202122"/>
                </a:solidFill>
                <a:effectLst/>
                <a:latin typeface="Arial" panose="020B0604020202020204" pitchFamily="34" charset="0"/>
              </a:rPr>
              <a:t>.</a:t>
            </a:r>
            <a:endParaRPr lang="en-NG" dirty="0"/>
          </a:p>
        </p:txBody>
      </p:sp>
      <p:sp>
        <p:nvSpPr>
          <p:cNvPr id="8" name="TextBox 7">
            <a:extLst>
              <a:ext uri="{FF2B5EF4-FFF2-40B4-BE49-F238E27FC236}">
                <a16:creationId xmlns:a16="http://schemas.microsoft.com/office/drawing/2014/main" id="{6F7CD1A5-3069-43AE-B311-B58A44D84A27}"/>
              </a:ext>
            </a:extLst>
          </p:cNvPr>
          <p:cNvSpPr txBox="1"/>
          <p:nvPr/>
        </p:nvSpPr>
        <p:spPr>
          <a:xfrm>
            <a:off x="371057" y="4297811"/>
            <a:ext cx="11317359" cy="1754326"/>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important legacy of this period included substantial advances in factual knowledge, especially in </a:t>
            </a:r>
            <a:r>
              <a:rPr lang="en-US" b="0" i="0" u="none" strike="noStrike" dirty="0">
                <a:solidFill>
                  <a:srgbClr val="0645AD"/>
                </a:solidFill>
                <a:effectLst/>
                <a:latin typeface="Arial" panose="020B0604020202020204" pitchFamily="34" charset="0"/>
                <a:hlinkClick r:id="rId16" tooltip="Anatomy"/>
              </a:rPr>
              <a:t>anatomy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7" tooltip="Zoology"/>
              </a:rPr>
              <a:t>zoology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8" tooltip="Botany"/>
              </a:rPr>
              <a:t>botany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9" tooltip="Mineralogy"/>
              </a:rPr>
              <a:t>mineralogy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20" tooltip="Geography"/>
              </a:rPr>
              <a:t>geography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21" tooltip="Mathematics"/>
              </a:rPr>
              <a:t>mathematics</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22" tooltip="Astronomy"/>
              </a:rPr>
              <a:t>astronomy</a:t>
            </a:r>
            <a:r>
              <a:rPr lang="en-US" b="0" i="0" dirty="0">
                <a:solidFill>
                  <a:srgbClr val="202122"/>
                </a:solidFill>
                <a:effectLst/>
                <a:latin typeface="Arial" panose="020B0604020202020204" pitchFamily="34" charset="0"/>
              </a:rPr>
              <a:t>; </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an awareness of the importance of certain scientific problems, especially those related to the problem of change and its causes; and a recognition of the methodological importance of applying mathematics to natural phenomena and of undertaking empirical research.</a:t>
            </a:r>
            <a:endParaRPr lang="en-NG" dirty="0"/>
          </a:p>
        </p:txBody>
      </p:sp>
    </p:spTree>
    <p:extLst>
      <p:ext uri="{BB962C8B-B14F-4D97-AF65-F5344CB8AC3E}">
        <p14:creationId xmlns:p14="http://schemas.microsoft.com/office/powerpoint/2010/main" val="299322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57C9-20EE-4E72-98E0-25E9CD875891}"/>
              </a:ext>
            </a:extLst>
          </p:cNvPr>
          <p:cNvSpPr>
            <a:spLocks noGrp="1"/>
          </p:cNvSpPr>
          <p:nvPr>
            <p:ph type="title"/>
          </p:nvPr>
        </p:nvSpPr>
        <p:spPr>
          <a:xfrm>
            <a:off x="838200" y="365126"/>
            <a:ext cx="10515600" cy="496266"/>
          </a:xfrm>
        </p:spPr>
        <p:txBody>
          <a:bodyPr>
            <a:normAutofit fontScale="90000"/>
          </a:bodyPr>
          <a:lstStyle/>
          <a:p>
            <a:r>
              <a:rPr lang="en-US" b="0" i="0" dirty="0">
                <a:solidFill>
                  <a:srgbClr val="000000"/>
                </a:solidFill>
                <a:effectLst/>
                <a:latin typeface="Linux Libertine"/>
              </a:rPr>
              <a:t>India</a:t>
            </a:r>
            <a:br>
              <a:rPr lang="en-US" b="0" i="0" dirty="0">
                <a:solidFill>
                  <a:srgbClr val="000000"/>
                </a:solidFill>
                <a:effectLst/>
                <a:latin typeface="Linux Libertine"/>
              </a:rPr>
            </a:br>
            <a:endParaRPr lang="en-NG" dirty="0"/>
          </a:p>
        </p:txBody>
      </p:sp>
      <p:sp>
        <p:nvSpPr>
          <p:cNvPr id="3" name="Content Placeholder 2">
            <a:extLst>
              <a:ext uri="{FF2B5EF4-FFF2-40B4-BE49-F238E27FC236}">
                <a16:creationId xmlns:a16="http://schemas.microsoft.com/office/drawing/2014/main" id="{D53EE371-8C1C-42B7-912A-8E013A4B67E9}"/>
              </a:ext>
            </a:extLst>
          </p:cNvPr>
          <p:cNvSpPr>
            <a:spLocks noGrp="1"/>
          </p:cNvSpPr>
          <p:nvPr>
            <p:ph idx="1"/>
          </p:nvPr>
        </p:nvSpPr>
        <p:spPr>
          <a:xfrm>
            <a:off x="838200" y="742122"/>
            <a:ext cx="10515600" cy="5434841"/>
          </a:xfrm>
        </p:spPr>
        <p:txBody>
          <a:bodyPr/>
          <a:lstStyle/>
          <a:p>
            <a:r>
              <a:rPr lang="en-US" b="0" i="1" dirty="0">
                <a:solidFill>
                  <a:srgbClr val="202122"/>
                </a:solidFill>
                <a:effectLst/>
                <a:latin typeface="Arial" panose="020B0604020202020204" pitchFamily="34" charset="0"/>
              </a:rPr>
              <a:t> </a:t>
            </a:r>
            <a:r>
              <a:rPr lang="en-US" b="0" i="1" u="none" strike="noStrike" dirty="0">
                <a:solidFill>
                  <a:srgbClr val="0645AD"/>
                </a:solidFill>
                <a:effectLst/>
                <a:latin typeface="Arial" panose="020B0604020202020204" pitchFamily="34" charset="0"/>
                <a:hlinkClick r:id="rId2" tooltip="Science and technology in ancient India"/>
              </a:rPr>
              <a:t>Science and technology in ancient India</a:t>
            </a:r>
            <a:endParaRPr lang="en-US" b="0" i="1" u="none" strike="noStrike" dirty="0">
              <a:solidFill>
                <a:srgbClr val="0645AD"/>
              </a:solidFill>
              <a:effectLst/>
              <a:latin typeface="Arial" panose="020B0604020202020204" pitchFamily="34" charset="0"/>
            </a:endParaRPr>
          </a:p>
          <a:p>
            <a:pPr marL="0" indent="0">
              <a:buNone/>
            </a:pPr>
            <a:endParaRPr lang="en-US" b="0" i="1" u="none" strike="noStrike" dirty="0">
              <a:solidFill>
                <a:srgbClr val="0645AD"/>
              </a:solidFill>
              <a:effectLst/>
              <a:latin typeface="Arial" panose="020B0604020202020204" pitchFamily="34" charset="0"/>
            </a:endParaRPr>
          </a:p>
          <a:p>
            <a:r>
              <a:rPr lang="en-US" b="0" i="1" dirty="0">
                <a:solidFill>
                  <a:srgbClr val="202122"/>
                </a:solidFill>
                <a:effectLst/>
                <a:latin typeface="Arial" panose="020B0604020202020204" pitchFamily="34" charset="0"/>
              </a:rPr>
              <a:t> </a:t>
            </a:r>
            <a:r>
              <a:rPr lang="en-US" b="0" i="1" u="none" strike="noStrike" dirty="0">
                <a:solidFill>
                  <a:srgbClr val="0645AD"/>
                </a:solidFill>
                <a:effectLst/>
                <a:latin typeface="Arial" panose="020B0604020202020204" pitchFamily="34" charset="0"/>
                <a:hlinkClick r:id="rId3" tooltip="Indian astronomy"/>
              </a:rPr>
              <a:t>Indian astronomy</a:t>
            </a:r>
            <a:r>
              <a:rPr lang="en-US" b="0" i="1" dirty="0">
                <a:solidFill>
                  <a:srgbClr val="202122"/>
                </a:solidFill>
                <a:effectLst/>
                <a:latin typeface="Arial" panose="020B0604020202020204" pitchFamily="34" charset="0"/>
              </a:rPr>
              <a:t>, </a:t>
            </a:r>
            <a:r>
              <a:rPr lang="en-US" b="0" i="1" u="none" strike="noStrike" dirty="0">
                <a:solidFill>
                  <a:srgbClr val="0645AD"/>
                </a:solidFill>
                <a:effectLst/>
                <a:latin typeface="Arial" panose="020B0604020202020204" pitchFamily="34" charset="0"/>
                <a:hlinkClick r:id="rId4" tooltip="Indian mathematics"/>
              </a:rPr>
              <a:t>Indian mathematics</a:t>
            </a:r>
            <a:r>
              <a:rPr lang="en-US" b="0" i="1" dirty="0">
                <a:solidFill>
                  <a:srgbClr val="202122"/>
                </a:solidFill>
                <a:effectLst/>
                <a:latin typeface="Arial" panose="020B0604020202020204" pitchFamily="34" charset="0"/>
              </a:rPr>
              <a:t>, </a:t>
            </a:r>
            <a:r>
              <a:rPr lang="en-US" b="0" i="1" u="none" strike="noStrike" dirty="0">
                <a:solidFill>
                  <a:srgbClr val="0645AD"/>
                </a:solidFill>
                <a:effectLst/>
                <a:latin typeface="Arial" panose="020B0604020202020204" pitchFamily="34" charset="0"/>
                <a:hlinkClick r:id="rId5" tooltip="Ayurveda"/>
              </a:rPr>
              <a:t>Ayurveda</a:t>
            </a:r>
            <a:r>
              <a:rPr lang="en-US" b="0" i="1" dirty="0">
                <a:solidFill>
                  <a:srgbClr val="202122"/>
                </a:solidFill>
                <a:effectLst/>
                <a:latin typeface="Arial" panose="020B0604020202020204" pitchFamily="34" charset="0"/>
              </a:rPr>
              <a:t>, and </a:t>
            </a:r>
            <a:r>
              <a:rPr lang="en-US" b="0" i="1" u="none" strike="noStrike" dirty="0">
                <a:solidFill>
                  <a:srgbClr val="0645AD"/>
                </a:solidFill>
                <a:effectLst/>
                <a:latin typeface="Arial" panose="020B0604020202020204" pitchFamily="34" charset="0"/>
                <a:hlinkClick r:id="rId6" tooltip="History of metallurgy in the Indian subcontinent"/>
              </a:rPr>
              <a:t>History of metallurgy in the Indian subcontinent</a:t>
            </a:r>
            <a:endParaRPr lang="en-US" b="0" i="1" u="none" strike="noStrike" dirty="0">
              <a:solidFill>
                <a:srgbClr val="0645AD"/>
              </a:solidFill>
              <a:effectLst/>
              <a:latin typeface="Arial" panose="020B0604020202020204" pitchFamily="34" charset="0"/>
            </a:endParaRPr>
          </a:p>
          <a:p>
            <a:pPr marL="0" indent="0">
              <a:buNone/>
            </a:pPr>
            <a:endParaRPr lang="en-US" b="0" i="1" u="none" strike="noStrike" dirty="0">
              <a:solidFill>
                <a:srgbClr val="0645AD"/>
              </a:solidFill>
              <a:effectLst/>
              <a:latin typeface="Arial" panose="020B0604020202020204" pitchFamily="34" charset="0"/>
            </a:endParaRPr>
          </a:p>
          <a:p>
            <a:r>
              <a:rPr lang="en-US" b="0" i="0" dirty="0">
                <a:solidFill>
                  <a:srgbClr val="202122"/>
                </a:solidFill>
                <a:effectLst/>
                <a:latin typeface="Arial" panose="020B0604020202020204" pitchFamily="34" charset="0"/>
              </a:rPr>
              <a:t>Excavations at </a:t>
            </a:r>
            <a:r>
              <a:rPr lang="en-US" b="0" i="0" u="none" strike="noStrike" dirty="0">
                <a:solidFill>
                  <a:srgbClr val="0645AD"/>
                </a:solidFill>
                <a:effectLst/>
                <a:latin typeface="Arial" panose="020B0604020202020204" pitchFamily="34" charset="0"/>
                <a:hlinkClick r:id="rId7" tooltip="Harappa"/>
              </a:rPr>
              <a:t>Harappa</a:t>
            </a:r>
            <a:r>
              <a:rPr lang="en-US" b="0" i="0" dirty="0">
                <a:solidFill>
                  <a:srgbClr val="202122"/>
                </a:solidFill>
                <a:effectLst/>
                <a:latin typeface="Arial" panose="020B0604020202020204" pitchFamily="34" charset="0"/>
              </a:rPr>
              <a:t>, </a:t>
            </a:r>
            <a:r>
              <a:rPr lang="en-US" b="0" i="0" u="none" strike="noStrike" dirty="0" err="1">
                <a:solidFill>
                  <a:srgbClr val="0645AD"/>
                </a:solidFill>
                <a:effectLst/>
                <a:latin typeface="Arial" panose="020B0604020202020204" pitchFamily="34" charset="0"/>
                <a:hlinkClick r:id="rId8" tooltip="Mohenjo-daro"/>
              </a:rPr>
              <a:t>Mohenjo-daro</a:t>
            </a:r>
            <a:r>
              <a:rPr lang="en-US" b="0" i="0" dirty="0">
                <a:solidFill>
                  <a:srgbClr val="202122"/>
                </a:solidFill>
                <a:effectLst/>
                <a:latin typeface="Arial" panose="020B0604020202020204" pitchFamily="34" charset="0"/>
              </a:rPr>
              <a:t> and other sites of the </a:t>
            </a:r>
            <a:r>
              <a:rPr lang="en-US" b="0" i="0" u="none" strike="noStrike" dirty="0">
                <a:solidFill>
                  <a:srgbClr val="0645AD"/>
                </a:solidFill>
                <a:effectLst/>
                <a:latin typeface="Arial" panose="020B0604020202020204" pitchFamily="34" charset="0"/>
                <a:hlinkClick r:id="rId9" tooltip="Indus Valley civilization"/>
              </a:rPr>
              <a:t>Indus Valley civilization</a:t>
            </a:r>
            <a:r>
              <a:rPr lang="en-US" b="0" i="0" dirty="0">
                <a:solidFill>
                  <a:srgbClr val="202122"/>
                </a:solidFill>
                <a:effectLst/>
                <a:latin typeface="Arial" panose="020B0604020202020204" pitchFamily="34" charset="0"/>
              </a:rPr>
              <a:t> (IVC) have uncovered evidence of the use of "practical mathematics".</a:t>
            </a:r>
            <a:endParaRPr lang="en-NG" dirty="0"/>
          </a:p>
        </p:txBody>
      </p:sp>
    </p:spTree>
    <p:extLst>
      <p:ext uri="{BB962C8B-B14F-4D97-AF65-F5344CB8AC3E}">
        <p14:creationId xmlns:p14="http://schemas.microsoft.com/office/powerpoint/2010/main" val="93091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F730-9CD0-4C80-AC03-81F5C9A08027}"/>
              </a:ext>
            </a:extLst>
          </p:cNvPr>
          <p:cNvSpPr>
            <a:spLocks noGrp="1"/>
          </p:cNvSpPr>
          <p:nvPr>
            <p:ph type="title"/>
          </p:nvPr>
        </p:nvSpPr>
        <p:spPr>
          <a:xfrm>
            <a:off x="718931" y="359154"/>
            <a:ext cx="10515600" cy="643766"/>
          </a:xfrm>
        </p:spPr>
        <p:txBody>
          <a:bodyPr>
            <a:normAutofit fontScale="90000"/>
          </a:bodyPr>
          <a:lstStyle/>
          <a:p>
            <a:r>
              <a:rPr lang="en-US" b="0" i="0" dirty="0">
                <a:solidFill>
                  <a:srgbClr val="000000"/>
                </a:solidFill>
                <a:effectLst/>
                <a:latin typeface="Linux Libertine"/>
              </a:rPr>
              <a:t>China and the Far East</a:t>
            </a:r>
            <a:br>
              <a:rPr lang="en-US" b="0" i="0" dirty="0">
                <a:solidFill>
                  <a:srgbClr val="000000"/>
                </a:solidFill>
                <a:effectLst/>
                <a:latin typeface="Linux Libertine"/>
              </a:rPr>
            </a:br>
            <a:endParaRPr lang="en-NG" dirty="0"/>
          </a:p>
        </p:txBody>
      </p:sp>
      <p:sp>
        <p:nvSpPr>
          <p:cNvPr id="3" name="Content Placeholder 2">
            <a:extLst>
              <a:ext uri="{FF2B5EF4-FFF2-40B4-BE49-F238E27FC236}">
                <a16:creationId xmlns:a16="http://schemas.microsoft.com/office/drawing/2014/main" id="{A1361698-0EB3-4A74-9A2B-D18D9F63373A}"/>
              </a:ext>
            </a:extLst>
          </p:cNvPr>
          <p:cNvSpPr>
            <a:spLocks noGrp="1"/>
          </p:cNvSpPr>
          <p:nvPr>
            <p:ph idx="1"/>
          </p:nvPr>
        </p:nvSpPr>
        <p:spPr>
          <a:xfrm>
            <a:off x="198783" y="715617"/>
            <a:ext cx="11741425" cy="5461346"/>
          </a:xfrm>
        </p:spPr>
        <p:txBody>
          <a:bodyPr/>
          <a:lstStyle/>
          <a:p>
            <a:r>
              <a:rPr lang="en-US" b="0" i="1" dirty="0">
                <a:solidFill>
                  <a:srgbClr val="202122"/>
                </a:solidFill>
                <a:effectLst/>
                <a:latin typeface="Arial" panose="020B0604020202020204" pitchFamily="34" charset="0"/>
              </a:rPr>
              <a:t> </a:t>
            </a:r>
            <a:r>
              <a:rPr lang="en-US" b="0" i="1" u="none" strike="noStrike" dirty="0">
                <a:solidFill>
                  <a:srgbClr val="0645AD"/>
                </a:solidFill>
                <a:effectLst/>
                <a:latin typeface="Arial" panose="020B0604020202020204" pitchFamily="34" charset="0"/>
                <a:hlinkClick r:id="rId2" tooltip="History of science and technology in China"/>
              </a:rPr>
              <a:t>History of science and technology in China</a:t>
            </a:r>
            <a:r>
              <a:rPr lang="en-US" b="0" i="1" dirty="0">
                <a:solidFill>
                  <a:srgbClr val="202122"/>
                </a:solidFill>
                <a:effectLst/>
                <a:latin typeface="Arial" panose="020B0604020202020204" pitchFamily="34" charset="0"/>
              </a:rPr>
              <a:t> and </a:t>
            </a:r>
            <a:r>
              <a:rPr lang="en-US" b="0" i="1" u="none" strike="noStrike" dirty="0">
                <a:solidFill>
                  <a:srgbClr val="0645AD"/>
                </a:solidFill>
                <a:effectLst/>
                <a:latin typeface="Arial" panose="020B0604020202020204" pitchFamily="34" charset="0"/>
                <a:hlinkClick r:id="rId3" tooltip="Four Great Inventions"/>
              </a:rPr>
              <a:t>Four Great Inventions</a:t>
            </a:r>
            <a:endParaRPr lang="en-NG" dirty="0"/>
          </a:p>
        </p:txBody>
      </p:sp>
      <p:sp>
        <p:nvSpPr>
          <p:cNvPr id="5" name="TextBox 4">
            <a:extLst>
              <a:ext uri="{FF2B5EF4-FFF2-40B4-BE49-F238E27FC236}">
                <a16:creationId xmlns:a16="http://schemas.microsoft.com/office/drawing/2014/main" id="{35371EF3-D3C7-4BD2-A771-071493B0F313}"/>
              </a:ext>
            </a:extLst>
          </p:cNvPr>
          <p:cNvSpPr txBox="1"/>
          <p:nvPr/>
        </p:nvSpPr>
        <p:spPr>
          <a:xfrm>
            <a:off x="152399" y="1359383"/>
            <a:ext cx="11787808" cy="1815882"/>
          </a:xfrm>
          <a:prstGeom prst="rect">
            <a:avLst/>
          </a:prstGeom>
          <a:noFill/>
        </p:spPr>
        <p:txBody>
          <a:bodyPr wrap="square">
            <a:spAutoFit/>
          </a:bodyPr>
          <a:lstStyle/>
          <a:p>
            <a:r>
              <a:rPr lang="en-US" sz="2400" b="0" i="0" dirty="0">
                <a:solidFill>
                  <a:srgbClr val="202122"/>
                </a:solidFill>
                <a:effectLst/>
                <a:latin typeface="Arial" panose="020B0604020202020204" pitchFamily="34" charset="0"/>
              </a:rPr>
              <a:t>The first recorded observations of </a:t>
            </a:r>
            <a:r>
              <a:rPr lang="en-US" sz="2400" b="0" i="0" u="none" strike="noStrike" dirty="0">
                <a:solidFill>
                  <a:srgbClr val="0645AD"/>
                </a:solidFill>
                <a:effectLst/>
                <a:latin typeface="Arial" panose="020B0604020202020204" pitchFamily="34" charset="0"/>
                <a:hlinkClick r:id="rId4" tooltip="Solar eclipses"/>
              </a:rPr>
              <a:t>solar eclipses</a:t>
            </a:r>
            <a:r>
              <a:rPr lang="en-US" sz="2400" b="0" i="0" dirty="0">
                <a:solidFill>
                  <a:srgbClr val="202122"/>
                </a:solidFill>
                <a:effectLst/>
                <a:latin typeface="Arial" panose="020B0604020202020204" pitchFamily="34" charset="0"/>
              </a:rPr>
              <a:t> and supernovae were made in China.</a:t>
            </a:r>
          </a:p>
          <a:p>
            <a:endParaRPr lang="en-US" sz="2400" b="0" i="0" baseline="30000" dirty="0">
              <a:solidFill>
                <a:srgbClr val="0645AD"/>
              </a:solidFill>
              <a:effectLst/>
              <a:latin typeface="Arial" panose="020B0604020202020204" pitchFamily="34" charset="0"/>
            </a:endParaRPr>
          </a:p>
          <a:p>
            <a:r>
              <a:rPr lang="en-US" sz="2400" b="0" i="0" dirty="0">
                <a:solidFill>
                  <a:srgbClr val="202122"/>
                </a:solidFill>
                <a:effectLst/>
                <a:latin typeface="Arial" panose="020B0604020202020204" pitchFamily="34" charset="0"/>
              </a:rPr>
              <a:t>On July 4, 1054, Chinese astronomers observed a </a:t>
            </a:r>
            <a:r>
              <a:rPr lang="en-US" sz="2400" b="0" i="1" dirty="0">
                <a:solidFill>
                  <a:srgbClr val="202122"/>
                </a:solidFill>
                <a:effectLst/>
                <a:latin typeface="Arial" panose="020B0604020202020204" pitchFamily="34" charset="0"/>
              </a:rPr>
              <a:t>guest star</a:t>
            </a:r>
            <a:r>
              <a:rPr lang="en-US" sz="2400" b="0" i="0" dirty="0">
                <a:solidFill>
                  <a:srgbClr val="202122"/>
                </a:solidFill>
                <a:effectLst/>
                <a:latin typeface="Arial" panose="020B0604020202020204" pitchFamily="34" charset="0"/>
              </a:rPr>
              <a:t>, a </a:t>
            </a:r>
            <a:r>
              <a:rPr lang="en-US" sz="2400" b="0" i="0" u="none" strike="noStrike" dirty="0">
                <a:solidFill>
                  <a:srgbClr val="0645AD"/>
                </a:solidFill>
                <a:effectLst/>
                <a:latin typeface="Arial" panose="020B0604020202020204" pitchFamily="34" charset="0"/>
                <a:hlinkClick r:id="rId5" tooltip="Supernova"/>
              </a:rPr>
              <a:t>supernova</a:t>
            </a:r>
            <a:r>
              <a:rPr lang="en-US" sz="2400" b="0" i="0" dirty="0">
                <a:solidFill>
                  <a:srgbClr val="202122"/>
                </a:solidFill>
                <a:effectLst/>
                <a:latin typeface="Arial" panose="020B0604020202020204" pitchFamily="34" charset="0"/>
              </a:rPr>
              <a:t>, the remnant of which is now called the </a:t>
            </a:r>
            <a:r>
              <a:rPr lang="en-US" sz="2400" b="0" i="0" u="none" strike="noStrike" dirty="0">
                <a:solidFill>
                  <a:srgbClr val="0645AD"/>
                </a:solidFill>
                <a:effectLst/>
                <a:latin typeface="Arial" panose="020B0604020202020204" pitchFamily="34" charset="0"/>
                <a:hlinkClick r:id="rId6" tooltip="Crab Nebula"/>
              </a:rPr>
              <a:t>Crab Nebula</a:t>
            </a:r>
            <a:r>
              <a:rPr lang="en-US" sz="2400" b="0" i="0" dirty="0">
                <a:solidFill>
                  <a:srgbClr val="202122"/>
                </a:solidFill>
                <a:effectLst/>
                <a:latin typeface="Arial" panose="020B0604020202020204" pitchFamily="34" charset="0"/>
              </a:rPr>
              <a:t>.</a:t>
            </a:r>
            <a:endParaRPr lang="en-NG" sz="2400" dirty="0"/>
          </a:p>
        </p:txBody>
      </p:sp>
      <p:sp>
        <p:nvSpPr>
          <p:cNvPr id="7" name="TextBox 6">
            <a:extLst>
              <a:ext uri="{FF2B5EF4-FFF2-40B4-BE49-F238E27FC236}">
                <a16:creationId xmlns:a16="http://schemas.microsoft.com/office/drawing/2014/main" id="{1FD58F69-4EFC-4B3B-AF26-E4A80AFABF64}"/>
              </a:ext>
            </a:extLst>
          </p:cNvPr>
          <p:cNvSpPr txBox="1"/>
          <p:nvPr/>
        </p:nvSpPr>
        <p:spPr>
          <a:xfrm>
            <a:off x="251792" y="3485867"/>
            <a:ext cx="11688415" cy="3046988"/>
          </a:xfrm>
          <a:prstGeom prst="rect">
            <a:avLst/>
          </a:prstGeom>
          <a:noFill/>
        </p:spPr>
        <p:txBody>
          <a:bodyPr wrap="square">
            <a:spAutoFit/>
          </a:bodyPr>
          <a:lstStyle/>
          <a:p>
            <a:r>
              <a:rPr lang="en-US" b="0" i="0" dirty="0">
                <a:solidFill>
                  <a:srgbClr val="202122"/>
                </a:solidFill>
                <a:effectLst/>
                <a:latin typeface="Arial" panose="020B0604020202020204" pitchFamily="34" charset="0"/>
              </a:rPr>
              <a:t> </a:t>
            </a:r>
            <a:r>
              <a:rPr lang="en-US" sz="3200" b="0" i="0" dirty="0">
                <a:solidFill>
                  <a:srgbClr val="202122"/>
                </a:solidFill>
                <a:effectLst/>
                <a:latin typeface="Arial" panose="020B0604020202020204" pitchFamily="34" charset="0"/>
              </a:rPr>
              <a:t>The "</a:t>
            </a:r>
            <a:r>
              <a:rPr lang="en-US" sz="3200" b="0" i="0" u="none" strike="noStrike" dirty="0">
                <a:solidFill>
                  <a:srgbClr val="0645AD"/>
                </a:solidFill>
                <a:effectLst/>
                <a:latin typeface="Arial" panose="020B0604020202020204" pitchFamily="34" charset="0"/>
                <a:hlinkClick r:id="rId3" tooltip="Four Great Inventions"/>
              </a:rPr>
              <a:t>Four Great Inventions</a:t>
            </a:r>
            <a:r>
              <a:rPr lang="en-US" sz="3200" b="0" i="0" dirty="0">
                <a:solidFill>
                  <a:srgbClr val="202122"/>
                </a:solidFill>
                <a:effectLst/>
                <a:latin typeface="Arial" panose="020B0604020202020204" pitchFamily="34" charset="0"/>
              </a:rPr>
              <a:t>" of China as among some of the most important technological advances</a:t>
            </a:r>
            <a:r>
              <a:rPr lang="en-US" sz="3200" dirty="0">
                <a:solidFill>
                  <a:srgbClr val="202122"/>
                </a:solidFill>
                <a:latin typeface="Arial" panose="020B0604020202020204" pitchFamily="34" charset="0"/>
              </a:rPr>
              <a:t> are. </a:t>
            </a:r>
            <a:r>
              <a:rPr lang="en-US" sz="3200" b="0" i="0" dirty="0">
                <a:solidFill>
                  <a:srgbClr val="202122"/>
                </a:solidFill>
                <a:effectLst/>
                <a:latin typeface="Arial" panose="020B0604020202020204" pitchFamily="34" charset="0"/>
              </a:rPr>
              <a:t>the </a:t>
            </a:r>
          </a:p>
          <a:p>
            <a:pPr marL="285750" indent="-285750">
              <a:buFont typeface="Arial" panose="020B0604020202020204" pitchFamily="34" charset="0"/>
              <a:buChar char="•"/>
            </a:pPr>
            <a:r>
              <a:rPr lang="en-US" sz="3200" b="0" i="0" u="none" strike="noStrike" dirty="0">
                <a:solidFill>
                  <a:srgbClr val="0645AD"/>
                </a:solidFill>
                <a:effectLst/>
                <a:latin typeface="Arial" panose="020B0604020202020204" pitchFamily="34" charset="0"/>
                <a:hlinkClick r:id="rId7" tooltip="Compass"/>
              </a:rPr>
              <a:t>compass</a:t>
            </a:r>
            <a:r>
              <a:rPr lang="en-US" sz="3200" b="0" i="0" dirty="0">
                <a:solidFill>
                  <a:srgbClr val="202122"/>
                </a:solidFill>
                <a:effectLst/>
                <a:latin typeface="Arial" panose="020B0604020202020204" pitchFamily="34" charset="0"/>
              </a:rPr>
              <a:t>, </a:t>
            </a:r>
          </a:p>
          <a:p>
            <a:pPr marL="285750" indent="-285750">
              <a:buFont typeface="Arial" panose="020B0604020202020204" pitchFamily="34" charset="0"/>
              <a:buChar char="•"/>
            </a:pPr>
            <a:r>
              <a:rPr lang="en-US" sz="3200" b="0" i="0" u="none" strike="noStrike" dirty="0">
                <a:solidFill>
                  <a:srgbClr val="0645AD"/>
                </a:solidFill>
                <a:effectLst/>
                <a:latin typeface="Arial" panose="020B0604020202020204" pitchFamily="34" charset="0"/>
                <a:hlinkClick r:id="rId8" tooltip="Gunpowder"/>
              </a:rPr>
              <a:t>gunpowder</a:t>
            </a:r>
            <a:r>
              <a:rPr lang="en-US" sz="3200" b="0" i="0" dirty="0">
                <a:solidFill>
                  <a:srgbClr val="202122"/>
                </a:solidFill>
                <a:effectLst/>
                <a:latin typeface="Arial" panose="020B0604020202020204" pitchFamily="34" charset="0"/>
              </a:rPr>
              <a:t>, </a:t>
            </a:r>
          </a:p>
          <a:p>
            <a:pPr marL="285750" indent="-285750">
              <a:buFont typeface="Arial" panose="020B0604020202020204" pitchFamily="34" charset="0"/>
              <a:buChar char="•"/>
            </a:pPr>
            <a:r>
              <a:rPr lang="en-US" sz="3200" b="0" i="0" u="none" strike="noStrike" dirty="0">
                <a:solidFill>
                  <a:srgbClr val="0645AD"/>
                </a:solidFill>
                <a:effectLst/>
                <a:latin typeface="Arial" panose="020B0604020202020204" pitchFamily="34" charset="0"/>
                <a:hlinkClick r:id="rId9" tooltip="Papermaking"/>
              </a:rPr>
              <a:t>papermaking</a:t>
            </a:r>
            <a:r>
              <a:rPr lang="en-US" sz="3200" b="0" i="0" dirty="0">
                <a:solidFill>
                  <a:srgbClr val="202122"/>
                </a:solidFill>
                <a:effectLst/>
                <a:latin typeface="Arial" panose="020B0604020202020204" pitchFamily="34" charset="0"/>
              </a:rPr>
              <a:t>, and </a:t>
            </a:r>
          </a:p>
          <a:p>
            <a:pPr marL="285750" indent="-285750">
              <a:buFont typeface="Arial" panose="020B0604020202020204" pitchFamily="34" charset="0"/>
              <a:buChar char="•"/>
            </a:pPr>
            <a:r>
              <a:rPr lang="en-US" sz="3200" b="0" i="0" u="none" strike="noStrike" dirty="0">
                <a:solidFill>
                  <a:srgbClr val="0645AD"/>
                </a:solidFill>
                <a:effectLst/>
                <a:latin typeface="Arial" panose="020B0604020202020204" pitchFamily="34" charset="0"/>
                <a:hlinkClick r:id="rId10" tooltip="Printing"/>
              </a:rPr>
              <a:t>printing</a:t>
            </a:r>
            <a:r>
              <a:rPr lang="en-US" sz="3200" b="0" i="0" dirty="0">
                <a:solidFill>
                  <a:srgbClr val="202122"/>
                </a:solidFill>
                <a:effectLst/>
                <a:latin typeface="Arial" panose="020B0604020202020204" pitchFamily="34" charset="0"/>
              </a:rPr>
              <a:t>,</a:t>
            </a:r>
            <a:endParaRPr lang="en-NG" sz="3200" dirty="0"/>
          </a:p>
        </p:txBody>
      </p:sp>
    </p:spTree>
    <p:extLst>
      <p:ext uri="{BB962C8B-B14F-4D97-AF65-F5344CB8AC3E}">
        <p14:creationId xmlns:p14="http://schemas.microsoft.com/office/powerpoint/2010/main" val="192100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74E5-A8A6-4DE4-B4CA-5B01AC40E679}"/>
              </a:ext>
            </a:extLst>
          </p:cNvPr>
          <p:cNvSpPr>
            <a:spLocks noGrp="1"/>
          </p:cNvSpPr>
          <p:nvPr>
            <p:ph type="title"/>
          </p:nvPr>
        </p:nvSpPr>
        <p:spPr>
          <a:xfrm>
            <a:off x="414131" y="478423"/>
            <a:ext cx="10515600" cy="405227"/>
          </a:xfrm>
        </p:spPr>
        <p:txBody>
          <a:bodyPr>
            <a:normAutofit fontScale="90000"/>
          </a:bodyPr>
          <a:lstStyle/>
          <a:p>
            <a:r>
              <a:rPr lang="en-US" b="0" i="0" dirty="0">
                <a:solidFill>
                  <a:srgbClr val="000000"/>
                </a:solidFill>
                <a:effectLst/>
                <a:latin typeface="Linux Libertine"/>
              </a:rPr>
              <a:t>Islamic Science</a:t>
            </a:r>
            <a:br>
              <a:rPr lang="en-US" b="0" i="0" dirty="0">
                <a:solidFill>
                  <a:srgbClr val="000000"/>
                </a:solidFill>
                <a:effectLst/>
                <a:latin typeface="Linux Libertine"/>
              </a:rPr>
            </a:br>
            <a:endParaRPr lang="en-NG" dirty="0"/>
          </a:p>
        </p:txBody>
      </p:sp>
      <p:sp>
        <p:nvSpPr>
          <p:cNvPr id="3" name="Content Placeholder 2">
            <a:extLst>
              <a:ext uri="{FF2B5EF4-FFF2-40B4-BE49-F238E27FC236}">
                <a16:creationId xmlns:a16="http://schemas.microsoft.com/office/drawing/2014/main" id="{19DBC089-D16D-4FCB-B040-CFF881481C2E}"/>
              </a:ext>
            </a:extLst>
          </p:cNvPr>
          <p:cNvSpPr>
            <a:spLocks noGrp="1"/>
          </p:cNvSpPr>
          <p:nvPr>
            <p:ph idx="1"/>
          </p:nvPr>
        </p:nvSpPr>
        <p:spPr>
          <a:xfrm>
            <a:off x="414131" y="883650"/>
            <a:ext cx="11512825" cy="5293313"/>
          </a:xfrm>
        </p:spPr>
        <p:txBody>
          <a:bodyPr/>
          <a:lstStyle/>
          <a:p>
            <a:r>
              <a:rPr lang="en-US" b="0" i="0" dirty="0">
                <a:solidFill>
                  <a:srgbClr val="202122"/>
                </a:solidFill>
                <a:effectLst/>
                <a:latin typeface="Arial" panose="020B0604020202020204" pitchFamily="34" charset="0"/>
              </a:rPr>
              <a:t>7th and 16th century marks the time period of the embarking of Islamic civilizations</a:t>
            </a:r>
          </a:p>
          <a:p>
            <a:r>
              <a:rPr lang="en-US" b="1" i="0" dirty="0">
                <a:solidFill>
                  <a:srgbClr val="000000"/>
                </a:solidFill>
                <a:effectLst/>
                <a:latin typeface="Arial" panose="020B0604020202020204" pitchFamily="34" charset="0"/>
              </a:rPr>
              <a:t>Islamic Medicine</a:t>
            </a:r>
          </a:p>
          <a:p>
            <a:pPr marL="0" indent="0">
              <a:buNone/>
            </a:pPr>
            <a:r>
              <a:rPr lang="en-US" b="0" i="0" dirty="0">
                <a:solidFill>
                  <a:srgbClr val="202122"/>
                </a:solidFill>
                <a:effectLst/>
                <a:latin typeface="Arial" panose="020B0604020202020204" pitchFamily="34" charset="0"/>
              </a:rPr>
              <a:t> </a:t>
            </a:r>
            <a:endParaRPr lang="en-US" b="1" i="0" dirty="0">
              <a:solidFill>
                <a:srgbClr val="000000"/>
              </a:solidFill>
              <a:effectLst/>
              <a:latin typeface="Arial" panose="020B0604020202020204" pitchFamily="34" charset="0"/>
            </a:endParaRPr>
          </a:p>
          <a:p>
            <a:pPr marL="0" indent="0">
              <a:buNone/>
            </a:pPr>
            <a:endParaRPr lang="en-US" b="1" i="0" dirty="0">
              <a:solidFill>
                <a:srgbClr val="000000"/>
              </a:solidFill>
              <a:effectLst/>
              <a:latin typeface="Arial" panose="020B0604020202020204" pitchFamily="34" charset="0"/>
            </a:endParaRPr>
          </a:p>
          <a:p>
            <a:pPr marL="0" indent="0">
              <a:buNone/>
            </a:pPr>
            <a:r>
              <a:rPr lang="en-US" b="1" i="0" dirty="0">
                <a:solidFill>
                  <a:srgbClr val="000000"/>
                </a:solidFill>
                <a:effectLst/>
                <a:latin typeface="Arial" panose="020B0604020202020204" pitchFamily="34" charset="0"/>
              </a:rPr>
              <a:t>Islamic Astronomy</a:t>
            </a:r>
            <a:endParaRPr lang="en-NG" dirty="0"/>
          </a:p>
        </p:txBody>
      </p:sp>
      <p:sp>
        <p:nvSpPr>
          <p:cNvPr id="5" name="TextBox 4">
            <a:extLst>
              <a:ext uri="{FF2B5EF4-FFF2-40B4-BE49-F238E27FC236}">
                <a16:creationId xmlns:a16="http://schemas.microsoft.com/office/drawing/2014/main" id="{BE3B3EA9-12F7-4EAA-A807-53CA881148C1}"/>
              </a:ext>
            </a:extLst>
          </p:cNvPr>
          <p:cNvSpPr txBox="1"/>
          <p:nvPr/>
        </p:nvSpPr>
        <p:spPr>
          <a:xfrm>
            <a:off x="530088" y="2129785"/>
            <a:ext cx="11661912"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Within the people researching there was </a:t>
            </a:r>
            <a:r>
              <a:rPr lang="en-US" b="0" i="0" u="none" strike="noStrike" dirty="0">
                <a:solidFill>
                  <a:srgbClr val="0645AD"/>
                </a:solidFill>
                <a:effectLst/>
                <a:latin typeface="Arial" panose="020B0604020202020204" pitchFamily="34" charset="0"/>
                <a:hlinkClick r:id="rId2" tooltip="Avicenna"/>
              </a:rPr>
              <a:t>Ibn </a:t>
            </a:r>
            <a:r>
              <a:rPr lang="en-US" b="0" i="0" u="none" strike="noStrike" dirty="0" err="1">
                <a:solidFill>
                  <a:srgbClr val="0645AD"/>
                </a:solidFill>
                <a:effectLst/>
                <a:latin typeface="Arial" panose="020B0604020202020204" pitchFamily="34" charset="0"/>
                <a:hlinkClick r:id="rId2" tooltip="Avicenna"/>
              </a:rPr>
              <a:t>Sina</a:t>
            </a:r>
            <a:r>
              <a:rPr lang="en-US" u="none" strike="noStrike" dirty="0">
                <a:solidFill>
                  <a:srgbClr val="202122"/>
                </a:solidFill>
                <a:latin typeface="Arial" panose="020B0604020202020204" pitchFamily="34" charset="0"/>
              </a:rPr>
              <a:t> (Avicenna) </a:t>
            </a:r>
            <a:r>
              <a:rPr lang="en-US" b="0" i="0" dirty="0">
                <a:solidFill>
                  <a:srgbClr val="202122"/>
                </a:solidFill>
                <a:effectLst/>
                <a:latin typeface="Arial" panose="020B0604020202020204" pitchFamily="34" charset="0"/>
              </a:rPr>
              <a:t>out of the many things he did including writing The </a:t>
            </a:r>
            <a:r>
              <a:rPr lang="en-US" b="1" i="0" dirty="0">
                <a:solidFill>
                  <a:srgbClr val="202122"/>
                </a:solidFill>
                <a:effectLst/>
                <a:latin typeface="Arial" panose="020B0604020202020204" pitchFamily="34" charset="0"/>
              </a:rPr>
              <a:t>Canon of Medicine</a:t>
            </a:r>
            <a:r>
              <a:rPr lang="en-US" b="0" i="0" dirty="0">
                <a:solidFill>
                  <a:srgbClr val="202122"/>
                </a:solidFill>
                <a:effectLst/>
                <a:latin typeface="Arial" panose="020B0604020202020204" pitchFamily="34" charset="0"/>
              </a:rPr>
              <a:t>; he established free hospitals and developed many great treatments unknown to man</a:t>
            </a:r>
            <a:endParaRPr lang="en-NG" dirty="0"/>
          </a:p>
        </p:txBody>
      </p:sp>
      <p:sp>
        <p:nvSpPr>
          <p:cNvPr id="7" name="TextBox 6">
            <a:extLst>
              <a:ext uri="{FF2B5EF4-FFF2-40B4-BE49-F238E27FC236}">
                <a16:creationId xmlns:a16="http://schemas.microsoft.com/office/drawing/2014/main" id="{3CEAED88-D48A-4679-9C96-8884BDFD08E9}"/>
              </a:ext>
            </a:extLst>
          </p:cNvPr>
          <p:cNvSpPr txBox="1"/>
          <p:nvPr/>
        </p:nvSpPr>
        <p:spPr>
          <a:xfrm>
            <a:off x="339587" y="3758719"/>
            <a:ext cx="11661911"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Three main figures were </a:t>
            </a:r>
            <a:r>
              <a:rPr lang="en-US" b="0" i="0" u="none" strike="noStrike" dirty="0">
                <a:solidFill>
                  <a:srgbClr val="0645AD"/>
                </a:solidFill>
                <a:effectLst/>
                <a:latin typeface="Arial" panose="020B0604020202020204" pitchFamily="34" charset="0"/>
                <a:hlinkClick r:id="rId3" tooltip="Abu Ma'shar al-Balkhi"/>
              </a:rPr>
              <a:t>Abu </a:t>
            </a:r>
            <a:r>
              <a:rPr lang="en-US" b="0" i="0" u="none" strike="noStrike" dirty="0" err="1">
                <a:solidFill>
                  <a:srgbClr val="0645AD"/>
                </a:solidFill>
                <a:effectLst/>
                <a:latin typeface="Arial" panose="020B0604020202020204" pitchFamily="34" charset="0"/>
                <a:hlinkClick r:id="rId3" tooltip="Abu Ma'shar al-Balkhi"/>
              </a:rPr>
              <a:t>Ma'shar</a:t>
            </a:r>
            <a:r>
              <a:rPr lang="en-US" b="0" i="0" u="none" strike="noStrike" dirty="0">
                <a:solidFill>
                  <a:srgbClr val="0645AD"/>
                </a:solidFill>
                <a:effectLst/>
                <a:latin typeface="Arial" panose="020B0604020202020204" pitchFamily="34" charset="0"/>
                <a:hlinkClick r:id="rId3" tooltip="Abu Ma'shar al-Balkhi"/>
              </a:rPr>
              <a:t> al-</a:t>
            </a:r>
            <a:r>
              <a:rPr lang="en-US" b="0" i="0" u="none" strike="noStrike" dirty="0" err="1">
                <a:solidFill>
                  <a:srgbClr val="0645AD"/>
                </a:solidFill>
                <a:effectLst/>
                <a:latin typeface="Arial" panose="020B0604020202020204" pitchFamily="34" charset="0"/>
                <a:hlinkClick r:id="rId3" tooltip="Abu Ma'shar al-Balkhi"/>
              </a:rPr>
              <a:t>Balkhi</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Al-Biruni"/>
              </a:rPr>
              <a:t>al-</a:t>
            </a:r>
            <a:r>
              <a:rPr lang="en-US" b="0" i="0" u="none" strike="noStrike" dirty="0" err="1">
                <a:solidFill>
                  <a:srgbClr val="0645AD"/>
                </a:solidFill>
                <a:effectLst/>
                <a:latin typeface="Arial" panose="020B0604020202020204" pitchFamily="34" charset="0"/>
                <a:hlinkClick r:id="rId4" tooltip="Al-Biruni"/>
              </a:rPr>
              <a:t>Biruni</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Nasir al-Din al-Tusi"/>
              </a:rPr>
              <a:t>Nasir al-Din al-</a:t>
            </a:r>
            <a:r>
              <a:rPr lang="en-US" b="0" i="0" u="none" strike="noStrike" dirty="0" err="1">
                <a:solidFill>
                  <a:srgbClr val="0645AD"/>
                </a:solidFill>
                <a:effectLst/>
                <a:latin typeface="Arial" panose="020B0604020202020204" pitchFamily="34" charset="0"/>
                <a:hlinkClick r:id="rId5" tooltip="Nasir al-Din al-Tusi"/>
              </a:rPr>
              <a:t>Tusi</a:t>
            </a:r>
            <a:r>
              <a:rPr lang="en-US" b="0" i="0" dirty="0">
                <a:solidFill>
                  <a:srgbClr val="202122"/>
                </a:solidFill>
                <a:effectLst/>
                <a:latin typeface="Arial" panose="020B0604020202020204" pitchFamily="34" charset="0"/>
              </a:rPr>
              <a:t> these three men all wrote Treatise having to deal with astrology.</a:t>
            </a:r>
            <a:endParaRPr lang="en-NG" dirty="0"/>
          </a:p>
        </p:txBody>
      </p:sp>
      <p:sp>
        <p:nvSpPr>
          <p:cNvPr id="9" name="TextBox 8">
            <a:extLst>
              <a:ext uri="{FF2B5EF4-FFF2-40B4-BE49-F238E27FC236}">
                <a16:creationId xmlns:a16="http://schemas.microsoft.com/office/drawing/2014/main" id="{C5BC3504-1252-4BA1-BA0B-D468C3358797}"/>
              </a:ext>
            </a:extLst>
          </p:cNvPr>
          <p:cNvSpPr txBox="1"/>
          <p:nvPr/>
        </p:nvSpPr>
        <p:spPr>
          <a:xfrm>
            <a:off x="265044" y="4810277"/>
            <a:ext cx="11736454" cy="646331"/>
          </a:xfrm>
          <a:prstGeom prst="rect">
            <a:avLst/>
          </a:prstGeom>
          <a:noFill/>
        </p:spPr>
        <p:txBody>
          <a:bodyPr wrap="square">
            <a:spAutoFit/>
          </a:bodyPr>
          <a:lstStyle/>
          <a:p>
            <a:r>
              <a:rPr lang="en-US" b="0" i="0" u="none" strike="noStrike" dirty="0">
                <a:solidFill>
                  <a:srgbClr val="0645AD"/>
                </a:solidFill>
                <a:effectLst/>
                <a:latin typeface="Arial" panose="020B0604020202020204" pitchFamily="34" charset="0"/>
                <a:hlinkClick r:id="rId6" tooltip="Abd al-Rahman al-Sufi"/>
              </a:rPr>
              <a:t>Abd al-Rahman al-Sufi</a:t>
            </a:r>
            <a:r>
              <a:rPr lang="en-US" b="0" i="0" dirty="0">
                <a:solidFill>
                  <a:srgbClr val="202122"/>
                </a:solidFill>
                <a:effectLst/>
                <a:latin typeface="Arial" panose="020B0604020202020204" pitchFamily="34" charset="0"/>
              </a:rPr>
              <a:t> was one the most influential figures in improving the geometrical models of </a:t>
            </a:r>
            <a:r>
              <a:rPr lang="en-US" b="0" i="0" u="none" strike="noStrike" dirty="0">
                <a:solidFill>
                  <a:srgbClr val="0645AD"/>
                </a:solidFill>
                <a:effectLst/>
                <a:latin typeface="Arial" panose="020B0604020202020204" pitchFamily="34" charset="0"/>
                <a:hlinkClick r:id="rId7" tooltip="Ptolemy"/>
              </a:rPr>
              <a:t>Ptolemy</a:t>
            </a:r>
            <a:r>
              <a:rPr lang="en-US" b="0" i="0" dirty="0">
                <a:solidFill>
                  <a:srgbClr val="202122"/>
                </a:solidFill>
                <a:effectLst/>
                <a:latin typeface="Arial" panose="020B0604020202020204" pitchFamily="34" charset="0"/>
              </a:rPr>
              <a:t>. Abd wrote Book of the Images of the Fixed Stars which described the forty-eight constellations formed by </a:t>
            </a:r>
            <a:r>
              <a:rPr lang="en-US" b="0" i="0" u="none" strike="noStrike" dirty="0">
                <a:solidFill>
                  <a:srgbClr val="0645AD"/>
                </a:solidFill>
                <a:effectLst/>
                <a:latin typeface="Arial" panose="020B0604020202020204" pitchFamily="34" charset="0"/>
                <a:hlinkClick r:id="rId8" tooltip="Fixed stars"/>
              </a:rPr>
              <a:t>fixed stars</a:t>
            </a:r>
            <a:r>
              <a:rPr lang="en-US" b="0" i="0" dirty="0">
                <a:solidFill>
                  <a:srgbClr val="202122"/>
                </a:solidFill>
                <a:effectLst/>
                <a:latin typeface="Arial" panose="020B0604020202020204" pitchFamily="34" charset="0"/>
              </a:rPr>
              <a:t>.</a:t>
            </a:r>
            <a:endParaRPr lang="en-NG" dirty="0"/>
          </a:p>
        </p:txBody>
      </p:sp>
    </p:spTree>
    <p:extLst>
      <p:ext uri="{BB962C8B-B14F-4D97-AF65-F5344CB8AC3E}">
        <p14:creationId xmlns:p14="http://schemas.microsoft.com/office/powerpoint/2010/main" val="159728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2779</Words>
  <Application>Microsoft Office PowerPoint</Application>
  <PresentationFormat>Widescreen</PresentationFormat>
  <Paragraphs>266</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abril-text</vt:lpstr>
      <vt:lpstr>adelle-sans</vt:lpstr>
      <vt:lpstr>arial</vt:lpstr>
      <vt:lpstr>arial</vt:lpstr>
      <vt:lpstr>Calibri</vt:lpstr>
      <vt:lpstr>Calibri Light</vt:lpstr>
      <vt:lpstr>Linux Libertine</vt:lpstr>
      <vt:lpstr>Wingdings</vt:lpstr>
      <vt:lpstr>Office Theme</vt:lpstr>
      <vt:lpstr>FSC 311</vt:lpstr>
      <vt:lpstr>Outline -   HISTORY</vt:lpstr>
      <vt:lpstr>OUTLINE  - PHILOSOPHY</vt:lpstr>
      <vt:lpstr>Science in the Ancient World</vt:lpstr>
      <vt:lpstr>Ancient near East</vt:lpstr>
      <vt:lpstr>PowerPoint Presentation</vt:lpstr>
      <vt:lpstr>India </vt:lpstr>
      <vt:lpstr>China and the Far East </vt:lpstr>
      <vt:lpstr>Islamic Science </vt:lpstr>
      <vt:lpstr>Age of Alchemy </vt:lpstr>
      <vt:lpstr>Renaissance science</vt:lpstr>
      <vt:lpstr>Renaissance science (Contd.)</vt:lpstr>
      <vt:lpstr>Renaissance science (Contd.)</vt:lpstr>
      <vt:lpstr>Renaissance science (Contd.)</vt:lpstr>
      <vt:lpstr>Mechanical Philosophy</vt:lpstr>
      <vt:lpstr>Darwin and Evolution</vt:lpstr>
      <vt:lpstr>Mendel and Genetics</vt:lpstr>
      <vt:lpstr>Industrial Revolution</vt:lpstr>
      <vt:lpstr>PowerPoint Presentation</vt:lpstr>
      <vt:lpstr>PowerPoint Presentation</vt:lpstr>
      <vt:lpstr>Inventors and Inventions of the Industrial Revolution </vt:lpstr>
      <vt:lpstr>Scientists contributions (Selected)</vt:lpstr>
      <vt:lpstr>PowerPoint Presentation</vt:lpstr>
      <vt:lpstr>New Era of Science</vt:lpstr>
      <vt:lpstr>History of Science</vt:lpstr>
      <vt:lpstr>A priori Vs A posteriori</vt:lpstr>
      <vt:lpstr>Who first discovered science?</vt:lpstr>
      <vt:lpstr>PowerPoint Presentation</vt:lpstr>
      <vt:lpstr>WHAT IS SCIENCE</vt:lpstr>
      <vt:lpstr>What is Science? Science (from Latin scientia, meaning "knowledge") </vt:lpstr>
      <vt:lpstr>PowerPoint Presentation</vt:lpstr>
      <vt:lpstr>USING SCIENCE IN  SENTENCES</vt:lpstr>
      <vt:lpstr>PowerPoint Presentation</vt:lpstr>
      <vt:lpstr>GOALS OF SCIENCE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FSC 311</dc:title>
  <dc:creator>HP</dc:creator>
  <cp:lastModifiedBy>HP</cp:lastModifiedBy>
  <cp:revision>2</cp:revision>
  <dcterms:created xsi:type="dcterms:W3CDTF">2022-11-21T10:08:54Z</dcterms:created>
  <dcterms:modified xsi:type="dcterms:W3CDTF">2022-11-22T15:05:22Z</dcterms:modified>
</cp:coreProperties>
</file>