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93F"/>
    <a:srgbClr val="D2003C"/>
    <a:srgbClr val="AFD1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900" y="7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1D02E-B76F-4863-895D-C19AB6F238B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4B17B-89A4-4FCF-B4D6-D5A23C85A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22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A36E-AF3C-6AB6-A760-A42C15BAC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CD3B1-0BFE-1CCE-1C06-77BB797B4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36368-04DD-6F46-06EE-2DC509FC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809F-8EE0-439F-ACBF-50038C9473A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00E45-8A88-D465-CBCB-2A68EEBE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1B84F-5EE2-D195-A2B9-F794F9E0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933B-D8AD-4F3A-834B-0CE8540C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35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398F-F6C9-FF0A-18E3-5369A4D9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8C559-4469-1483-9DA2-CA956742A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008A7-62F1-4B8B-2F30-13B7C5F50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809F-8EE0-439F-ACBF-50038C9473A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E2E7C-5120-4F5B-B4CC-4F955475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90302-9C9B-D6BA-DA33-03E7DBDD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933B-D8AD-4F3A-834B-0CE8540C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6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305ABD-433F-4EBD-DDA0-18C571901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67283-3D8F-8137-8E0B-5FA7A18D4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13062-193A-F69F-3CCE-44648CFB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809F-8EE0-439F-ACBF-50038C9473A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5A5EF-1867-E681-C4B2-857662906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17BB5-ADF9-F124-4E25-7EFFFCAB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933B-D8AD-4F3A-834B-0CE8540C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0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D1BBA-B072-AD16-37C8-B280A9E09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8878A-1E6B-CF65-8C79-7EC33EC74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63C5F-4A98-F0CA-A76B-39A76D97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809F-8EE0-439F-ACBF-50038C9473A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D1064-4EAE-1DEF-8028-5DF0020B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AB692-76AA-42F0-9A81-77CEDBD4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933B-D8AD-4F3A-834B-0CE8540C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4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0F10-FB11-25EC-D185-167E1D602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34DE9-1759-8FC5-BD31-B0C20F2E8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21514-F93E-75A8-D165-39AF8CC98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809F-8EE0-439F-ACBF-50038C9473A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1AACA-4D3E-0323-C35B-C4EA82BB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15E14-B483-F6E6-E8B0-5F2ADEC8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933B-D8AD-4F3A-834B-0CE8540C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7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55CB-DE58-251F-0E42-4EE298E1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CB2E-0225-4C61-07E8-F139D7594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F4533-51F8-55D5-94E8-13ABA6A2C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27AB1-E695-58C8-D315-8D1D4918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809F-8EE0-439F-ACBF-50038C9473A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B4346-2EBD-2CA4-BCA0-982C7BBF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44ABE-20CB-4C72-15B8-49657D6D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933B-D8AD-4F3A-834B-0CE8540C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4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C540-A337-0841-50F9-1109AA0FB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ED9A5-EDD6-4955-D297-E28A84CA9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E115E-282E-5257-9085-19752D49A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8893D-0368-0574-2559-6FA4C0DE5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6887D-726E-0A0E-9C48-A44A8C859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73E30-BBA5-1E6E-B48F-B557DD74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809F-8EE0-439F-ACBF-50038C9473A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B8C93C-951D-D2AE-A62A-736C18EBC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C5B9F-29AE-3306-E8C5-02CDE955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933B-D8AD-4F3A-834B-0CE8540C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2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6DA5-6D7B-55CF-E9E5-259D4234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78E374-0C2F-C6C8-D53D-C565A23D4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809F-8EE0-439F-ACBF-50038C9473A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F3F2A-0B47-7B56-BAAC-4D6FA44B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A16F9-4D30-73B1-2C38-087326FC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933B-D8AD-4F3A-834B-0CE8540C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1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7DB0DA-B946-DD6A-5B61-FEB0C5C34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809F-8EE0-439F-ACBF-50038C9473A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6D27D9-64CF-6F9B-CC29-0EBE5CD8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340E7-9C8A-1B88-821C-3F593E4E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933B-D8AD-4F3A-834B-0CE8540C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9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AFA8-5853-66DA-D694-A71FAC69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A35B5-23C1-2479-C983-3E2CB9269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99E10-F0E5-5AAD-7741-88F0FDA00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2A2EC-0F5C-2085-B2A1-E0937842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809F-8EE0-439F-ACBF-50038C9473A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4A245-944F-D879-7504-4A90F25BB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2F26-256D-D639-01CD-30B43F6A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933B-D8AD-4F3A-834B-0CE8540C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9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B588-A0C3-2E5F-D87C-C6722319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A3D5FA-43DF-D912-BD56-6A4220523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53852-EA2C-CD5B-41BB-E078C8FB5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9960D-E122-47F3-4DDF-F421F082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809F-8EE0-439F-ACBF-50038C9473A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B93B6-C408-2297-4660-DCB74C9C1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AFB2A-DCD9-312E-3FC8-3BF212DE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933B-D8AD-4F3A-834B-0CE8540C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7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283694-D9B3-8B3F-69BC-972B6EFEE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B81AF-0694-2D79-7FC6-C82B19109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6886E-E11A-FBDD-76F6-817500D3E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4809F-8EE0-439F-ACBF-50038C9473A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7A276-37F6-3C11-5659-E9B9EC556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DF884-57D0-997D-772E-0D25BCE01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933B-D8AD-4F3A-834B-0CE8540C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0CA554-A357-BADD-27DD-E5B58CA83499}"/>
              </a:ext>
            </a:extLst>
          </p:cNvPr>
          <p:cNvSpPr/>
          <p:nvPr/>
        </p:nvSpPr>
        <p:spPr>
          <a:xfrm>
            <a:off x="5201586" y="0"/>
            <a:ext cx="6990413" cy="6858000"/>
          </a:xfrm>
          <a:prstGeom prst="rect">
            <a:avLst/>
          </a:prstGeom>
          <a:solidFill>
            <a:srgbClr val="0019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506A8C-6DAE-D4D2-1177-24AA75041740}"/>
              </a:ext>
            </a:extLst>
          </p:cNvPr>
          <p:cNvSpPr txBox="1"/>
          <p:nvPr/>
        </p:nvSpPr>
        <p:spPr>
          <a:xfrm>
            <a:off x="6685613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91EF99A-1EC0-91C1-A0A3-07108405F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90" y="3344734"/>
            <a:ext cx="5861804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500" dirty="0">
                <a:solidFill>
                  <a:schemeClr val="bg1"/>
                </a:solidFill>
              </a:rPr>
              <a:t>Real-Time Scores, Your Source for Liberian Sports Action!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EB32D9-FC53-48F4-059B-0B88F328C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72" y="244573"/>
            <a:ext cx="3435968" cy="755037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C8EAB66F-8DC8-05AC-7E88-7F13F5A3E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067" y="1072780"/>
            <a:ext cx="22740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/>
              <a:t>WEB APPLICATION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1362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33FD45A-ECEE-02D1-B8A8-8295CB876728}"/>
              </a:ext>
            </a:extLst>
          </p:cNvPr>
          <p:cNvGrpSpPr/>
          <p:nvPr/>
        </p:nvGrpSpPr>
        <p:grpSpPr>
          <a:xfrm>
            <a:off x="0" y="0"/>
            <a:ext cx="12191999" cy="1244184"/>
            <a:chOff x="0" y="0"/>
            <a:chExt cx="12191999" cy="124418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72BD658-B35B-06D2-83D0-5C5580CAFD67}"/>
                </a:ext>
              </a:extLst>
            </p:cNvPr>
            <p:cNvSpPr/>
            <p:nvPr/>
          </p:nvSpPr>
          <p:spPr>
            <a:xfrm>
              <a:off x="0" y="0"/>
              <a:ext cx="3942413" cy="124418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F9502F-7189-CF3C-3CE7-E85F58D38BCC}"/>
                </a:ext>
              </a:extLst>
            </p:cNvPr>
            <p:cNvSpPr/>
            <p:nvPr/>
          </p:nvSpPr>
          <p:spPr>
            <a:xfrm>
              <a:off x="3942413" y="0"/>
              <a:ext cx="8249586" cy="1244184"/>
            </a:xfrm>
            <a:prstGeom prst="rect">
              <a:avLst/>
            </a:prstGeom>
            <a:solidFill>
              <a:srgbClr val="00193F"/>
            </a:solidFill>
            <a:ln w="38100">
              <a:solidFill>
                <a:srgbClr val="00193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EC594EE-1142-281F-5FB9-2FA42089D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172" y="244573"/>
              <a:ext cx="3435968" cy="755037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34F67CE-AF26-D775-6803-8D951169EAA0}"/>
              </a:ext>
            </a:extLst>
          </p:cNvPr>
          <p:cNvSpPr txBox="1"/>
          <p:nvPr/>
        </p:nvSpPr>
        <p:spPr>
          <a:xfrm>
            <a:off x="4901783" y="43855"/>
            <a:ext cx="44406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Berlin Sans FB Demi" panose="020E0802020502020306" pitchFamily="34" charset="0"/>
              </a:rPr>
              <a:t>PROBLEM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E010847-FCE4-E979-4E6D-117CAF212600}"/>
              </a:ext>
            </a:extLst>
          </p:cNvPr>
          <p:cNvGrpSpPr/>
          <p:nvPr/>
        </p:nvGrpSpPr>
        <p:grpSpPr>
          <a:xfrm>
            <a:off x="674557" y="1722325"/>
            <a:ext cx="6616072" cy="923330"/>
            <a:chOff x="674557" y="1722325"/>
            <a:chExt cx="6616072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D07A82-879E-CDF5-EC33-889B4522C6F6}"/>
                </a:ext>
              </a:extLst>
            </p:cNvPr>
            <p:cNvSpPr txBox="1"/>
            <p:nvPr/>
          </p:nvSpPr>
          <p:spPr>
            <a:xfrm>
              <a:off x="1814450" y="1722325"/>
              <a:ext cx="547617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0" i="0" dirty="0">
                  <a:solidFill>
                    <a:srgbClr val="00193F"/>
                  </a:solidFill>
                  <a:effectLst/>
                  <a:latin typeface="Roboto" panose="020F0502020204030204" pitchFamily="2" charset="0"/>
                </a:rPr>
                <a:t>Lack of Live Data</a:t>
              </a:r>
              <a:endParaRPr lang="en-US" sz="5400" dirty="0">
                <a:solidFill>
                  <a:srgbClr val="00193F"/>
                </a:solidFill>
              </a:endParaRPr>
            </a:p>
          </p:txBody>
        </p:sp>
        <p:sp>
          <p:nvSpPr>
            <p:cNvPr id="16" name="&quot;Not Allowed&quot; Symbol 15">
              <a:extLst>
                <a:ext uri="{FF2B5EF4-FFF2-40B4-BE49-F238E27FC236}">
                  <a16:creationId xmlns:a16="http://schemas.microsoft.com/office/drawing/2014/main" id="{6E622450-5AC0-3693-9DF8-14CAE1232ED5}"/>
                </a:ext>
              </a:extLst>
            </p:cNvPr>
            <p:cNvSpPr/>
            <p:nvPr/>
          </p:nvSpPr>
          <p:spPr>
            <a:xfrm>
              <a:off x="674557" y="1726790"/>
              <a:ext cx="914400" cy="914400"/>
            </a:xfrm>
            <a:prstGeom prst="noSmoking">
              <a:avLst/>
            </a:prstGeom>
            <a:solidFill>
              <a:srgbClr val="D2003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1DFF096-7DEE-9255-E73D-BA0E2CDB7F04}"/>
              </a:ext>
            </a:extLst>
          </p:cNvPr>
          <p:cNvGrpSpPr/>
          <p:nvPr/>
        </p:nvGrpSpPr>
        <p:grpSpPr>
          <a:xfrm>
            <a:off x="674557" y="3244543"/>
            <a:ext cx="6668971" cy="923330"/>
            <a:chOff x="674557" y="3245433"/>
            <a:chExt cx="6668971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079EB0-8FDF-2CC4-2C12-781BED0864DE}"/>
                </a:ext>
              </a:extLst>
            </p:cNvPr>
            <p:cNvSpPr txBox="1"/>
            <p:nvPr/>
          </p:nvSpPr>
          <p:spPr>
            <a:xfrm>
              <a:off x="1814450" y="3245433"/>
              <a:ext cx="55290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0" i="0" dirty="0">
                  <a:solidFill>
                    <a:srgbClr val="00193F"/>
                  </a:solidFill>
                  <a:effectLst/>
                  <a:latin typeface="Roboto" panose="02000000000000000000" pitchFamily="2" charset="0"/>
                </a:rPr>
                <a:t>Low Engagement</a:t>
              </a:r>
              <a:endParaRPr lang="en-US" sz="5400" dirty="0">
                <a:solidFill>
                  <a:srgbClr val="00193F"/>
                </a:solidFill>
              </a:endParaRPr>
            </a:p>
          </p:txBody>
        </p:sp>
        <p:sp>
          <p:nvSpPr>
            <p:cNvPr id="17" name="&quot;Not Allowed&quot; Symbol 16">
              <a:extLst>
                <a:ext uri="{FF2B5EF4-FFF2-40B4-BE49-F238E27FC236}">
                  <a16:creationId xmlns:a16="http://schemas.microsoft.com/office/drawing/2014/main" id="{529F39E8-3E85-3D49-F556-FDD3CBC289E1}"/>
                </a:ext>
              </a:extLst>
            </p:cNvPr>
            <p:cNvSpPr/>
            <p:nvPr/>
          </p:nvSpPr>
          <p:spPr>
            <a:xfrm>
              <a:off x="674557" y="3249898"/>
              <a:ext cx="914400" cy="914400"/>
            </a:xfrm>
            <a:prstGeom prst="noSmoking">
              <a:avLst/>
            </a:prstGeom>
            <a:solidFill>
              <a:srgbClr val="D2003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F147CF-2981-C84D-E635-6323D968C3AD}"/>
              </a:ext>
            </a:extLst>
          </p:cNvPr>
          <p:cNvGrpSpPr/>
          <p:nvPr/>
        </p:nvGrpSpPr>
        <p:grpSpPr>
          <a:xfrm>
            <a:off x="674557" y="4766761"/>
            <a:ext cx="10682890" cy="923330"/>
            <a:chOff x="674557" y="4766761"/>
            <a:chExt cx="10682890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ABF6B0-58F2-2A84-4798-E3C8085681E2}"/>
                </a:ext>
              </a:extLst>
            </p:cNvPr>
            <p:cNvSpPr txBox="1"/>
            <p:nvPr/>
          </p:nvSpPr>
          <p:spPr>
            <a:xfrm>
              <a:off x="1814450" y="4766761"/>
              <a:ext cx="95429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0" i="0" dirty="0">
                  <a:solidFill>
                    <a:srgbClr val="00193F"/>
                  </a:solidFill>
                  <a:effectLst/>
                  <a:latin typeface="Roboto" panose="02000000000000000000" pitchFamily="2" charset="0"/>
                </a:rPr>
                <a:t>Underdeveloped Infrastructure</a:t>
              </a:r>
              <a:endParaRPr lang="en-US" sz="5400" dirty="0">
                <a:solidFill>
                  <a:srgbClr val="00193F"/>
                </a:solidFill>
              </a:endParaRPr>
            </a:p>
          </p:txBody>
        </p:sp>
        <p:sp>
          <p:nvSpPr>
            <p:cNvPr id="18" name="&quot;Not Allowed&quot; Symbol 17">
              <a:extLst>
                <a:ext uri="{FF2B5EF4-FFF2-40B4-BE49-F238E27FC236}">
                  <a16:creationId xmlns:a16="http://schemas.microsoft.com/office/drawing/2014/main" id="{3F8988ED-F2D2-AA8E-1F77-61A3A1FE378D}"/>
                </a:ext>
              </a:extLst>
            </p:cNvPr>
            <p:cNvSpPr/>
            <p:nvPr/>
          </p:nvSpPr>
          <p:spPr>
            <a:xfrm>
              <a:off x="674557" y="4771226"/>
              <a:ext cx="914400" cy="914400"/>
            </a:xfrm>
            <a:prstGeom prst="noSmoking">
              <a:avLst/>
            </a:prstGeom>
            <a:solidFill>
              <a:srgbClr val="D2003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618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33FD45A-ECEE-02D1-B8A8-8295CB876728}"/>
              </a:ext>
            </a:extLst>
          </p:cNvPr>
          <p:cNvGrpSpPr/>
          <p:nvPr/>
        </p:nvGrpSpPr>
        <p:grpSpPr>
          <a:xfrm>
            <a:off x="0" y="0"/>
            <a:ext cx="12191999" cy="1244184"/>
            <a:chOff x="0" y="0"/>
            <a:chExt cx="12191999" cy="124418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72BD658-B35B-06D2-83D0-5C5580CAFD67}"/>
                </a:ext>
              </a:extLst>
            </p:cNvPr>
            <p:cNvSpPr/>
            <p:nvPr/>
          </p:nvSpPr>
          <p:spPr>
            <a:xfrm>
              <a:off x="0" y="0"/>
              <a:ext cx="3942413" cy="124418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F9502F-7189-CF3C-3CE7-E85F58D38BCC}"/>
                </a:ext>
              </a:extLst>
            </p:cNvPr>
            <p:cNvSpPr/>
            <p:nvPr/>
          </p:nvSpPr>
          <p:spPr>
            <a:xfrm>
              <a:off x="3942413" y="0"/>
              <a:ext cx="8249586" cy="1244184"/>
            </a:xfrm>
            <a:prstGeom prst="rect">
              <a:avLst/>
            </a:prstGeom>
            <a:solidFill>
              <a:srgbClr val="00193F"/>
            </a:solidFill>
            <a:ln w="38100">
              <a:solidFill>
                <a:srgbClr val="00193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EC594EE-1142-281F-5FB9-2FA42089D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172" y="244573"/>
              <a:ext cx="3435968" cy="755037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34F67CE-AF26-D775-6803-8D951169EAA0}"/>
              </a:ext>
            </a:extLst>
          </p:cNvPr>
          <p:cNvSpPr txBox="1"/>
          <p:nvPr/>
        </p:nvSpPr>
        <p:spPr>
          <a:xfrm>
            <a:off x="4901783" y="43855"/>
            <a:ext cx="45384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Berlin Sans FB Demi" panose="020E0802020502020306" pitchFamily="34" charset="0"/>
              </a:rPr>
              <a:t>SOLUTION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9CE5EC1-6B1B-B6B9-5B6E-298B27B6FBE5}"/>
              </a:ext>
            </a:extLst>
          </p:cNvPr>
          <p:cNvGrpSpPr/>
          <p:nvPr/>
        </p:nvGrpSpPr>
        <p:grpSpPr>
          <a:xfrm>
            <a:off x="674557" y="1875699"/>
            <a:ext cx="9039069" cy="965032"/>
            <a:chOff x="1514006" y="1875699"/>
            <a:chExt cx="9039069" cy="9650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D07A82-879E-CDF5-EC33-889B4522C6F6}"/>
                </a:ext>
              </a:extLst>
            </p:cNvPr>
            <p:cNvSpPr txBox="1"/>
            <p:nvPr/>
          </p:nvSpPr>
          <p:spPr>
            <a:xfrm>
              <a:off x="2898172" y="1917401"/>
              <a:ext cx="76549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i="0" dirty="0">
                  <a:solidFill>
                    <a:srgbClr val="00193F"/>
                  </a:solidFill>
                  <a:effectLst/>
                  <a:latin typeface="Roboto" panose="02000000000000000000" pitchFamily="2" charset="0"/>
                </a:rPr>
                <a:t>Live Score Updates</a:t>
              </a:r>
              <a:endParaRPr lang="en-US" sz="5400" dirty="0">
                <a:solidFill>
                  <a:srgbClr val="00193F"/>
                </a:solidFill>
              </a:endParaRPr>
            </a:p>
          </p:txBody>
        </p:sp>
        <p:sp>
          <p:nvSpPr>
            <p:cNvPr id="22" name="Star: 5 Points 21">
              <a:extLst>
                <a:ext uri="{FF2B5EF4-FFF2-40B4-BE49-F238E27FC236}">
                  <a16:creationId xmlns:a16="http://schemas.microsoft.com/office/drawing/2014/main" id="{E881FC6A-053E-31A6-9887-185FE02D24E2}"/>
                </a:ext>
              </a:extLst>
            </p:cNvPr>
            <p:cNvSpPr/>
            <p:nvPr/>
          </p:nvSpPr>
          <p:spPr>
            <a:xfrm>
              <a:off x="1514006" y="1875699"/>
              <a:ext cx="914400" cy="914400"/>
            </a:xfrm>
            <a:prstGeom prst="star5">
              <a:avLst/>
            </a:prstGeom>
            <a:solidFill>
              <a:srgbClr val="00193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A1154CA-5704-DD08-251E-26311EAABCB3}"/>
              </a:ext>
            </a:extLst>
          </p:cNvPr>
          <p:cNvGrpSpPr/>
          <p:nvPr/>
        </p:nvGrpSpPr>
        <p:grpSpPr>
          <a:xfrm>
            <a:off x="674557" y="3272665"/>
            <a:ext cx="7666655" cy="965032"/>
            <a:chOff x="1514006" y="3324429"/>
            <a:chExt cx="7666655" cy="9650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6998B4-7996-1DB8-9B99-8700518D9A7C}"/>
                </a:ext>
              </a:extLst>
            </p:cNvPr>
            <p:cNvSpPr txBox="1"/>
            <p:nvPr/>
          </p:nvSpPr>
          <p:spPr>
            <a:xfrm>
              <a:off x="2898172" y="3366131"/>
              <a:ext cx="628248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0" i="0" dirty="0">
                  <a:solidFill>
                    <a:srgbClr val="00193F"/>
                  </a:solidFill>
                  <a:effectLst/>
                  <a:latin typeface="Roboto" panose="02000000000000000000" pitchFamily="2" charset="0"/>
                </a:rPr>
                <a:t>Interactive Features</a:t>
              </a:r>
              <a:endParaRPr lang="en-US" sz="5400" dirty="0">
                <a:solidFill>
                  <a:srgbClr val="00193F"/>
                </a:solidFill>
              </a:endParaRPr>
            </a:p>
          </p:txBody>
        </p:sp>
        <p:sp>
          <p:nvSpPr>
            <p:cNvPr id="23" name="Star: 5 Points 22">
              <a:extLst>
                <a:ext uri="{FF2B5EF4-FFF2-40B4-BE49-F238E27FC236}">
                  <a16:creationId xmlns:a16="http://schemas.microsoft.com/office/drawing/2014/main" id="{42EAE13C-67FB-8B2E-AD99-D743B3CFE318}"/>
                </a:ext>
              </a:extLst>
            </p:cNvPr>
            <p:cNvSpPr/>
            <p:nvPr/>
          </p:nvSpPr>
          <p:spPr>
            <a:xfrm>
              <a:off x="1514006" y="3324429"/>
              <a:ext cx="914400" cy="914400"/>
            </a:xfrm>
            <a:prstGeom prst="star5">
              <a:avLst/>
            </a:prstGeom>
            <a:solidFill>
              <a:srgbClr val="00193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F69DAE1-B782-3DC5-6BEB-E66FAE596D18}"/>
              </a:ext>
            </a:extLst>
          </p:cNvPr>
          <p:cNvGrpSpPr/>
          <p:nvPr/>
        </p:nvGrpSpPr>
        <p:grpSpPr>
          <a:xfrm>
            <a:off x="727022" y="4660701"/>
            <a:ext cx="7872507" cy="965032"/>
            <a:chOff x="1522956" y="4669631"/>
            <a:chExt cx="7872507" cy="9650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9DFAF7-DF82-4898-9A81-964640F99E25}"/>
                </a:ext>
              </a:extLst>
            </p:cNvPr>
            <p:cNvSpPr txBox="1"/>
            <p:nvPr/>
          </p:nvSpPr>
          <p:spPr>
            <a:xfrm>
              <a:off x="2898172" y="4711333"/>
              <a:ext cx="649729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0" i="0" dirty="0">
                  <a:solidFill>
                    <a:srgbClr val="00193F"/>
                  </a:solidFill>
                  <a:effectLst/>
                  <a:latin typeface="Roboto" panose="02000000000000000000" pitchFamily="2" charset="0"/>
                </a:rPr>
                <a:t>User-Friendly Design</a:t>
              </a:r>
              <a:endParaRPr lang="en-US" sz="5400" dirty="0">
                <a:solidFill>
                  <a:srgbClr val="00193F"/>
                </a:solidFill>
              </a:endParaRPr>
            </a:p>
          </p:txBody>
        </p:sp>
        <p:sp>
          <p:nvSpPr>
            <p:cNvPr id="24" name="Star: 5 Points 23">
              <a:extLst>
                <a:ext uri="{FF2B5EF4-FFF2-40B4-BE49-F238E27FC236}">
                  <a16:creationId xmlns:a16="http://schemas.microsoft.com/office/drawing/2014/main" id="{B1E5AAEB-4800-56C7-65CE-24AFDEF43B87}"/>
                </a:ext>
              </a:extLst>
            </p:cNvPr>
            <p:cNvSpPr/>
            <p:nvPr/>
          </p:nvSpPr>
          <p:spPr>
            <a:xfrm>
              <a:off x="1522956" y="4669631"/>
              <a:ext cx="914400" cy="914400"/>
            </a:xfrm>
            <a:prstGeom prst="star5">
              <a:avLst/>
            </a:prstGeom>
            <a:solidFill>
              <a:srgbClr val="00193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045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33FD45A-ECEE-02D1-B8A8-8295CB876728}"/>
              </a:ext>
            </a:extLst>
          </p:cNvPr>
          <p:cNvGrpSpPr/>
          <p:nvPr/>
        </p:nvGrpSpPr>
        <p:grpSpPr>
          <a:xfrm>
            <a:off x="0" y="0"/>
            <a:ext cx="12191999" cy="1244184"/>
            <a:chOff x="0" y="0"/>
            <a:chExt cx="12191999" cy="124418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72BD658-B35B-06D2-83D0-5C5580CAFD67}"/>
                </a:ext>
              </a:extLst>
            </p:cNvPr>
            <p:cNvSpPr/>
            <p:nvPr/>
          </p:nvSpPr>
          <p:spPr>
            <a:xfrm>
              <a:off x="0" y="0"/>
              <a:ext cx="3942413" cy="124418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F9502F-7189-CF3C-3CE7-E85F58D38BCC}"/>
                </a:ext>
              </a:extLst>
            </p:cNvPr>
            <p:cNvSpPr/>
            <p:nvPr/>
          </p:nvSpPr>
          <p:spPr>
            <a:xfrm>
              <a:off x="3942413" y="0"/>
              <a:ext cx="8249586" cy="1244184"/>
            </a:xfrm>
            <a:prstGeom prst="rect">
              <a:avLst/>
            </a:prstGeom>
            <a:solidFill>
              <a:srgbClr val="00193F"/>
            </a:solidFill>
            <a:ln w="38100">
              <a:solidFill>
                <a:srgbClr val="00193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EC594EE-1142-281F-5FB9-2FA42089D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172" y="244573"/>
              <a:ext cx="3435968" cy="755037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34F67CE-AF26-D775-6803-8D951169EAA0}"/>
              </a:ext>
            </a:extLst>
          </p:cNvPr>
          <p:cNvSpPr txBox="1"/>
          <p:nvPr/>
        </p:nvSpPr>
        <p:spPr>
          <a:xfrm>
            <a:off x="4204585" y="114259"/>
            <a:ext cx="7858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rgbClr val="E8EAED"/>
                </a:solidFill>
                <a:effectLst/>
                <a:latin typeface="Berlin Sans FB Demi" panose="020E0802020502020306" pitchFamily="34" charset="0"/>
              </a:rPr>
              <a:t>Revenue Generation</a:t>
            </a:r>
            <a:endParaRPr lang="en-US" sz="60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CED008-3488-8445-F066-F86FE101AC60}"/>
              </a:ext>
            </a:extLst>
          </p:cNvPr>
          <p:cNvGrpSpPr/>
          <p:nvPr/>
        </p:nvGrpSpPr>
        <p:grpSpPr>
          <a:xfrm>
            <a:off x="579369" y="1852634"/>
            <a:ext cx="9070676" cy="965032"/>
            <a:chOff x="1658661" y="1936495"/>
            <a:chExt cx="9070676" cy="9650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D07A82-879E-CDF5-EC33-889B4522C6F6}"/>
                </a:ext>
              </a:extLst>
            </p:cNvPr>
            <p:cNvSpPr txBox="1"/>
            <p:nvPr/>
          </p:nvSpPr>
          <p:spPr>
            <a:xfrm>
              <a:off x="2988115" y="1978197"/>
              <a:ext cx="774122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0" i="0" dirty="0">
                  <a:solidFill>
                    <a:srgbClr val="00193F"/>
                  </a:solidFill>
                  <a:effectLst/>
                  <a:latin typeface="Roboto" panose="02000000000000000000" pitchFamily="2" charset="0"/>
                </a:rPr>
                <a:t>Advertising Partnerships</a:t>
              </a:r>
              <a:endParaRPr lang="en-US" sz="5400" dirty="0">
                <a:solidFill>
                  <a:srgbClr val="00193F"/>
                </a:solidFill>
              </a:endParaRPr>
            </a:p>
          </p:txBody>
        </p:sp>
        <p:sp>
          <p:nvSpPr>
            <p:cNvPr id="13" name="Plus Sign 12">
              <a:extLst>
                <a:ext uri="{FF2B5EF4-FFF2-40B4-BE49-F238E27FC236}">
                  <a16:creationId xmlns:a16="http://schemas.microsoft.com/office/drawing/2014/main" id="{43C2FA00-13FB-AC72-F5DE-B2A7920FB36C}"/>
                </a:ext>
              </a:extLst>
            </p:cNvPr>
            <p:cNvSpPr/>
            <p:nvPr/>
          </p:nvSpPr>
          <p:spPr>
            <a:xfrm>
              <a:off x="1658661" y="1936495"/>
              <a:ext cx="914400" cy="914400"/>
            </a:xfrm>
            <a:prstGeom prst="mathPlus">
              <a:avLst/>
            </a:prstGeom>
            <a:solidFill>
              <a:srgbClr val="00193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24A57EE-89DD-8D8D-6759-6007C0F28A40}"/>
              </a:ext>
            </a:extLst>
          </p:cNvPr>
          <p:cNvGrpSpPr/>
          <p:nvPr/>
        </p:nvGrpSpPr>
        <p:grpSpPr>
          <a:xfrm>
            <a:off x="579369" y="3192817"/>
            <a:ext cx="8713208" cy="965032"/>
            <a:chOff x="1658661" y="3204928"/>
            <a:chExt cx="8713208" cy="9650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E30B8C-5F12-28E0-0BE6-791A784C6CF5}"/>
                </a:ext>
              </a:extLst>
            </p:cNvPr>
            <p:cNvSpPr txBox="1"/>
            <p:nvPr/>
          </p:nvSpPr>
          <p:spPr>
            <a:xfrm>
              <a:off x="2988116" y="3246630"/>
              <a:ext cx="73837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0" i="0" dirty="0">
                  <a:solidFill>
                    <a:srgbClr val="00193F"/>
                  </a:solidFill>
                  <a:effectLst/>
                  <a:latin typeface="Roboto" panose="02000000000000000000" pitchFamily="2" charset="0"/>
                </a:rPr>
                <a:t>Premium Memberships</a:t>
              </a:r>
              <a:endParaRPr lang="en-US" sz="5400" dirty="0">
                <a:solidFill>
                  <a:srgbClr val="00193F"/>
                </a:solidFill>
              </a:endParaRPr>
            </a:p>
          </p:txBody>
        </p:sp>
        <p:sp>
          <p:nvSpPr>
            <p:cNvPr id="15" name="Plus Sign 14">
              <a:extLst>
                <a:ext uri="{FF2B5EF4-FFF2-40B4-BE49-F238E27FC236}">
                  <a16:creationId xmlns:a16="http://schemas.microsoft.com/office/drawing/2014/main" id="{D28C1CF8-8A6A-FD72-B67B-17A04B49AECC}"/>
                </a:ext>
              </a:extLst>
            </p:cNvPr>
            <p:cNvSpPr/>
            <p:nvPr/>
          </p:nvSpPr>
          <p:spPr>
            <a:xfrm>
              <a:off x="1658661" y="3204928"/>
              <a:ext cx="914400" cy="914400"/>
            </a:xfrm>
            <a:prstGeom prst="mathPlus">
              <a:avLst/>
            </a:prstGeom>
            <a:solidFill>
              <a:srgbClr val="00193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0B75F8-40A7-C0C3-A84A-9E475B4D445B}"/>
              </a:ext>
            </a:extLst>
          </p:cNvPr>
          <p:cNvGrpSpPr/>
          <p:nvPr/>
        </p:nvGrpSpPr>
        <p:grpSpPr>
          <a:xfrm>
            <a:off x="586885" y="4532999"/>
            <a:ext cx="7360273" cy="965032"/>
            <a:chOff x="1658661" y="4506464"/>
            <a:chExt cx="7360273" cy="9650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C32D53-0074-84BC-7E5D-0CF75A653303}"/>
                </a:ext>
              </a:extLst>
            </p:cNvPr>
            <p:cNvSpPr txBox="1"/>
            <p:nvPr/>
          </p:nvSpPr>
          <p:spPr>
            <a:xfrm>
              <a:off x="2988116" y="4548166"/>
              <a:ext cx="603081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0" i="0" dirty="0">
                  <a:solidFill>
                    <a:srgbClr val="00193F"/>
                  </a:solidFill>
                  <a:effectLst/>
                  <a:latin typeface="Roboto" panose="02000000000000000000" pitchFamily="2" charset="0"/>
                </a:rPr>
                <a:t>Merchandise Sales</a:t>
              </a:r>
              <a:endParaRPr lang="en-US" sz="5400" dirty="0">
                <a:solidFill>
                  <a:srgbClr val="00193F"/>
                </a:solidFill>
              </a:endParaRPr>
            </a:p>
          </p:txBody>
        </p:sp>
        <p:sp>
          <p:nvSpPr>
            <p:cNvPr id="23" name="Plus Sign 22">
              <a:extLst>
                <a:ext uri="{FF2B5EF4-FFF2-40B4-BE49-F238E27FC236}">
                  <a16:creationId xmlns:a16="http://schemas.microsoft.com/office/drawing/2014/main" id="{A8D24B6D-A4ED-DFA2-52EF-A693AA1ECAA3}"/>
                </a:ext>
              </a:extLst>
            </p:cNvPr>
            <p:cNvSpPr/>
            <p:nvPr/>
          </p:nvSpPr>
          <p:spPr>
            <a:xfrm>
              <a:off x="1658661" y="4506464"/>
              <a:ext cx="914400" cy="914400"/>
            </a:xfrm>
            <a:prstGeom prst="mathPlus">
              <a:avLst/>
            </a:prstGeom>
            <a:solidFill>
              <a:srgbClr val="00193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4855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33FD45A-ECEE-02D1-B8A8-8295CB876728}"/>
              </a:ext>
            </a:extLst>
          </p:cNvPr>
          <p:cNvGrpSpPr/>
          <p:nvPr/>
        </p:nvGrpSpPr>
        <p:grpSpPr>
          <a:xfrm>
            <a:off x="0" y="0"/>
            <a:ext cx="12191999" cy="1244184"/>
            <a:chOff x="0" y="0"/>
            <a:chExt cx="12191999" cy="124418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72BD658-B35B-06D2-83D0-5C5580CAFD67}"/>
                </a:ext>
              </a:extLst>
            </p:cNvPr>
            <p:cNvSpPr/>
            <p:nvPr/>
          </p:nvSpPr>
          <p:spPr>
            <a:xfrm>
              <a:off x="0" y="0"/>
              <a:ext cx="3942413" cy="124418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F9502F-7189-CF3C-3CE7-E85F58D38BCC}"/>
                </a:ext>
              </a:extLst>
            </p:cNvPr>
            <p:cNvSpPr/>
            <p:nvPr/>
          </p:nvSpPr>
          <p:spPr>
            <a:xfrm>
              <a:off x="3942413" y="0"/>
              <a:ext cx="8249586" cy="1244184"/>
            </a:xfrm>
            <a:prstGeom prst="rect">
              <a:avLst/>
            </a:prstGeom>
            <a:solidFill>
              <a:srgbClr val="00193F"/>
            </a:solidFill>
            <a:ln w="38100">
              <a:solidFill>
                <a:srgbClr val="00193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EC594EE-1142-281F-5FB9-2FA42089D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172" y="244573"/>
              <a:ext cx="3435968" cy="755037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34F67CE-AF26-D775-6803-8D951169EAA0}"/>
              </a:ext>
            </a:extLst>
          </p:cNvPr>
          <p:cNvSpPr txBox="1"/>
          <p:nvPr/>
        </p:nvSpPr>
        <p:spPr>
          <a:xfrm>
            <a:off x="4204585" y="114259"/>
            <a:ext cx="7858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E8EAED"/>
                </a:solidFill>
                <a:latin typeface="Berlin Sans FB Demi" panose="020E0802020502020306" pitchFamily="34" charset="0"/>
              </a:rPr>
              <a:t>TEAM MEMBERS</a:t>
            </a:r>
            <a:endParaRPr lang="en-US" sz="60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F0B8E1-1D97-029A-ADB6-E651EB9D97D4}"/>
              </a:ext>
            </a:extLst>
          </p:cNvPr>
          <p:cNvSpPr txBox="1"/>
          <p:nvPr/>
        </p:nvSpPr>
        <p:spPr>
          <a:xfrm>
            <a:off x="368495" y="4308561"/>
            <a:ext cx="2599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Timothy T. Joe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61B7A9E-A7B4-49E0-0563-BFF90831EF9B}"/>
              </a:ext>
            </a:extLst>
          </p:cNvPr>
          <p:cNvGrpSpPr/>
          <p:nvPr/>
        </p:nvGrpSpPr>
        <p:grpSpPr>
          <a:xfrm>
            <a:off x="3146336" y="2628505"/>
            <a:ext cx="2877019" cy="3202713"/>
            <a:chOff x="232192" y="1517755"/>
            <a:chExt cx="2877019" cy="320271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3452C05-B216-8502-74A9-5753578068BE}"/>
                </a:ext>
              </a:extLst>
            </p:cNvPr>
            <p:cNvSpPr/>
            <p:nvPr/>
          </p:nvSpPr>
          <p:spPr>
            <a:xfrm>
              <a:off x="232192" y="1517755"/>
              <a:ext cx="2690891" cy="2600794"/>
            </a:xfrm>
            <a:prstGeom prst="rect">
              <a:avLst/>
            </a:prstGeom>
            <a:noFill/>
            <a:ln>
              <a:solidFill>
                <a:srgbClr val="00193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7EAC7D7-0888-7AE9-FEB2-18599D224B95}"/>
                </a:ext>
              </a:extLst>
            </p:cNvPr>
            <p:cNvSpPr txBox="1"/>
            <p:nvPr/>
          </p:nvSpPr>
          <p:spPr>
            <a:xfrm>
              <a:off x="308572" y="4197248"/>
              <a:ext cx="28006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 err="1"/>
                <a:t>Soleymana</a:t>
              </a:r>
              <a:r>
                <a:rPr lang="en-US" sz="2800" b="1" dirty="0"/>
                <a:t> </a:t>
              </a:r>
              <a:r>
                <a:rPr lang="en-US" sz="2800" b="1" dirty="0" err="1"/>
                <a:t>Dosso</a:t>
              </a:r>
              <a:endParaRPr lang="en-US" sz="2800" b="1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87B3E0E-569A-D0E3-FC77-4CE98F37EBED}"/>
              </a:ext>
            </a:extLst>
          </p:cNvPr>
          <p:cNvSpPr txBox="1"/>
          <p:nvPr/>
        </p:nvSpPr>
        <p:spPr>
          <a:xfrm>
            <a:off x="6152896" y="4308561"/>
            <a:ext cx="2609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i="0" dirty="0">
                <a:solidFill>
                  <a:srgbClr val="1C1E21"/>
                </a:solidFill>
                <a:effectLst/>
                <a:latin typeface="inherit"/>
              </a:rPr>
              <a:t>Sylvester </a:t>
            </a:r>
            <a:r>
              <a:rPr lang="en-US" sz="2800" b="1" i="0" dirty="0" err="1">
                <a:solidFill>
                  <a:srgbClr val="1C1E21"/>
                </a:solidFill>
                <a:effectLst/>
                <a:latin typeface="inherit"/>
              </a:rPr>
              <a:t>Ikel</a:t>
            </a:r>
            <a:r>
              <a:rPr lang="en-US" sz="2800" b="1" i="0" dirty="0">
                <a:solidFill>
                  <a:srgbClr val="1C1E21"/>
                </a:solidFill>
                <a:effectLst/>
                <a:latin typeface="inherit"/>
              </a:rPr>
              <a:t> Jr.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022FAC-6FD8-0FE4-6630-2C9C1E6913E8}"/>
              </a:ext>
            </a:extLst>
          </p:cNvPr>
          <p:cNvSpPr txBox="1"/>
          <p:nvPr/>
        </p:nvSpPr>
        <p:spPr>
          <a:xfrm>
            <a:off x="8946808" y="5307998"/>
            <a:ext cx="2690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Terryson</a:t>
            </a:r>
            <a:r>
              <a:rPr lang="en-US" sz="2800" b="1" dirty="0"/>
              <a:t> </a:t>
            </a:r>
            <a:r>
              <a:rPr lang="en-US" sz="2800" b="1" dirty="0" err="1"/>
              <a:t>Tarr</a:t>
            </a:r>
            <a:endParaRPr lang="en-US" sz="2800" b="1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F59B02D-0F8E-1F4D-8AC6-58C97851C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0" t="361" r="3792" b="32490"/>
          <a:stretch/>
        </p:blipFill>
        <p:spPr>
          <a:xfrm>
            <a:off x="9053132" y="2643496"/>
            <a:ext cx="2750903" cy="2550240"/>
          </a:xfrm>
          <a:custGeom>
            <a:avLst/>
            <a:gdLst>
              <a:gd name="connsiteX0" fmla="*/ 0 w 3009586"/>
              <a:gd name="connsiteY0" fmla="*/ 0 h 3487482"/>
              <a:gd name="connsiteX1" fmla="*/ 3009586 w 3009586"/>
              <a:gd name="connsiteY1" fmla="*/ 0 h 3487482"/>
              <a:gd name="connsiteX2" fmla="*/ 3009586 w 3009586"/>
              <a:gd name="connsiteY2" fmla="*/ 3487482 h 3487482"/>
              <a:gd name="connsiteX3" fmla="*/ 0 w 3009586"/>
              <a:gd name="connsiteY3" fmla="*/ 3487482 h 3487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9586" h="3487482">
                <a:moveTo>
                  <a:pt x="0" y="0"/>
                </a:moveTo>
                <a:lnTo>
                  <a:pt x="3009586" y="0"/>
                </a:lnTo>
                <a:lnTo>
                  <a:pt x="3009586" y="3487482"/>
                </a:lnTo>
                <a:lnTo>
                  <a:pt x="0" y="3487482"/>
                </a:lnTo>
                <a:close/>
              </a:path>
            </a:pathLst>
          </a:cu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15F1574-DEA5-D294-B10F-4628179CBC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9" t="7104" r="2588" b="61486"/>
          <a:stretch/>
        </p:blipFill>
        <p:spPr>
          <a:xfrm>
            <a:off x="6064935" y="1668418"/>
            <a:ext cx="2672528" cy="2525881"/>
          </a:xfrm>
          <a:custGeom>
            <a:avLst/>
            <a:gdLst>
              <a:gd name="connsiteX0" fmla="*/ 0 w 2279230"/>
              <a:gd name="connsiteY0" fmla="*/ 0 h 2600794"/>
              <a:gd name="connsiteX1" fmla="*/ 2279230 w 2279230"/>
              <a:gd name="connsiteY1" fmla="*/ 0 h 2600794"/>
              <a:gd name="connsiteX2" fmla="*/ 2279230 w 2279230"/>
              <a:gd name="connsiteY2" fmla="*/ 2600794 h 2600794"/>
              <a:gd name="connsiteX3" fmla="*/ 0 w 2279230"/>
              <a:gd name="connsiteY3" fmla="*/ 2600794 h 260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9230" h="2600794">
                <a:moveTo>
                  <a:pt x="0" y="0"/>
                </a:moveTo>
                <a:lnTo>
                  <a:pt x="2279230" y="0"/>
                </a:lnTo>
                <a:lnTo>
                  <a:pt x="2279230" y="2600794"/>
                </a:lnTo>
                <a:lnTo>
                  <a:pt x="0" y="2600794"/>
                </a:lnTo>
                <a:close/>
              </a:path>
            </a:pathLst>
          </a:cu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03D3078-EE21-8379-14CF-8EF888AD23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77" r="30803" b="28093"/>
          <a:stretch/>
        </p:blipFill>
        <p:spPr>
          <a:xfrm>
            <a:off x="3146336" y="2600816"/>
            <a:ext cx="2740750" cy="262848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3791A6B-4429-4259-D8AA-6833A6B403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6" r="8227" b="34977"/>
          <a:stretch/>
        </p:blipFill>
        <p:spPr>
          <a:xfrm>
            <a:off x="274068" y="1609253"/>
            <a:ext cx="2678995" cy="2620609"/>
          </a:xfrm>
          <a:custGeom>
            <a:avLst/>
            <a:gdLst>
              <a:gd name="connsiteX0" fmla="*/ 0 w 4457708"/>
              <a:gd name="connsiteY0" fmla="*/ 0 h 5483505"/>
              <a:gd name="connsiteX1" fmla="*/ 4457708 w 4457708"/>
              <a:gd name="connsiteY1" fmla="*/ 0 h 5483505"/>
              <a:gd name="connsiteX2" fmla="*/ 4457708 w 4457708"/>
              <a:gd name="connsiteY2" fmla="*/ 5483505 h 5483505"/>
              <a:gd name="connsiteX3" fmla="*/ 0 w 4457708"/>
              <a:gd name="connsiteY3" fmla="*/ 5483505 h 548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7708" h="5483505">
                <a:moveTo>
                  <a:pt x="0" y="0"/>
                </a:moveTo>
                <a:lnTo>
                  <a:pt x="4457708" y="0"/>
                </a:lnTo>
                <a:lnTo>
                  <a:pt x="4457708" y="5483505"/>
                </a:lnTo>
                <a:lnTo>
                  <a:pt x="0" y="5483505"/>
                </a:lnTo>
                <a:close/>
              </a:path>
            </a:pathLst>
          </a:cu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285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0CA554-A357-BADD-27DD-E5B58CA83499}"/>
              </a:ext>
            </a:extLst>
          </p:cNvPr>
          <p:cNvSpPr/>
          <p:nvPr/>
        </p:nvSpPr>
        <p:spPr>
          <a:xfrm>
            <a:off x="5201586" y="0"/>
            <a:ext cx="6990413" cy="6858000"/>
          </a:xfrm>
          <a:prstGeom prst="rect">
            <a:avLst/>
          </a:prstGeom>
          <a:solidFill>
            <a:srgbClr val="0019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506A8C-6DAE-D4D2-1177-24AA75041740}"/>
              </a:ext>
            </a:extLst>
          </p:cNvPr>
          <p:cNvSpPr txBox="1"/>
          <p:nvPr/>
        </p:nvSpPr>
        <p:spPr>
          <a:xfrm>
            <a:off x="6685613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91EF99A-1EC0-91C1-A0A3-07108405F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90" y="3344734"/>
            <a:ext cx="5861804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500" dirty="0">
                <a:solidFill>
                  <a:schemeClr val="bg1"/>
                </a:solidFill>
              </a:rPr>
              <a:t>Real-Time Scores, Your Source for Liberian Sports Action!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EB32D9-FC53-48F4-059B-0B88F328C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72" y="244573"/>
            <a:ext cx="3435968" cy="755037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C8EAB66F-8DC8-05AC-7E88-7F13F5A3E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067" y="1072780"/>
            <a:ext cx="22740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/>
              <a:t>WEB APPLICATION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9436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63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Berlin Sans FB Demi</vt:lpstr>
      <vt:lpstr>Calibri</vt:lpstr>
      <vt:lpstr>Calibri Light</vt:lpstr>
      <vt:lpstr>inherit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Timothy T. Joe</dc:creator>
  <cp:lastModifiedBy>Timothy T. Joe</cp:lastModifiedBy>
  <cp:revision>19</cp:revision>
  <dcterms:created xsi:type="dcterms:W3CDTF">2024-10-07T13:13:16Z</dcterms:created>
  <dcterms:modified xsi:type="dcterms:W3CDTF">2024-10-07T15:25:22Z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