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1" r:id="rId4"/>
    <p:sldId id="273" r:id="rId5"/>
    <p:sldId id="284" r:id="rId6"/>
    <p:sldId id="272" r:id="rId7"/>
    <p:sldId id="274" r:id="rId8"/>
    <p:sldId id="282" r:id="rId9"/>
    <p:sldId id="283" r:id="rId10"/>
    <p:sldId id="280" r:id="rId11"/>
    <p:sldId id="281" r:id="rId12"/>
    <p:sldId id="266" r:id="rId13"/>
    <p:sldId id="267" r:id="rId14"/>
    <p:sldId id="268" r:id="rId15"/>
    <p:sldId id="269" r:id="rId16"/>
    <p:sldId id="270" r:id="rId17"/>
    <p:sldId id="259" r:id="rId18"/>
    <p:sldId id="264" r:id="rId19"/>
    <p:sldId id="265" r:id="rId20"/>
    <p:sldId id="275" r:id="rId21"/>
    <p:sldId id="276" r:id="rId22"/>
    <p:sldId id="277" r:id="rId23"/>
    <p:sldId id="278" r:id="rId24"/>
    <p:sldId id="279" r:id="rId25"/>
    <p:sldId id="285" r:id="rId26"/>
    <p:sldId id="261" r:id="rId27"/>
    <p:sldId id="263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«Место ввода цитаты».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medium.com/@stasonmars/%D0%BF%D0%BE%D0%BD%D0%B8%D0%BC%D0%B0%D0%B5%D0%BC-%D0%B7%D0%B0%D0%BC%D1%8B%D0%BA%D0%B0%D0%BD%D0%B8%D1%8F-%D0%B2-javascript-%D1%80%D0%B0%D0%B7-%D0%B8-%D0%BD%D0%B0%D0%B2%D1%81%D0%B5%D0%B3%D0%B4%D0%B0-c211805b6898" TargetMode="External"/><Relationship Id="rId7" Type="http://schemas.openxmlformats.org/officeDocument/2006/relationships/hyperlink" Target="https://developer.mozilla.org/ru/docs/Web/JavaScript/Guide/%D0%A6%D0%B8%D0%BA%D0%BB%D1%8B_%D0%B8_%D0%B8%D1%82%D0%B5%D1%80%D0%B0%D1%86%D0%B8%D0%B8" TargetMode="External"/><Relationship Id="rId2" Type="http://schemas.openxmlformats.org/officeDocument/2006/relationships/hyperlink" Target="https://habr.com/ru/company/ruvds/blog/337038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javascript.ru/while-for" TargetMode="External"/><Relationship Id="rId5" Type="http://schemas.openxmlformats.org/officeDocument/2006/relationships/hyperlink" Target="https://learn.javascript.ru/recursion" TargetMode="External"/><Relationship Id="rId4" Type="http://schemas.openxmlformats.org/officeDocument/2006/relationships/hyperlink" Target="https://developer.mozilla.org/ru/docs/Web/JavaScript/Inheritance_and_the_prototype_chain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1%83%D0%BD%D0%BA%D1%86%D0%B8%D0%B8_%D0%BF%D0%B5%D1%80%D0%B2%D0%BE%D0%B3%D0%BE_%D0%BA%D0%BB%D0%B0%D1%81%D1%81%D0%B0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азвание лекции"/>
          <p:cNvSpPr txBox="1">
            <a:spLocks noGrp="1"/>
          </p:cNvSpPr>
          <p:nvPr>
            <p:ph type="ctr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/>
              <a:t>Функции. Циклы. Объекты. </a:t>
            </a:r>
            <a:r>
              <a:rPr lang="ru-RU" dirty="0" err="1"/>
              <a:t>This</a:t>
            </a:r>
            <a:r>
              <a:rPr lang="ru-RU" dirty="0"/>
              <a:t>. Часть </a:t>
            </a:r>
            <a:r>
              <a:rPr lang="ru-RU" dirty="0" smtClean="0"/>
              <a:t>2</a:t>
            </a:r>
            <a:endParaRPr dirty="0"/>
          </a:p>
        </p:txBody>
      </p:sp>
      <p:pic>
        <p:nvPicPr>
          <p:cNvPr id="120" name="Logo-beeline.png" descr="Logo-beeli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0" y="508000"/>
            <a:ext cx="1590050" cy="524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Стрелочные функции не имеют </a:t>
            </a:r>
            <a:r>
              <a:rPr lang="en-US" dirty="0" smtClean="0"/>
              <a:t>this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/>
              <a:t>Если происходит обращение к </a:t>
            </a:r>
            <a:r>
              <a:rPr lang="ru-RU" sz="4000" dirty="0" err="1"/>
              <a:t>this</a:t>
            </a:r>
            <a:r>
              <a:rPr lang="ru-RU" sz="4000" dirty="0"/>
              <a:t>, его значение берётся снаружи</a:t>
            </a:r>
            <a:r>
              <a:rPr lang="ru-RU" sz="4000" dirty="0" smtClean="0"/>
              <a:t>. Отлично подходит для </a:t>
            </a:r>
            <a:r>
              <a:rPr lang="en-US" sz="4000" dirty="0" smtClean="0"/>
              <a:t>callback </a:t>
            </a:r>
            <a:r>
              <a:rPr lang="ru-RU" sz="4000" dirty="0" smtClean="0"/>
              <a:t>чтобы не терять </a:t>
            </a:r>
            <a:r>
              <a:rPr lang="en-US" sz="4000" dirty="0" smtClean="0"/>
              <a:t>this, </a:t>
            </a:r>
            <a:r>
              <a:rPr lang="ru-RU" sz="4000" dirty="0" smtClean="0"/>
              <a:t>а брать снаружи.</a:t>
            </a:r>
          </a:p>
          <a:p>
            <a:pPr marL="0" indent="0">
              <a:buNone/>
            </a:pPr>
            <a:r>
              <a:rPr lang="ru-RU" sz="4000" dirty="0"/>
              <a:t>Стрелочные функции не имеют «</a:t>
            </a:r>
            <a:r>
              <a:rPr lang="ru-RU" sz="4000" dirty="0" err="1"/>
              <a:t>arguments</a:t>
            </a:r>
            <a:r>
              <a:rPr lang="ru-RU" sz="4000" dirty="0" smtClean="0"/>
              <a:t>».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70008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404949"/>
            <a:ext cx="11099800" cy="84723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 err="1" smtClean="0"/>
              <a:t>fun.call</a:t>
            </a:r>
            <a:r>
              <a:rPr lang="en-US" sz="4000" b="1" dirty="0" smtClean="0"/>
              <a:t>(this, arg1, arg2, …) </a:t>
            </a:r>
            <a:r>
              <a:rPr lang="en-US" sz="4000" dirty="0" smtClean="0"/>
              <a:t>- </a:t>
            </a:r>
            <a:r>
              <a:rPr lang="ru-RU" sz="4000" b="1" dirty="0"/>
              <a:t>вызывает</a:t>
            </a:r>
            <a:r>
              <a:rPr lang="ru-RU" sz="4000" dirty="0"/>
              <a:t> функцию с указанным значением </a:t>
            </a:r>
            <a:r>
              <a:rPr lang="ru-RU" sz="4000" dirty="0" err="1"/>
              <a:t>this</a:t>
            </a:r>
            <a:r>
              <a:rPr lang="ru-RU" sz="4000" dirty="0"/>
              <a:t> и индивидуально предоставленными аргументами.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b="1" dirty="0" err="1"/>
              <a:t>fun.apply</a:t>
            </a:r>
            <a:r>
              <a:rPr lang="en-US" sz="4000" b="1" dirty="0"/>
              <a:t>(</a:t>
            </a:r>
            <a:r>
              <a:rPr lang="en-US" sz="4000" b="1" dirty="0" err="1"/>
              <a:t>thisArg</a:t>
            </a:r>
            <a:r>
              <a:rPr lang="en-US" sz="4000" b="1" dirty="0"/>
              <a:t>, [</a:t>
            </a:r>
            <a:r>
              <a:rPr lang="en-US" sz="4000" b="1" dirty="0" err="1"/>
              <a:t>argsArray</a:t>
            </a:r>
            <a:r>
              <a:rPr lang="en-US" sz="4000" b="1" dirty="0" smtClean="0"/>
              <a:t>]) </a:t>
            </a:r>
            <a:r>
              <a:rPr lang="en-US" sz="4000" dirty="0" smtClean="0"/>
              <a:t>- </a:t>
            </a:r>
            <a:r>
              <a:rPr lang="ru-RU" sz="4000" b="1" dirty="0"/>
              <a:t>вызывает</a:t>
            </a:r>
            <a:r>
              <a:rPr lang="ru-RU" sz="4000" dirty="0"/>
              <a:t> функцию с указанным значением </a:t>
            </a:r>
            <a:r>
              <a:rPr lang="ru-RU" sz="4000" dirty="0" err="1"/>
              <a:t>this</a:t>
            </a:r>
            <a:r>
              <a:rPr lang="ru-RU" sz="4000" dirty="0"/>
              <a:t> и аргументами, предоставленными в виде </a:t>
            </a:r>
            <a:r>
              <a:rPr lang="ru-RU" sz="4000" dirty="0" smtClean="0"/>
              <a:t>массива</a:t>
            </a:r>
            <a:r>
              <a:rPr lang="en-US" sz="4000" dirty="0"/>
              <a:t>.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b="1" dirty="0" err="1" smtClean="0"/>
              <a:t>fun.bind</a:t>
            </a:r>
            <a:r>
              <a:rPr lang="en-US" sz="4000" b="1" dirty="0" smtClean="0"/>
              <a:t>(this, </a:t>
            </a:r>
            <a:r>
              <a:rPr lang="en-US" sz="4000" b="1" dirty="0"/>
              <a:t>arg1, arg2, </a:t>
            </a:r>
            <a:r>
              <a:rPr lang="en-US" sz="4000" b="1" dirty="0" smtClean="0"/>
              <a:t>…) </a:t>
            </a:r>
            <a:r>
              <a:rPr lang="en-US" sz="4000" dirty="0" smtClean="0"/>
              <a:t>- </a:t>
            </a:r>
            <a:r>
              <a:rPr lang="ru-RU" sz="4000" b="1" dirty="0"/>
              <a:t>создаёт</a:t>
            </a:r>
            <a:r>
              <a:rPr lang="ru-RU" sz="4000" dirty="0"/>
              <a:t> новую функцию, которая при вызове устанавливает в качестве контекста выполнения </a:t>
            </a:r>
            <a:r>
              <a:rPr lang="ru-RU" sz="4000" dirty="0" err="1"/>
              <a:t>this</a:t>
            </a:r>
            <a:r>
              <a:rPr lang="ru-RU" sz="4000" dirty="0"/>
              <a:t> предоставленное значение.</a:t>
            </a:r>
          </a:p>
        </p:txBody>
      </p:sp>
    </p:spTree>
    <p:extLst>
      <p:ext uri="{BB962C8B-B14F-4D97-AF65-F5344CB8AC3E}">
        <p14:creationId xmlns:p14="http://schemas.microsoft.com/office/powerpoint/2010/main" val="2125287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606698"/>
            <a:ext cx="11099800" cy="2159000"/>
          </a:xfrm>
        </p:spPr>
        <p:txBody>
          <a:bodyPr>
            <a:normAutofit fontScale="90000"/>
          </a:bodyPr>
          <a:lstStyle/>
          <a:p>
            <a:r>
              <a:rPr lang="ru-RU" dirty="0"/>
              <a:t>Флаги и дескрипторы свойств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Свойство объекта это не только пара ключ-значение, помимо </a:t>
            </a:r>
            <a:r>
              <a:rPr lang="en-US" dirty="0" smtClean="0"/>
              <a:t>value (</a:t>
            </a:r>
            <a:r>
              <a:rPr lang="ru-RU" dirty="0" smtClean="0"/>
              <a:t>значение</a:t>
            </a:r>
            <a:r>
              <a:rPr lang="en-US" dirty="0" smtClean="0"/>
              <a:t>)</a:t>
            </a:r>
            <a:r>
              <a:rPr lang="ru-RU" dirty="0" smtClean="0"/>
              <a:t> есть ещё </a:t>
            </a:r>
          </a:p>
          <a:p>
            <a:pPr marL="0" indent="0">
              <a:buNone/>
            </a:pPr>
            <a:endParaRPr lang="ru-RU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dirty="0" smtClean="0">
                <a:solidFill>
                  <a:srgbClr val="333333"/>
                </a:solidFill>
                <a:latin typeface="BlinkMacSystemFont"/>
              </a:rPr>
              <a:t> </a:t>
            </a:r>
            <a:r>
              <a:rPr lang="en-US" altLang="ru-RU" b="1" dirty="0" smtClean="0">
                <a:solidFill>
                  <a:srgbClr val="333333"/>
                </a:solidFill>
                <a:latin typeface="BlinkMacSystemFont"/>
              </a:rPr>
              <a:t>writable</a:t>
            </a:r>
            <a:r>
              <a:rPr lang="ru-RU" altLang="ru-RU" dirty="0">
                <a:solidFill>
                  <a:srgbClr val="333333"/>
                </a:solidFill>
                <a:latin typeface="BlinkMacSystemFont"/>
              </a:rPr>
              <a:t> – если </a:t>
            </a:r>
            <a:r>
              <a:rPr lang="en-US" altLang="ru-RU" dirty="0" smtClean="0">
                <a:solidFill>
                  <a:srgbClr val="333333"/>
                </a:solidFill>
                <a:latin typeface="BlinkMacSystemFont"/>
              </a:rPr>
              <a:t>true</a:t>
            </a:r>
            <a:r>
              <a:rPr lang="ru-RU" altLang="ru-RU" dirty="0" smtClean="0">
                <a:solidFill>
                  <a:srgbClr val="333333"/>
                </a:solidFill>
                <a:latin typeface="BlinkMacSystemFont"/>
              </a:rPr>
              <a:t>, </a:t>
            </a:r>
            <a:r>
              <a:rPr lang="ru-RU" altLang="ru-RU" dirty="0">
                <a:solidFill>
                  <a:srgbClr val="333333"/>
                </a:solidFill>
                <a:latin typeface="BlinkMacSystemFont"/>
              </a:rPr>
              <a:t>свойство можно изменить, иначе оно только для чтения.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dirty="0" smtClean="0">
                <a:solidFill>
                  <a:srgbClr val="333333"/>
                </a:solidFill>
                <a:latin typeface="BlinkMacSystemFont"/>
              </a:rPr>
              <a:t> </a:t>
            </a:r>
            <a:r>
              <a:rPr lang="en-US" altLang="ru-RU" b="1" dirty="0" smtClean="0">
                <a:solidFill>
                  <a:srgbClr val="333333"/>
                </a:solidFill>
                <a:latin typeface="BlinkMacSystemFont"/>
              </a:rPr>
              <a:t>enumerable</a:t>
            </a:r>
            <a:r>
              <a:rPr lang="ru-RU" altLang="ru-RU" dirty="0">
                <a:solidFill>
                  <a:srgbClr val="333333"/>
                </a:solidFill>
                <a:latin typeface="BlinkMacSystemFont"/>
              </a:rPr>
              <a:t> – если </a:t>
            </a:r>
            <a:r>
              <a:rPr lang="en-US" altLang="ru-RU" dirty="0" smtClean="0">
                <a:solidFill>
                  <a:srgbClr val="333333"/>
                </a:solidFill>
                <a:latin typeface="BlinkMacSystemFont"/>
              </a:rPr>
              <a:t>true</a:t>
            </a:r>
            <a:r>
              <a:rPr lang="ru-RU" altLang="ru-RU" dirty="0" smtClean="0">
                <a:solidFill>
                  <a:srgbClr val="333333"/>
                </a:solidFill>
                <a:latin typeface="BlinkMacSystemFont"/>
              </a:rPr>
              <a:t>, </a:t>
            </a:r>
            <a:r>
              <a:rPr lang="ru-RU" altLang="ru-RU" dirty="0">
                <a:solidFill>
                  <a:srgbClr val="333333"/>
                </a:solidFill>
                <a:latin typeface="BlinkMacSystemFont"/>
              </a:rPr>
              <a:t>свойство перечисляется в циклах, в противном случае циклы его игнорируют.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ru-RU" dirty="0" smtClean="0">
                <a:solidFill>
                  <a:srgbClr val="333333"/>
                </a:solidFill>
                <a:latin typeface="BlinkMacSystemFont"/>
              </a:rPr>
              <a:t> </a:t>
            </a:r>
            <a:r>
              <a:rPr lang="en-US" altLang="ru-RU" b="1" dirty="0" smtClean="0">
                <a:solidFill>
                  <a:srgbClr val="333333"/>
                </a:solidFill>
                <a:latin typeface="BlinkMacSystemFont"/>
              </a:rPr>
              <a:t>configurable</a:t>
            </a:r>
            <a:r>
              <a:rPr lang="ru-RU" altLang="ru-RU" dirty="0">
                <a:solidFill>
                  <a:srgbClr val="333333"/>
                </a:solidFill>
                <a:latin typeface="BlinkMacSystemFont"/>
              </a:rPr>
              <a:t> – если </a:t>
            </a:r>
            <a:r>
              <a:rPr lang="en-US" altLang="ru-RU" dirty="0" smtClean="0">
                <a:solidFill>
                  <a:srgbClr val="333333"/>
                </a:solidFill>
                <a:latin typeface="BlinkMacSystemFont"/>
              </a:rPr>
              <a:t>true</a:t>
            </a:r>
            <a:r>
              <a:rPr lang="ru-RU" altLang="ru-RU" dirty="0" smtClean="0">
                <a:solidFill>
                  <a:srgbClr val="333333"/>
                </a:solidFill>
                <a:latin typeface="BlinkMacSystemFont"/>
              </a:rPr>
              <a:t>, </a:t>
            </a:r>
            <a:r>
              <a:rPr lang="ru-RU" altLang="ru-RU" dirty="0">
                <a:solidFill>
                  <a:srgbClr val="333333"/>
                </a:solidFill>
                <a:latin typeface="BlinkMacSystemFont"/>
              </a:rPr>
              <a:t>свойство можно удалить, а эти атрибуты можно изменять, иначе этого делать нельзя.</a:t>
            </a:r>
          </a:p>
          <a:p>
            <a:pPr marL="0" indent="0">
              <a:buNone/>
            </a:pPr>
            <a:r>
              <a:rPr lang="ru-RU" dirty="0" smtClean="0"/>
              <a:t>По умолчанию все они </a:t>
            </a:r>
            <a:r>
              <a:rPr lang="en-US" dirty="0" smtClean="0"/>
              <a:t>true.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6882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313509"/>
            <a:ext cx="11391900" cy="8563791"/>
          </a:xfrm>
        </p:spPr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Метод </a:t>
            </a:r>
            <a:endParaRPr lang="en-US" dirty="0" smtClean="0"/>
          </a:p>
          <a:p>
            <a:pPr marL="0" indent="0">
              <a:buNone/>
            </a:pPr>
            <a:r>
              <a:rPr lang="ru-RU" b="1" dirty="0" err="1" smtClean="0"/>
              <a:t>Object.getOwnPropertyDescriptor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</a:t>
            </a:r>
            <a:r>
              <a:rPr lang="en-US" b="1" dirty="0" err="1"/>
              <a:t>propertyName</a:t>
            </a:r>
            <a:r>
              <a:rPr lang="en-US" b="1" dirty="0"/>
              <a:t>)</a:t>
            </a:r>
            <a:r>
              <a:rPr lang="ru-RU" dirty="0" smtClean="0"/>
              <a:t> </a:t>
            </a:r>
            <a:r>
              <a:rPr lang="ru-RU" dirty="0"/>
              <a:t>позволяет получить полную информацию о свойстве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</a:t>
            </a:r>
          </a:p>
          <a:p>
            <a:pPr marL="0" indent="0">
              <a:buNone/>
            </a:pPr>
            <a:r>
              <a:rPr lang="en-US" b="1" dirty="0" err="1"/>
              <a:t>Object.defineProperty</a:t>
            </a:r>
            <a:r>
              <a:rPr lang="en-US" b="1" dirty="0"/>
              <a:t>(</a:t>
            </a:r>
            <a:r>
              <a:rPr lang="en-US" b="1" dirty="0" err="1"/>
              <a:t>obj</a:t>
            </a:r>
            <a:r>
              <a:rPr lang="en-US" b="1" dirty="0"/>
              <a:t>, </a:t>
            </a:r>
            <a:r>
              <a:rPr lang="en-US" b="1" dirty="0" err="1"/>
              <a:t>propertyName</a:t>
            </a:r>
            <a:r>
              <a:rPr lang="en-US" b="1" dirty="0"/>
              <a:t>, descriptor</a:t>
            </a:r>
            <a:r>
              <a:rPr lang="en-US" b="1" dirty="0" smtClean="0"/>
              <a:t>)</a:t>
            </a:r>
            <a:r>
              <a:rPr lang="ru-RU" b="1" dirty="0"/>
              <a:t> </a:t>
            </a:r>
            <a:r>
              <a:rPr lang="ru-RU" dirty="0" smtClean="0"/>
              <a:t>позволяет изменять флаги свойства.</a:t>
            </a:r>
          </a:p>
          <a:p>
            <a:pPr marL="0" indent="0">
              <a:buNone/>
            </a:pPr>
            <a:r>
              <a:rPr lang="ru-RU" dirty="0"/>
              <a:t>Чтобы получить все дескрипторы свойств сразу, можно воспользоваться методом </a:t>
            </a:r>
            <a:r>
              <a:rPr lang="ru-RU" b="1" dirty="0" err="1"/>
              <a:t>Object.getOwnPropertyDescriptors</a:t>
            </a:r>
            <a:r>
              <a:rPr lang="ru-RU" b="1" dirty="0"/>
              <a:t>(</a:t>
            </a:r>
            <a:r>
              <a:rPr lang="ru-RU" b="1" dirty="0" err="1"/>
              <a:t>obj</a:t>
            </a:r>
            <a:r>
              <a:rPr lang="ru-RU" b="1" dirty="0"/>
              <a:t>)</a:t>
            </a:r>
            <a:endParaRPr lang="en-US" b="1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95408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499" y="326571"/>
            <a:ext cx="11561717" cy="8987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ru-RU" dirty="0"/>
              <a:t>, которые ограничивают доступ ко всему объекту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b="1" dirty="0" err="1" smtClean="0"/>
              <a:t>Object.preventExtensions</a:t>
            </a:r>
            <a:r>
              <a:rPr lang="ru-RU" b="1" dirty="0" smtClean="0"/>
              <a:t>(</a:t>
            </a:r>
            <a:r>
              <a:rPr lang="ru-RU" b="1" dirty="0" err="1" smtClean="0"/>
              <a:t>obj</a:t>
            </a:r>
            <a:r>
              <a:rPr lang="ru-RU" b="1" dirty="0" smtClean="0"/>
              <a:t>) - </a:t>
            </a:r>
            <a:r>
              <a:rPr lang="ru-RU" dirty="0" smtClean="0"/>
              <a:t>Запрещает </a:t>
            </a:r>
            <a:r>
              <a:rPr lang="ru-RU" dirty="0"/>
              <a:t>добавлять новые свойства в объект.</a:t>
            </a:r>
          </a:p>
          <a:p>
            <a:pPr marL="0" indent="0">
              <a:buNone/>
            </a:pPr>
            <a:r>
              <a:rPr lang="ru-RU" b="1" dirty="0" err="1" smtClean="0"/>
              <a:t>Object.seal</a:t>
            </a:r>
            <a:r>
              <a:rPr lang="ru-RU" b="1" dirty="0" smtClean="0"/>
              <a:t>(</a:t>
            </a:r>
            <a:r>
              <a:rPr lang="ru-RU" b="1" dirty="0" err="1" smtClean="0"/>
              <a:t>obj</a:t>
            </a:r>
            <a:r>
              <a:rPr lang="ru-RU" b="1" dirty="0" smtClean="0"/>
              <a:t>) - </a:t>
            </a:r>
            <a:r>
              <a:rPr lang="ru-RU" dirty="0" smtClean="0"/>
              <a:t>Запрещает </a:t>
            </a:r>
            <a:r>
              <a:rPr lang="ru-RU" dirty="0"/>
              <a:t>добавлять/удалять свойства. Устанавливает </a:t>
            </a:r>
            <a:r>
              <a:rPr lang="ru-RU" b="1" dirty="0" err="1"/>
              <a:t>configurable</a:t>
            </a:r>
            <a:r>
              <a:rPr lang="ru-RU" b="1" dirty="0"/>
              <a:t>: </a:t>
            </a:r>
            <a:r>
              <a:rPr lang="ru-RU" b="1" dirty="0" err="1"/>
              <a:t>false</a:t>
            </a:r>
            <a:r>
              <a:rPr lang="ru-RU" b="1" dirty="0"/>
              <a:t> </a:t>
            </a:r>
            <a:r>
              <a:rPr lang="ru-RU" dirty="0"/>
              <a:t>для всех существующих свойств.</a:t>
            </a:r>
          </a:p>
          <a:p>
            <a:pPr marL="0" indent="0">
              <a:buNone/>
            </a:pPr>
            <a:r>
              <a:rPr lang="ru-RU" b="1" dirty="0" err="1" smtClean="0"/>
              <a:t>Object.freeze</a:t>
            </a:r>
            <a:r>
              <a:rPr lang="ru-RU" b="1" dirty="0" smtClean="0"/>
              <a:t>(</a:t>
            </a:r>
            <a:r>
              <a:rPr lang="ru-RU" b="1" dirty="0" err="1" smtClean="0"/>
              <a:t>obj</a:t>
            </a:r>
            <a:r>
              <a:rPr lang="ru-RU" b="1" dirty="0" smtClean="0"/>
              <a:t>) - </a:t>
            </a:r>
            <a:r>
              <a:rPr lang="ru-RU" dirty="0" smtClean="0"/>
              <a:t>Запрещает </a:t>
            </a:r>
            <a:r>
              <a:rPr lang="ru-RU" dirty="0"/>
              <a:t>добавлять/удалять/изменять свойства. Устанавливает </a:t>
            </a:r>
            <a:r>
              <a:rPr lang="ru-RU" b="1" dirty="0" err="1"/>
              <a:t>configurable</a:t>
            </a:r>
            <a:r>
              <a:rPr lang="ru-RU" b="1" dirty="0"/>
              <a:t>: </a:t>
            </a:r>
            <a:r>
              <a:rPr lang="ru-RU" b="1" dirty="0" err="1"/>
              <a:t>false</a:t>
            </a:r>
            <a:r>
              <a:rPr lang="ru-RU" b="1" dirty="0"/>
              <a:t>, </a:t>
            </a:r>
            <a:r>
              <a:rPr lang="ru-RU" b="1" dirty="0" err="1"/>
              <a:t>writable</a:t>
            </a:r>
            <a:r>
              <a:rPr lang="ru-RU" b="1" dirty="0"/>
              <a:t>: </a:t>
            </a:r>
            <a:r>
              <a:rPr lang="ru-RU" b="1" dirty="0" err="1"/>
              <a:t>false</a:t>
            </a:r>
            <a:r>
              <a:rPr lang="ru-RU" b="1" dirty="0"/>
              <a:t> </a:t>
            </a:r>
            <a:r>
              <a:rPr lang="ru-RU" dirty="0"/>
              <a:t>для всех существующих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108352912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Свойства - геттеры и </a:t>
            </a:r>
            <a:r>
              <a:rPr lang="ru-RU" dirty="0" smtClean="0"/>
              <a:t>сеттеры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 smtClean="0"/>
              <a:t>Свойства-</a:t>
            </a:r>
            <a:r>
              <a:rPr lang="ru-RU" i="1" dirty="0" err="1" smtClean="0"/>
              <a:t>аксессоры</a:t>
            </a:r>
            <a:r>
              <a:rPr lang="ru-RU" i="1" dirty="0" smtClean="0"/>
              <a:t> </a:t>
            </a:r>
            <a:r>
              <a:rPr lang="ru-RU" i="1" dirty="0"/>
              <a:t>(</a:t>
            </a:r>
            <a:r>
              <a:rPr lang="ru-RU" i="1" dirty="0" err="1"/>
              <a:t>accessor</a:t>
            </a:r>
            <a:r>
              <a:rPr lang="ru-RU" i="1" dirty="0"/>
              <a:t> </a:t>
            </a:r>
            <a:r>
              <a:rPr lang="ru-RU" i="1" dirty="0" err="1" smtClean="0"/>
              <a:t>properties</a:t>
            </a:r>
            <a:r>
              <a:rPr lang="ru-RU" i="1" dirty="0" smtClean="0"/>
              <a:t>)</a:t>
            </a:r>
            <a:r>
              <a:rPr lang="ru-RU" dirty="0"/>
              <a:t> </a:t>
            </a:r>
            <a:r>
              <a:rPr lang="ru-RU" dirty="0" smtClean="0"/>
              <a:t>это </a:t>
            </a:r>
            <a:r>
              <a:rPr lang="ru-RU" dirty="0"/>
              <a:t>функции, которые используются для присвоения и получения </a:t>
            </a:r>
            <a:r>
              <a:rPr lang="ru-RU" dirty="0" smtClean="0"/>
              <a:t>значения объекта, </a:t>
            </a:r>
            <a:r>
              <a:rPr lang="ru-RU" dirty="0"/>
              <a:t>но во внешнем коде они выглядят как обычные свойства </a:t>
            </a:r>
            <a:r>
              <a:rPr lang="ru-RU" dirty="0" smtClean="0"/>
              <a:t>объекта.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778556"/>
            <a:ext cx="9359128" cy="35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75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Дескрипторы </a:t>
            </a:r>
            <a:r>
              <a:rPr lang="ru-RU" sz="4400" dirty="0" smtClean="0"/>
              <a:t>свойств - </a:t>
            </a:r>
            <a:r>
              <a:rPr lang="ru-RU" sz="4400" dirty="0" err="1" smtClean="0"/>
              <a:t>аксессоров</a:t>
            </a:r>
            <a:endParaRPr lang="ru-RU" sz="44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2799806"/>
            <a:ext cx="11099800" cy="6286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Свойства-</a:t>
            </a:r>
            <a:r>
              <a:rPr lang="ru-RU" dirty="0" err="1"/>
              <a:t>аксессоры</a:t>
            </a:r>
            <a:r>
              <a:rPr lang="ru-RU" dirty="0"/>
              <a:t> не имеют </a:t>
            </a:r>
            <a:r>
              <a:rPr lang="ru-RU" dirty="0" err="1"/>
              <a:t>value</a:t>
            </a:r>
            <a:r>
              <a:rPr lang="ru-RU" dirty="0"/>
              <a:t> и </a:t>
            </a:r>
            <a:r>
              <a:rPr lang="ru-RU" dirty="0" err="1" smtClean="0"/>
              <a:t>writable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err="1"/>
              <a:t>get</a:t>
            </a:r>
            <a:r>
              <a:rPr lang="ru-RU" dirty="0"/>
              <a:t> – функция без аргументов, которая сработает при чтении свойства,</a:t>
            </a:r>
          </a:p>
          <a:p>
            <a:pPr marL="0" indent="0">
              <a:buNone/>
            </a:pPr>
            <a:r>
              <a:rPr lang="ru-RU" dirty="0" err="1"/>
              <a:t>set</a:t>
            </a:r>
            <a:r>
              <a:rPr lang="ru-RU" dirty="0"/>
              <a:t> – функция, принимающая один аргумент, вызываемая при присвоении свойства,</a:t>
            </a:r>
          </a:p>
          <a:p>
            <a:pPr marL="0" indent="0">
              <a:buNone/>
            </a:pPr>
            <a:r>
              <a:rPr lang="ru-RU" dirty="0" err="1"/>
              <a:t>enumerable</a:t>
            </a:r>
            <a:r>
              <a:rPr lang="ru-RU" dirty="0"/>
              <a:t> – то же самое, что и для свойств-данных,</a:t>
            </a:r>
          </a:p>
          <a:p>
            <a:pPr marL="0" indent="0">
              <a:buNone/>
            </a:pPr>
            <a:r>
              <a:rPr lang="ru-RU" dirty="0" err="1"/>
              <a:t>configurable</a:t>
            </a:r>
            <a:r>
              <a:rPr lang="ru-RU" dirty="0"/>
              <a:t> – то же самое, что и для свойств-данных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096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"/>
          <p:cNvSpPr txBox="1"/>
          <p:nvPr/>
        </p:nvSpPr>
        <p:spPr>
          <a:xfrm>
            <a:off x="1043555" y="1852270"/>
            <a:ext cx="71262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33" name="В то время некий безымянный печатник создал большую коллекцию размеров и форм шрифтов, используя Lorem Ipsum для распечатки образцов. Lorem Ipsum не только"/>
          <p:cNvSpPr txBox="1"/>
          <p:nvPr/>
        </p:nvSpPr>
        <p:spPr>
          <a:xfrm>
            <a:off x="889000" y="2226121"/>
            <a:ext cx="11331937" cy="63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3200" b="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89000" y="1665345"/>
            <a:ext cx="11431089" cy="7453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/>
              <a:t>	</a:t>
            </a:r>
            <a:r>
              <a:rPr lang="ru-RU" sz="3200" dirty="0" err="1" smtClean="0"/>
              <a:t>Прототипное</a:t>
            </a:r>
            <a:r>
              <a:rPr lang="ru-RU" sz="3200" dirty="0" smtClean="0"/>
              <a:t> </a:t>
            </a:r>
            <a:r>
              <a:rPr lang="ru-RU" sz="3200" dirty="0"/>
              <a:t>наследование позволяет создать новый объект, на основе другого, не переопределяя, не копируя его свойства, а сохраняя ссылку на исходный объект в специальном скрытом свойстве [[</a:t>
            </a:r>
            <a:r>
              <a:rPr lang="ru-RU" sz="3200" dirty="0" err="1"/>
              <a:t>Prototype</a:t>
            </a:r>
            <a:r>
              <a:rPr lang="ru-RU" sz="3200" dirty="0"/>
              <a:t>]].</a:t>
            </a:r>
          </a:p>
          <a:p>
            <a:pPr marL="0" indent="0">
              <a:buNone/>
            </a:pPr>
            <a:r>
              <a:rPr lang="ru-RU" sz="3200" dirty="0"/>
              <a:t>При попытке получить доступ к какому-либо свойству объекта, свойство вначале ищется в самом объекте, затем в прототипе объекта, после чего в прототипе прототипа, и так далее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r>
              <a:rPr lang="ru-RU" sz="3200" dirty="0"/>
              <a:t>Прототип используется только для чтения свойств</a:t>
            </a:r>
            <a:r>
              <a:rPr lang="ru-RU" sz="3200" dirty="0" smtClean="0"/>
              <a:t>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err="1"/>
              <a:t>null</a:t>
            </a:r>
            <a:r>
              <a:rPr lang="ru-RU" sz="3200" dirty="0"/>
              <a:t> не имеет прототипа и является завершающим звеном в цепочке прототипов.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9000" y="67075"/>
            <a:ext cx="11099800" cy="1598270"/>
          </a:xfrm>
        </p:spPr>
        <p:txBody>
          <a:bodyPr>
            <a:normAutofit fontScale="90000"/>
          </a:bodyPr>
          <a:lstStyle/>
          <a:p>
            <a:r>
              <a:rPr lang="ru-RU" sz="6000" dirty="0" err="1"/>
              <a:t>Прототипное</a:t>
            </a:r>
            <a:r>
              <a:rPr lang="ru-RU" sz="6000" dirty="0"/>
              <a:t> наследование объектов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"/>
          <p:cNvSpPr txBox="1"/>
          <p:nvPr/>
        </p:nvSpPr>
        <p:spPr>
          <a:xfrm>
            <a:off x="1043555" y="1852270"/>
            <a:ext cx="712624" cy="46106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133" name="В то время некий безымянный печатник создал большую коллекцию размеров и форм шрифтов, используя Lorem Ipsum для распечатки образцов. Lorem Ipsum не только"/>
          <p:cNvSpPr txBox="1"/>
          <p:nvPr/>
        </p:nvSpPr>
        <p:spPr>
          <a:xfrm>
            <a:off x="889000" y="2226121"/>
            <a:ext cx="11331937" cy="639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ct val="120000"/>
              </a:lnSpc>
              <a:defRPr sz="3200" b="0"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952499" y="313509"/>
            <a:ext cx="11444151" cy="8563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__</a:t>
            </a:r>
            <a:r>
              <a:rPr lang="en-US" sz="3600" b="1" dirty="0"/>
              <a:t>proto__ </a:t>
            </a:r>
            <a:r>
              <a:rPr lang="en-US" sz="3600" dirty="0"/>
              <a:t>- </a:t>
            </a:r>
            <a:r>
              <a:rPr lang="ru-RU" sz="3600" dirty="0"/>
              <a:t>геттер/сеттер для свойства [[</a:t>
            </a:r>
            <a:r>
              <a:rPr lang="en-US" sz="3600" dirty="0"/>
              <a:t>Prototype</a:t>
            </a:r>
            <a:r>
              <a:rPr lang="en-US" sz="3600" dirty="0" smtClean="0"/>
              <a:t>]].</a:t>
            </a:r>
            <a:endParaRPr lang="en-US" sz="3600" dirty="0"/>
          </a:p>
          <a:p>
            <a:pPr marL="0" indent="0">
              <a:buNone/>
            </a:pPr>
            <a:r>
              <a:rPr lang="ru-RU" sz="3600" dirty="0" smtClean="0"/>
              <a:t>Функции</a:t>
            </a:r>
            <a:r>
              <a:rPr lang="ru-RU" sz="3600" dirty="0"/>
              <a:t>:</a:t>
            </a:r>
          </a:p>
          <a:p>
            <a:pPr marL="0" indent="0">
              <a:buNone/>
            </a:pPr>
            <a:r>
              <a:rPr lang="en-US" sz="3600" b="1" dirty="0" err="1"/>
              <a:t>Object.getPrototypeOf</a:t>
            </a:r>
            <a:r>
              <a:rPr lang="en-US" sz="3600" b="1" dirty="0"/>
              <a:t> (</a:t>
            </a:r>
            <a:r>
              <a:rPr lang="en-US" sz="3600" b="1" dirty="0" err="1"/>
              <a:t>obj</a:t>
            </a:r>
            <a:r>
              <a:rPr lang="en-US" sz="3600" b="1" dirty="0"/>
              <a:t>, prototype), </a:t>
            </a:r>
            <a:r>
              <a:rPr lang="en-US" sz="3600" b="1" dirty="0" err="1"/>
              <a:t>Object.setPrototypeOf</a:t>
            </a:r>
            <a:r>
              <a:rPr lang="en-US" sz="3600" b="1" dirty="0"/>
              <a:t>(</a:t>
            </a:r>
            <a:r>
              <a:rPr lang="en-US" sz="3600" b="1" dirty="0" err="1"/>
              <a:t>obj</a:t>
            </a:r>
            <a:r>
              <a:rPr lang="en-US" sz="3600" b="1" dirty="0"/>
              <a:t>, prototype) </a:t>
            </a:r>
            <a:r>
              <a:rPr lang="en-US" sz="3600" dirty="0"/>
              <a:t>– </a:t>
            </a:r>
            <a:r>
              <a:rPr lang="ru-RU" sz="3600" dirty="0" smtClean="0"/>
              <a:t>получение</a:t>
            </a:r>
            <a:r>
              <a:rPr lang="ru-RU" sz="3600" dirty="0"/>
              <a:t>, задание прототипа</a:t>
            </a:r>
            <a:r>
              <a:rPr lang="ru-RU" sz="3600" dirty="0" smtClean="0"/>
              <a:t>.</a:t>
            </a:r>
            <a:endParaRPr lang="ru-RU" sz="3600" dirty="0"/>
          </a:p>
          <a:p>
            <a:pPr marL="0" indent="0">
              <a:buNone/>
            </a:pPr>
            <a:r>
              <a:rPr lang="en-US" sz="3600" b="1" dirty="0" err="1"/>
              <a:t>Object.create</a:t>
            </a:r>
            <a:r>
              <a:rPr lang="en-US" sz="3600" b="1" dirty="0"/>
              <a:t>(proto, </a:t>
            </a:r>
            <a:r>
              <a:rPr lang="en-US" sz="3600" b="1" dirty="0" err="1"/>
              <a:t>propertiesObject</a:t>
            </a:r>
            <a:r>
              <a:rPr lang="en-US" sz="3600" b="1" dirty="0"/>
              <a:t>) </a:t>
            </a:r>
            <a:r>
              <a:rPr lang="en-US" sz="3600" dirty="0"/>
              <a:t>– </a:t>
            </a:r>
            <a:r>
              <a:rPr lang="ru-RU" sz="3600" dirty="0"/>
              <a:t>создание нового объекта с указанием прототипа.</a:t>
            </a:r>
          </a:p>
          <a:p>
            <a:pPr marL="0" indent="0">
              <a:buNone/>
            </a:pPr>
            <a:r>
              <a:rPr lang="en-US" sz="3600" b="1" dirty="0" err="1"/>
              <a:t>prototypeObject.isPrototypeOf</a:t>
            </a:r>
            <a:r>
              <a:rPr lang="en-US" sz="3600" b="1" dirty="0"/>
              <a:t>(</a:t>
            </a:r>
            <a:r>
              <a:rPr lang="en-US" sz="3600" b="1" dirty="0" err="1"/>
              <a:t>obj</a:t>
            </a:r>
            <a:r>
              <a:rPr lang="en-US" sz="3600" b="1" dirty="0"/>
              <a:t>) </a:t>
            </a:r>
            <a:r>
              <a:rPr lang="en-US" sz="3600" dirty="0"/>
              <a:t>- </a:t>
            </a:r>
            <a:r>
              <a:rPr lang="ru-RU" sz="3600" dirty="0"/>
              <a:t>проверяет, входит ли объект в цепочку прототипов другого объекта. </a:t>
            </a:r>
          </a:p>
        </p:txBody>
      </p:sp>
    </p:spTree>
    <p:extLst>
      <p:ext uri="{BB962C8B-B14F-4D97-AF65-F5344CB8AC3E}">
        <p14:creationId xmlns:p14="http://schemas.microsoft.com/office/powerpoint/2010/main" val="185000063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952500" y="2007690"/>
            <a:ext cx="11404963" cy="7201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– глобальный объект от которого наследуются все другие объекты.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 При вызове с помощью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конструктора (с оператором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создаёт </a:t>
            </a: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объект-обёртку для переданного 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значения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buNone/>
            </a:pPr>
            <a:r>
              <a:rPr lang="ru-RU" altLang="ru-RU" sz="3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объекты </a:t>
            </a:r>
            <a:r>
              <a:rPr lang="ru-RU" altLang="ru-RU" sz="3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наследуют методы и свойства из прототипа объекта </a:t>
            </a:r>
            <a:r>
              <a:rPr lang="ru-RU" altLang="ru-RU" sz="36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Object.prototype</a:t>
            </a:r>
            <a:r>
              <a:rPr lang="ru-RU" altLang="ru-RU" sz="3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хотя они и могут быть </a:t>
            </a:r>
            <a:r>
              <a:rPr lang="ru-RU" altLang="ru-RU" sz="36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переопределены</a:t>
            </a: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Свойство </a:t>
            </a:r>
            <a:r>
              <a:rPr lang="ru-RU" alt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Object.prototype</a:t>
            </a: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представляет </a:t>
            </a:r>
            <a:r>
              <a:rPr lang="ru-RU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</a:t>
            </a:r>
            <a:r>
              <a:rPr lang="en-US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прототипа</a:t>
            </a: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altLang="ru-RU" sz="36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altLang="ru-RU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Object.prototype.constructor</a:t>
            </a:r>
            <a:r>
              <a:rPr lang="en-US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возвращает </a:t>
            </a:r>
            <a:r>
              <a:rPr lang="ru-RU" alt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ссылку на функцию </a:t>
            </a:r>
            <a:r>
              <a:rPr lang="en-US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ru-RU" altLang="ru-RU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52500" y="209005"/>
            <a:ext cx="11099800" cy="122428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Object.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24786527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Заголовок слайдера"/>
          <p:cNvSpPr txBox="1">
            <a:spLocks noGrp="1"/>
          </p:cNvSpPr>
          <p:nvPr>
            <p:ph type="title"/>
          </p:nvPr>
        </p:nvSpPr>
        <p:spPr>
          <a:xfrm>
            <a:off x="889000" y="508000"/>
            <a:ext cx="11099800" cy="1107745"/>
          </a:xfrm>
          <a:prstGeom prst="rect">
            <a:avLst/>
          </a:prstGeom>
        </p:spPr>
        <p:txBody>
          <a:bodyPr/>
          <a:lstStyle>
            <a:lvl1pPr algn="l">
              <a:defRPr sz="6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 smtClean="0"/>
              <a:t>План лекции:</a:t>
            </a:r>
            <a:endParaRPr dirty="0"/>
          </a:p>
        </p:txBody>
      </p:sp>
      <p:sp>
        <p:nvSpPr>
          <p:cNvPr id="126" name="Это текст-&quot;рыба&quot;, часто используемый;…"/>
          <p:cNvSpPr txBox="1">
            <a:spLocks noGrp="1"/>
          </p:cNvSpPr>
          <p:nvPr>
            <p:ph type="body" idx="1"/>
          </p:nvPr>
        </p:nvSpPr>
        <p:spPr>
          <a:xfrm>
            <a:off x="889000" y="1778000"/>
            <a:ext cx="11912600" cy="691654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 smtClean="0"/>
              <a:t>Область </a:t>
            </a:r>
            <a:r>
              <a:rPr lang="ru-RU" sz="4000" dirty="0"/>
              <a:t>видимости, </a:t>
            </a:r>
            <a:r>
              <a:rPr lang="en-US" sz="4000" dirty="0"/>
              <a:t>t</a:t>
            </a:r>
            <a:r>
              <a:rPr lang="ru-RU" sz="4000" dirty="0" err="1" smtClean="0"/>
              <a:t>his</a:t>
            </a:r>
            <a:r>
              <a:rPr lang="en-US" sz="4000" dirty="0" smtClean="0"/>
              <a:t>, </a:t>
            </a:r>
            <a:r>
              <a:rPr lang="ru-RU" sz="4000" dirty="0" smtClean="0"/>
              <a:t>контекст </a:t>
            </a:r>
            <a:r>
              <a:rPr lang="ru-RU" sz="4000" dirty="0"/>
              <a:t>выполнения</a:t>
            </a:r>
            <a:r>
              <a:rPr lang="en-US" sz="4000" dirty="0"/>
              <a:t> </a:t>
            </a:r>
            <a:r>
              <a:rPr lang="ru-RU" sz="4000" dirty="0"/>
              <a:t>функции</a:t>
            </a:r>
            <a:endParaRPr lang="en-US" sz="4000" dirty="0" smtClean="0"/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 smtClean="0"/>
              <a:t>Замыкание</a:t>
            </a:r>
            <a:endParaRPr lang="en-US" sz="4000" dirty="0" smtClean="0"/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 smtClean="0"/>
              <a:t>Флаги </a:t>
            </a:r>
            <a:r>
              <a:rPr lang="ru-RU" sz="4000" dirty="0"/>
              <a:t>и дескрипторы свойств, заморозка </a:t>
            </a:r>
            <a:r>
              <a:rPr lang="ru-RU" sz="4000" dirty="0" smtClean="0"/>
              <a:t>свойств</a:t>
            </a:r>
            <a:endParaRPr lang="en-US" sz="4000" dirty="0" smtClean="0"/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/>
              <a:t>Свойства - геттеры и </a:t>
            </a:r>
            <a:r>
              <a:rPr lang="ru-RU" sz="4000" dirty="0" smtClean="0"/>
              <a:t>сеттеры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 err="1" smtClean="0"/>
              <a:t>Прототипное</a:t>
            </a:r>
            <a:r>
              <a:rPr lang="ru-RU" sz="4000" dirty="0" smtClean="0"/>
              <a:t> </a:t>
            </a:r>
            <a:r>
              <a:rPr lang="ru-RU" sz="4000" dirty="0"/>
              <a:t>наследование </a:t>
            </a:r>
            <a:r>
              <a:rPr lang="ru-RU" sz="4000" dirty="0" smtClean="0"/>
              <a:t>объектов</a:t>
            </a: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 smtClean="0"/>
              <a:t>Рекурсия</a:t>
            </a:r>
            <a:endParaRPr lang="ru-RU" sz="4000" dirty="0"/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ru-RU" sz="4000" dirty="0" smtClean="0"/>
              <a:t>Циклы</a:t>
            </a:r>
            <a:endParaRPr sz="4000" dirty="0"/>
          </a:p>
        </p:txBody>
      </p:sp>
      <p:pic>
        <p:nvPicPr>
          <p:cNvPr id="127" name="logo-beeline-black.png" descr="logo-beeline-bl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253999"/>
            <a:ext cx="11099800" cy="764903"/>
          </a:xfrm>
        </p:spPr>
        <p:txBody>
          <a:bodyPr>
            <a:noAutofit/>
          </a:bodyPr>
          <a:lstStyle/>
          <a:p>
            <a:r>
              <a:rPr lang="ru-RU" sz="6000" dirty="0" smtClean="0"/>
              <a:t>Рекурсия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1136469"/>
            <a:ext cx="11099800" cy="845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Рекурсия – это приём программирования</a:t>
            </a:r>
            <a:r>
              <a:rPr lang="ru-RU" dirty="0" smtClean="0"/>
              <a:t>, при котором функция вызывает сама себя.</a:t>
            </a:r>
          </a:p>
          <a:p>
            <a:pPr marL="0" indent="0">
              <a:buNone/>
            </a:pPr>
            <a:r>
              <a:rPr lang="ru-RU" dirty="0"/>
              <a:t>Общее количество вложенных вызовов (включая первый) называют </a:t>
            </a:r>
            <a:r>
              <a:rPr lang="ru-RU" i="1" dirty="0"/>
              <a:t>глубиной </a:t>
            </a:r>
            <a:r>
              <a:rPr lang="ru-RU" i="1" dirty="0" smtClean="0"/>
              <a:t>рекурсии.</a:t>
            </a:r>
          </a:p>
          <a:p>
            <a:pPr marL="0" indent="0">
              <a:buNone/>
            </a:pPr>
            <a:r>
              <a:rPr lang="ru-RU" dirty="0"/>
              <a:t>Когда функция производит вложенный вызов, происходит следующее</a:t>
            </a:r>
            <a:r>
              <a:rPr lang="ru-RU" dirty="0" smtClean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Выполнение текущей функции приостанавливается.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Контекст выполнения, связанный с ней, запоминается в специальной структуре данных – стеке контекстов выполнения.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Выполняются вложенные вызовы, для каждого из которых создаётся свой контекст выполнения.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После их завершения старый контекст достаётся из стека, и выполнение внешней функции возобновляется с того места, где она была остановлена.</a:t>
            </a:r>
          </a:p>
        </p:txBody>
      </p:sp>
    </p:spTree>
    <p:extLst>
      <p:ext uri="{BB962C8B-B14F-4D97-AF65-F5344CB8AC3E}">
        <p14:creationId xmlns:p14="http://schemas.microsoft.com/office/powerpoint/2010/main" val="416342087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0"/>
            <a:ext cx="11099800" cy="953589"/>
          </a:xfrm>
        </p:spPr>
        <p:txBody>
          <a:bodyPr>
            <a:noAutofit/>
          </a:bodyPr>
          <a:lstStyle/>
          <a:p>
            <a:r>
              <a:rPr lang="ru-RU" sz="6000" dirty="0" smtClean="0"/>
              <a:t>Циклы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1018903"/>
            <a:ext cx="11099800" cy="834716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5800" b="1" dirty="0" smtClean="0"/>
              <a:t>Циклы</a:t>
            </a:r>
            <a:r>
              <a:rPr lang="ru-RU" sz="5800" dirty="0"/>
              <a:t> обеспечивают многократное выполнение повторяющихся вычислений</a:t>
            </a:r>
            <a:r>
              <a:rPr lang="ru-RU" sz="5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600" b="1" dirty="0" smtClean="0"/>
              <a:t>Цикл </a:t>
            </a:r>
            <a:r>
              <a:rPr lang="en-US" sz="4600" b="1" dirty="0" smtClean="0"/>
              <a:t>for</a:t>
            </a:r>
            <a:endParaRPr lang="en-US" sz="4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4600" b="1" dirty="0" smtClean="0"/>
              <a:t>Цикл </a:t>
            </a:r>
            <a:r>
              <a:rPr lang="en-US" sz="4600" b="1" dirty="0" smtClean="0"/>
              <a:t>do</a:t>
            </a:r>
            <a:r>
              <a:rPr lang="en-US" sz="4600" b="1" dirty="0"/>
              <a:t>...while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600" b="1" dirty="0" smtClean="0"/>
              <a:t>Цикл </a:t>
            </a:r>
            <a:r>
              <a:rPr lang="en-US" sz="4600" b="1" dirty="0" smtClean="0"/>
              <a:t>while</a:t>
            </a:r>
            <a:endParaRPr lang="en-US" sz="4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4600" b="1" dirty="0" smtClean="0"/>
              <a:t>Метка (</a:t>
            </a:r>
            <a:r>
              <a:rPr lang="en-US" sz="4600" b="1" dirty="0"/>
              <a:t>label</a:t>
            </a:r>
            <a:r>
              <a:rPr lang="en-US" sz="4600" b="1" dirty="0" smtClean="0"/>
              <a:t>) - </a:t>
            </a:r>
            <a:r>
              <a:rPr lang="ru-RU" sz="4600" dirty="0"/>
              <a:t>позволяет ссылаться на какое-то место в </a:t>
            </a:r>
            <a:r>
              <a:rPr lang="ru-RU" sz="4600" dirty="0" smtClean="0"/>
              <a:t>программе</a:t>
            </a:r>
            <a:endParaRPr 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600" b="1" dirty="0"/>
              <a:t>b</a:t>
            </a:r>
            <a:r>
              <a:rPr lang="en-US" sz="4600" b="1" dirty="0" smtClean="0"/>
              <a:t>reak</a:t>
            </a:r>
            <a:r>
              <a:rPr lang="ru-RU" sz="4600" b="1" dirty="0" smtClean="0"/>
              <a:t> - </a:t>
            </a:r>
            <a:r>
              <a:rPr lang="en-US" sz="4600" dirty="0" err="1"/>
              <a:t>прерывает</a:t>
            </a:r>
            <a:r>
              <a:rPr lang="en-US" sz="4600" dirty="0"/>
              <a:t> </a:t>
            </a:r>
            <a:r>
              <a:rPr lang="en-US" sz="4600" dirty="0" err="1"/>
              <a:t>циклы</a:t>
            </a:r>
            <a:r>
              <a:rPr lang="en-US" sz="4600" dirty="0"/>
              <a:t> while, do-while и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600" b="1" dirty="0" smtClean="0"/>
              <a:t>с</a:t>
            </a:r>
            <a:r>
              <a:rPr lang="en-US" sz="4600" b="1" dirty="0" err="1" smtClean="0"/>
              <a:t>ontinue</a:t>
            </a:r>
            <a:r>
              <a:rPr lang="ru-RU" sz="4600" b="1" dirty="0" smtClean="0"/>
              <a:t> </a:t>
            </a:r>
            <a:r>
              <a:rPr lang="ru-RU" sz="4600" b="1" dirty="0"/>
              <a:t>- </a:t>
            </a:r>
            <a:r>
              <a:rPr lang="ru-RU" sz="4600" dirty="0"/>
              <a:t>позволяет шагнуть на шаг вперёд в </a:t>
            </a:r>
            <a:r>
              <a:rPr lang="ru-RU" sz="4600" dirty="0" err="1" smtClean="0"/>
              <a:t>while</a:t>
            </a:r>
            <a:r>
              <a:rPr lang="ru-RU" sz="4600" dirty="0"/>
              <a:t>, </a:t>
            </a:r>
            <a:r>
              <a:rPr lang="ru-RU" sz="4600" dirty="0" err="1"/>
              <a:t>do-while</a:t>
            </a:r>
            <a:r>
              <a:rPr lang="ru-RU" sz="4600" dirty="0"/>
              <a:t>, </a:t>
            </a:r>
            <a:r>
              <a:rPr lang="ru-RU" sz="4600" dirty="0" err="1"/>
              <a:t>for</a:t>
            </a:r>
            <a:endParaRPr lang="en-US" sz="4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600" b="1" dirty="0"/>
              <a:t>for...in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600" b="1" dirty="0"/>
              <a:t>for...of</a:t>
            </a:r>
            <a:endParaRPr lang="ru-RU" sz="4600" b="1" dirty="0"/>
          </a:p>
        </p:txBody>
      </p:sp>
    </p:spTree>
    <p:extLst>
      <p:ext uri="{BB962C8B-B14F-4D97-AF65-F5344CB8AC3E}">
        <p14:creationId xmlns:p14="http://schemas.microsoft.com/office/powerpoint/2010/main" val="8517536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0066" y="2011679"/>
            <a:ext cx="11099800" cy="440980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овторяет </a:t>
            </a:r>
            <a:r>
              <a:rPr lang="ru-RU" dirty="0"/>
              <a:t>действия, пока не произойдёт какое-либо специальное событие завершения цикла</a:t>
            </a:r>
            <a:r>
              <a:rPr lang="ru-RU" dirty="0" smtClean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6021977"/>
            <a:ext cx="11937143" cy="16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0866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do…while, while …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err="1" smtClean="0"/>
              <a:t>do</a:t>
            </a:r>
            <a:r>
              <a:rPr lang="ru-RU" b="1" dirty="0"/>
              <a:t>...</a:t>
            </a:r>
            <a:r>
              <a:rPr lang="ru-RU" b="1" dirty="0" err="1"/>
              <a:t>while</a:t>
            </a:r>
            <a:r>
              <a:rPr lang="ru-RU" b="1" dirty="0"/>
              <a:t> </a:t>
            </a:r>
            <a:r>
              <a:rPr lang="ru-RU" dirty="0"/>
              <a:t>повторяется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пока </a:t>
            </a:r>
            <a:r>
              <a:rPr lang="ru-RU" dirty="0"/>
              <a:t>заданное условие истинно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err="1"/>
              <a:t>while</a:t>
            </a:r>
            <a:r>
              <a:rPr lang="ru-RU" dirty="0"/>
              <a:t> выполняет </a:t>
            </a:r>
            <a:r>
              <a:rPr lang="ru-RU" dirty="0" smtClean="0"/>
              <a:t>выражения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пока условие истинно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85" y="2413000"/>
            <a:ext cx="4757615" cy="32639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384" y="6400800"/>
            <a:ext cx="5089444" cy="21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0871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4725" y="1021806"/>
            <a:ext cx="11099800" cy="725714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for in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83129" y="1384663"/>
            <a:ext cx="11099800" cy="570302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роходит по</a:t>
            </a:r>
            <a:r>
              <a:rPr lang="en-US" dirty="0" smtClean="0"/>
              <a:t> </a:t>
            </a:r>
            <a:r>
              <a:rPr lang="ru-RU" b="1" dirty="0" smtClean="0"/>
              <a:t>именам (ключам)</a:t>
            </a:r>
            <a:r>
              <a:rPr lang="ru-RU" dirty="0" smtClean="0"/>
              <a:t> всех перечислимых свойств объекта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14" y="5358900"/>
            <a:ext cx="9030222" cy="27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915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940" y="2272936"/>
            <a:ext cx="11099800" cy="38444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Проходит по</a:t>
            </a:r>
            <a:r>
              <a:rPr lang="en-US" dirty="0"/>
              <a:t> </a:t>
            </a:r>
            <a:r>
              <a:rPr lang="ru-RU" b="1" dirty="0" smtClean="0"/>
              <a:t>значениям</a:t>
            </a:r>
            <a:r>
              <a:rPr lang="ru-RU" dirty="0" smtClean="0"/>
              <a:t> </a:t>
            </a:r>
            <a:r>
              <a:rPr lang="ru-RU" dirty="0"/>
              <a:t>всех перечислимых свойств </a:t>
            </a:r>
            <a:r>
              <a:rPr lang="ru-RU" dirty="0" smtClean="0"/>
              <a:t>массивов или </a:t>
            </a:r>
            <a:r>
              <a:rPr lang="ru-RU" dirty="0"/>
              <a:t>итерируемых объектов (включая </a:t>
            </a:r>
            <a:r>
              <a:rPr lang="ru-RU" dirty="0" err="1"/>
              <a:t>Array</a:t>
            </a:r>
            <a:r>
              <a:rPr lang="ru-RU" dirty="0"/>
              <a:t>, </a:t>
            </a:r>
            <a:r>
              <a:rPr lang="ru-RU" dirty="0" err="1"/>
              <a:t>Map</a:t>
            </a:r>
            <a:r>
              <a:rPr lang="ru-RU" dirty="0"/>
              <a:t>, </a:t>
            </a:r>
            <a:r>
              <a:rPr lang="ru-RU" dirty="0" err="1"/>
              <a:t>Set</a:t>
            </a:r>
            <a:r>
              <a:rPr lang="ru-RU" dirty="0"/>
              <a:t>, объект аргументов и подобных)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5338354"/>
            <a:ext cx="10485596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8236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Ссылки на полезные источники"/>
          <p:cNvSpPr txBox="1">
            <a:spLocks noGrp="1"/>
          </p:cNvSpPr>
          <p:nvPr>
            <p:ph type="title"/>
          </p:nvPr>
        </p:nvSpPr>
        <p:spPr>
          <a:xfrm>
            <a:off x="889000" y="508000"/>
            <a:ext cx="11099800" cy="1107745"/>
          </a:xfrm>
          <a:prstGeom prst="rect">
            <a:avLst/>
          </a:prstGeom>
        </p:spPr>
        <p:txBody>
          <a:bodyPr/>
          <a:lstStyle>
            <a:lvl1pPr algn="l" defTabSz="554990"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Ссылки на полезные источники</a:t>
            </a:r>
          </a:p>
        </p:txBody>
      </p:sp>
      <p:sp>
        <p:nvSpPr>
          <p:cNvPr id="141" name="Ссылка №1…"/>
          <p:cNvSpPr txBox="1">
            <a:spLocks noGrp="1"/>
          </p:cNvSpPr>
          <p:nvPr>
            <p:ph type="body" idx="1"/>
          </p:nvPr>
        </p:nvSpPr>
        <p:spPr>
          <a:xfrm>
            <a:off x="889000" y="1778000"/>
            <a:ext cx="11099800" cy="6916540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/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2"/>
              </a:rPr>
              <a:t>https://</a:t>
            </a:r>
            <a:r>
              <a:rPr lang="en-US">
                <a:sym typeface="Arial"/>
                <a:hlinkClick r:id="rId2"/>
              </a:rPr>
              <a:t>habr.com/ru/company/ruvds/blog/337038</a:t>
            </a:r>
            <a:r>
              <a:rPr lang="en-US" smtClean="0">
                <a:sym typeface="Arial"/>
                <a:hlinkClick r:id="rId2"/>
              </a:rPr>
              <a:t>/</a:t>
            </a:r>
            <a:endParaRPr lang="en-US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lang="en-US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3"/>
              </a:rPr>
              <a:t>https://medium.com/@stasonmars/%D0%BF%D0%BE%D0%BD%D0%B8%D0%BC%D0%B0%D0%B5%D0%BC-%D0%B7%D0%B0%D0%BC%D1%8B%D0%BA%D0%B0%D0%BD%D0%B8%D1%8F-%D0%B2-javascript-%D1%80%D0%B0%D0%B7-%D0%B8-%D0%BD%D0%B0%D0%B2%D1%81%D0%B5%D0%B3%D0%B4%D0%B0-c211805b6898</a:t>
            </a:r>
            <a:endParaRPr lang="ru-RU" dirty="0" smtClean="0">
              <a:sym typeface="Arial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lang="ru-RU" dirty="0" smtClean="0">
              <a:sym typeface="Arial"/>
              <a:hlinkClick r:id="rId4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ym typeface="Arial"/>
                <a:hlinkClick r:id="rId4"/>
              </a:rPr>
              <a:t>https</a:t>
            </a:r>
            <a:r>
              <a:rPr lang="en-US" dirty="0">
                <a:sym typeface="Arial"/>
                <a:hlinkClick r:id="rId4"/>
              </a:rPr>
              <a:t>://</a:t>
            </a:r>
            <a:r>
              <a:rPr lang="en-US" dirty="0" smtClean="0">
                <a:sym typeface="Arial"/>
                <a:hlinkClick r:id="rId4"/>
              </a:rPr>
              <a:t>developer.mozilla.org/ru/docs/Web/JavaScript/Inheritance_and_the_prototype_chain</a:t>
            </a:r>
            <a:endParaRPr lang="ru-RU" dirty="0" smtClean="0">
              <a:sym typeface="Arial"/>
            </a:endParaRP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lang="ru-RU" dirty="0" smtClean="0">
              <a:sym typeface="Arial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5"/>
              </a:rPr>
              <a:t>https://learn.javascript.ru/recursion</a:t>
            </a:r>
            <a:endParaRPr lang="ru-RU" dirty="0" smtClean="0">
              <a:sym typeface="Arial"/>
              <a:hlinkClick r:id="rId6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endParaRPr lang="ru-RU" dirty="0">
              <a:sym typeface="Arial"/>
              <a:hlinkClick r:id="rId6"/>
            </a:endParaRPr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>
                <a:sym typeface="Arial"/>
                <a:hlinkClick r:id="rId6"/>
              </a:rPr>
              <a:t>https</a:t>
            </a:r>
            <a:r>
              <a:rPr lang="en-US" dirty="0">
                <a:sym typeface="Arial"/>
                <a:hlinkClick r:id="rId6"/>
              </a:rPr>
              <a:t>://learn.javascript.ru/while-for</a:t>
            </a:r>
            <a:endParaRPr dirty="0"/>
          </a:p>
          <a:p>
            <a:pPr defTabSz="457200">
              <a:lnSpc>
                <a:spcPct val="120000"/>
              </a:lnSpc>
              <a:spcBef>
                <a:spcPts val="0"/>
              </a:spcBef>
              <a:defRPr>
                <a:ln w="0" cap="flat">
                  <a:solidFill>
                    <a:srgbClr val="000000"/>
                  </a:solidFill>
                  <a:prstDash val="solid"/>
                  <a:miter lim="400000"/>
                </a:ln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sym typeface="Arial"/>
                <a:hlinkClick r:id="rId7"/>
              </a:rPr>
              <a:t>https://developer.mozilla.org/ru/docs/Web/JavaScript/Guide/%D0%A6%D0%B8%D0%BA%D0%BB%D1%8B_%D0%B8_%D0%B8%D1%82%D0%B5%D1%80%D0%B0%D1%86%D0%B8%D0%B8</a:t>
            </a:r>
            <a:endParaRPr dirty="0"/>
          </a:p>
        </p:txBody>
      </p:sp>
      <p:pic>
        <p:nvPicPr>
          <p:cNvPr id="142" name="logo-beeline-black.png" descr="logo-beeline-black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89000" y="8885766"/>
            <a:ext cx="1021734" cy="336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Название лекции"/>
          <p:cNvSpPr txBox="1">
            <a:spLocks noGrp="1"/>
          </p:cNvSpPr>
          <p:nvPr>
            <p:ph type="ctrTitle"/>
          </p:nvPr>
        </p:nvSpPr>
        <p:spPr>
          <a:xfrm>
            <a:off x="1256937" y="2768600"/>
            <a:ext cx="10464800" cy="330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ru-RU" dirty="0" smtClean="0"/>
              <a:t>Спасибо за внимание!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9"/>
            <a:ext cx="13004800" cy="974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491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7829" y="391884"/>
            <a:ext cx="11346906" cy="148916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Область видимости</a:t>
            </a:r>
            <a:r>
              <a:rPr lang="en-US" dirty="0" smtClean="0"/>
              <a:t> </a:t>
            </a:r>
            <a:r>
              <a:rPr lang="ru-RU" dirty="0" smtClean="0"/>
              <a:t>функций.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43941" y="2299064"/>
            <a:ext cx="11099800" cy="693637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Локальные </a:t>
            </a:r>
            <a:r>
              <a:rPr lang="ru-RU" dirty="0" smtClean="0"/>
              <a:t>переменные</a:t>
            </a:r>
            <a:r>
              <a:rPr lang="en-US" dirty="0" smtClean="0"/>
              <a:t> </a:t>
            </a:r>
            <a:r>
              <a:rPr lang="ru-RU" dirty="0" smtClean="0"/>
              <a:t>функции видны только внутри этой функции.</a:t>
            </a:r>
          </a:p>
          <a:p>
            <a:pPr marL="0" indent="0">
              <a:buNone/>
            </a:pPr>
            <a:r>
              <a:rPr lang="ru-RU" dirty="0"/>
              <a:t>Функция обладает полным доступом к внешним переменным и может изменять их значение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Внешняя переменная используется, только если внутри функции нет такой локальной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Переменные, объявленные снаружи всех </a:t>
            </a:r>
            <a:r>
              <a:rPr lang="ru-RU" dirty="0" smtClean="0"/>
              <a:t>функций </a:t>
            </a:r>
            <a:r>
              <a:rPr lang="ru-RU" dirty="0"/>
              <a:t> называются </a:t>
            </a:r>
            <a:r>
              <a:rPr lang="ru-RU" i="1" dirty="0"/>
              <a:t>глобальными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1808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254000"/>
            <a:ext cx="11099800" cy="882469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This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1136469"/>
            <a:ext cx="11099800" cy="80728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доступа к информации внутри объекта метод может использовать ключевое слово </a:t>
            </a:r>
            <a:r>
              <a:rPr lang="ru-RU" dirty="0" err="1"/>
              <a:t>this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Значение </a:t>
            </a:r>
            <a:r>
              <a:rPr lang="ru-RU" dirty="0" err="1"/>
              <a:t>this</a:t>
            </a:r>
            <a:r>
              <a:rPr lang="ru-RU" dirty="0"/>
              <a:t> – это </a:t>
            </a:r>
            <a:r>
              <a:rPr lang="ru-RU" dirty="0" smtClean="0"/>
              <a:t>объект, внутри которого объявлен метод. То есть это объект </a:t>
            </a:r>
            <a:r>
              <a:rPr lang="ru-RU" dirty="0"/>
              <a:t>«перед точкой», который использовался для вызова метода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Значение </a:t>
            </a:r>
            <a:r>
              <a:rPr lang="ru-RU" dirty="0" err="1"/>
              <a:t>this</a:t>
            </a:r>
            <a:r>
              <a:rPr lang="ru-RU" dirty="0"/>
              <a:t> вычисляется во время выполнения кода и зависит от контекста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функция вызывается без использования объекта «сама по себе», то </a:t>
            </a:r>
            <a:r>
              <a:rPr lang="en-US" dirty="0" smtClean="0"/>
              <a:t>this </a:t>
            </a:r>
            <a:r>
              <a:rPr lang="ru-RU" dirty="0" smtClean="0"/>
              <a:t>в строгом режиме (</a:t>
            </a:r>
            <a:r>
              <a:rPr lang="en-US" dirty="0" smtClean="0"/>
              <a:t>use strict</a:t>
            </a:r>
            <a:r>
              <a:rPr lang="ru-RU" dirty="0" smtClean="0"/>
              <a:t>) будет равно </a:t>
            </a:r>
            <a:r>
              <a:rPr lang="en-US" b="1" dirty="0" smtClean="0"/>
              <a:t>undefined</a:t>
            </a:r>
            <a:r>
              <a:rPr lang="ru-RU" b="1" dirty="0" smtClean="0"/>
              <a:t>, </a:t>
            </a:r>
            <a:r>
              <a:rPr lang="ru-RU" dirty="0" smtClean="0"/>
              <a:t>в нестрогом режиме – </a:t>
            </a:r>
            <a:r>
              <a:rPr lang="en-US" dirty="0" smtClean="0"/>
              <a:t>window </a:t>
            </a:r>
            <a:r>
              <a:rPr lang="ru-RU" dirty="0" smtClean="0"/>
              <a:t>или </a:t>
            </a:r>
            <a:r>
              <a:rPr lang="en-US" dirty="0" smtClean="0"/>
              <a:t>global, </a:t>
            </a:r>
            <a:r>
              <a:rPr lang="ru-RU" dirty="0" smtClean="0"/>
              <a:t>то есть глобальный объект.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Потеря </a:t>
            </a:r>
            <a:r>
              <a:rPr lang="en-US" dirty="0" smtClean="0"/>
              <a:t>this </a:t>
            </a:r>
            <a:r>
              <a:rPr lang="ru-RU" dirty="0" smtClean="0"/>
              <a:t>происходит при использовании (передаче в качестве параметра, </a:t>
            </a:r>
            <a:r>
              <a:rPr lang="ru-RU" dirty="0" err="1" smtClean="0"/>
              <a:t>коллбэка</a:t>
            </a:r>
            <a:r>
              <a:rPr lang="ru-RU" dirty="0" smtClean="0"/>
              <a:t> или переменной) метода объекта отдельно от самого объекта.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6554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Контекст выполнения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Это </a:t>
            </a:r>
            <a:r>
              <a:rPr lang="ru-RU" sz="4000" dirty="0"/>
              <a:t>специальная внутренняя структура данных, которая содержит информацию о вызове функции. Она включает в себя конкретное место в коде, на котором находится интерпретатор, локальные переменные функции, значение </a:t>
            </a:r>
            <a:r>
              <a:rPr lang="ru-RU" sz="4000" dirty="0" err="1"/>
              <a:t>this</a:t>
            </a:r>
            <a:r>
              <a:rPr lang="ru-RU" sz="4000" dirty="0"/>
              <a:t> </a:t>
            </a:r>
            <a:r>
              <a:rPr lang="ru-RU" sz="4000" dirty="0" smtClean="0"/>
              <a:t>и </a:t>
            </a:r>
            <a:r>
              <a:rPr lang="ru-RU" sz="4000" dirty="0"/>
              <a:t>прочую служебную информацию.</a:t>
            </a:r>
          </a:p>
        </p:txBody>
      </p:sp>
    </p:spTree>
    <p:extLst>
      <p:ext uri="{BB962C8B-B14F-4D97-AF65-F5344CB8AC3E}">
        <p14:creationId xmlns:p14="http://schemas.microsoft.com/office/powerpoint/2010/main" val="41247948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Стадия создания контекста </a:t>
            </a:r>
            <a:r>
              <a:rPr lang="ru-RU" sz="6000" dirty="0" smtClean="0"/>
              <a:t>выполнения функции</a:t>
            </a:r>
            <a:endParaRPr lang="ru-RU" sz="6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Определяется значение </a:t>
            </a:r>
            <a:r>
              <a:rPr lang="en-US" dirty="0"/>
              <a:t>this </a:t>
            </a:r>
            <a:r>
              <a:rPr lang="ru-RU" dirty="0"/>
              <a:t>и осуществляется привязка </a:t>
            </a:r>
            <a:r>
              <a:rPr lang="en-US" dirty="0"/>
              <a:t>this (this binding).</a:t>
            </a:r>
          </a:p>
          <a:p>
            <a:r>
              <a:rPr lang="ru-RU" dirty="0"/>
              <a:t>Создаётся компонент </a:t>
            </a:r>
            <a:r>
              <a:rPr lang="en-US" dirty="0" err="1"/>
              <a:t>LexicalEnvironment</a:t>
            </a:r>
            <a:r>
              <a:rPr lang="en-US" dirty="0"/>
              <a:t> (</a:t>
            </a:r>
            <a:r>
              <a:rPr lang="ru-RU" dirty="0"/>
              <a:t>лексическое окружение).</a:t>
            </a:r>
          </a:p>
          <a:p>
            <a:r>
              <a:rPr lang="ru-RU" dirty="0"/>
              <a:t>Создаётся компонент </a:t>
            </a:r>
            <a:r>
              <a:rPr lang="en-US" dirty="0" err="1"/>
              <a:t>VariableEnvironment</a:t>
            </a:r>
            <a:r>
              <a:rPr lang="en-US" dirty="0"/>
              <a:t> (</a:t>
            </a:r>
            <a:r>
              <a:rPr lang="ru-RU" dirty="0"/>
              <a:t>окружение переменных).</a:t>
            </a:r>
          </a:p>
        </p:txBody>
      </p:sp>
    </p:spTree>
    <p:extLst>
      <p:ext uri="{BB962C8B-B14F-4D97-AF65-F5344CB8AC3E}">
        <p14:creationId xmlns:p14="http://schemas.microsoft.com/office/powerpoint/2010/main" val="27719598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500" y="162560"/>
            <a:ext cx="11099800" cy="116985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Замыкание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1332411"/>
            <a:ext cx="11099800" cy="81642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Объект </a:t>
            </a:r>
            <a:r>
              <a:rPr lang="ru-RU" dirty="0"/>
              <a:t>лексического </a:t>
            </a:r>
            <a:r>
              <a:rPr lang="ru-RU" dirty="0" smtClean="0"/>
              <a:t>окружения</a:t>
            </a:r>
            <a:r>
              <a:rPr lang="en-US" dirty="0" smtClean="0"/>
              <a:t> (</a:t>
            </a:r>
            <a:r>
              <a:rPr lang="ru-RU" dirty="0" err="1"/>
              <a:t>LexicalEnvironment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/>
              <a:t>состоит из двух </a:t>
            </a:r>
            <a:r>
              <a:rPr lang="ru-RU" dirty="0" smtClean="0"/>
              <a:t>частей: </a:t>
            </a:r>
          </a:p>
          <a:p>
            <a:pPr marL="0" indent="0">
              <a:buNone/>
            </a:pPr>
            <a:r>
              <a:rPr lang="ru-RU" b="1" dirty="0" err="1" smtClean="0"/>
              <a:t>Environment</a:t>
            </a:r>
            <a:r>
              <a:rPr lang="ru-RU" b="1" dirty="0" smtClean="0"/>
              <a:t> </a:t>
            </a:r>
            <a:r>
              <a:rPr lang="ru-RU" b="1" dirty="0" err="1"/>
              <a:t>Record</a:t>
            </a:r>
            <a:r>
              <a:rPr lang="ru-RU" b="1" dirty="0"/>
              <a:t> </a:t>
            </a:r>
            <a:r>
              <a:rPr lang="ru-RU" dirty="0"/>
              <a:t>– объект, в котором как свойства хранятся все локальные переменные (а также некоторая другая информация, такая как значение </a:t>
            </a:r>
            <a:r>
              <a:rPr lang="ru-RU" dirty="0" err="1"/>
              <a:t>this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b="1" dirty="0" smtClean="0"/>
              <a:t>Ссылка </a:t>
            </a:r>
            <a:r>
              <a:rPr lang="ru-RU" b="1" dirty="0"/>
              <a:t>на внешнее лексическое окружение </a:t>
            </a:r>
            <a:r>
              <a:rPr lang="ru-RU" dirty="0"/>
              <a:t>– то есть то, которое соответствует коду снаружи (снаружи от текущих фигурных скобок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 запуске (вызове) функции </a:t>
            </a:r>
            <a:r>
              <a:rPr lang="ru-RU" dirty="0"/>
              <a:t>для неё автоматически создаётся </a:t>
            </a:r>
            <a:r>
              <a:rPr lang="ru-RU" b="1" dirty="0"/>
              <a:t>новое</a:t>
            </a:r>
            <a:r>
              <a:rPr lang="ru-RU" dirty="0"/>
              <a:t> лексическое окружение, для хранения локальных переменных и параметров вызова</a:t>
            </a:r>
            <a:r>
              <a:rPr lang="ru-RU" dirty="0" smtClean="0"/>
              <a:t>.</a:t>
            </a:r>
            <a:r>
              <a:rPr lang="ru-RU" dirty="0"/>
              <a:t> Когда функция хочет получить доступ к переменной, она берёт её текущее значение из своего или внешнего </a:t>
            </a:r>
            <a:r>
              <a:rPr lang="ru-RU" b="1" dirty="0"/>
              <a:t>лексического окружения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9116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274320"/>
            <a:ext cx="11099800" cy="914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/>
              <a:t>Замыкание</a:t>
            </a:r>
            <a:r>
              <a:rPr lang="ru-RU" sz="3600" dirty="0"/>
              <a:t> (</a:t>
            </a:r>
            <a:r>
              <a:rPr lang="ru-RU" sz="3600" dirty="0">
                <a:hlinkClick r:id="rId2" tooltip="Английский язык"/>
              </a:rPr>
              <a:t>англ.</a:t>
            </a:r>
            <a:r>
              <a:rPr lang="ru-RU" sz="3600" dirty="0"/>
              <a:t> </a:t>
            </a:r>
            <a:r>
              <a:rPr lang="ru-RU" sz="3600" i="1" dirty="0" err="1"/>
              <a:t>closure</a:t>
            </a:r>
            <a:r>
              <a:rPr lang="ru-RU" sz="3600" dirty="0"/>
              <a:t>) в программировании — </a:t>
            </a:r>
            <a:r>
              <a:rPr lang="ru-RU" sz="3600" dirty="0">
                <a:hlinkClick r:id="rId3" tooltip="Функции первого класса"/>
              </a:rPr>
              <a:t>функция первого класса</a:t>
            </a:r>
            <a:r>
              <a:rPr lang="ru-RU" sz="3600" dirty="0"/>
              <a:t>, в теле которой присутствуют ссылки на переменные, объявленные вне тела этой функции в окружающем коде и не являющиеся её параметрами</a:t>
            </a:r>
            <a:r>
              <a:rPr lang="ru-RU" sz="3600" dirty="0" smtClean="0"/>
              <a:t>. (Википедия)</a:t>
            </a:r>
          </a:p>
          <a:p>
            <a:pPr marL="0" indent="0">
              <a:buNone/>
            </a:pPr>
            <a:r>
              <a:rPr lang="ru-RU" sz="3600" b="1" dirty="0" smtClean="0"/>
              <a:t>Замыкание</a:t>
            </a:r>
            <a:r>
              <a:rPr lang="ru-RU" sz="3600" dirty="0" smtClean="0"/>
              <a:t> – </a:t>
            </a:r>
            <a:r>
              <a:rPr lang="ru-RU" sz="3600" dirty="0"/>
              <a:t>это функция, которая запоминает свои внешние </a:t>
            </a:r>
            <a:r>
              <a:rPr lang="ru-RU" sz="3600" dirty="0" smtClean="0"/>
              <a:t>переменные </a:t>
            </a:r>
            <a:r>
              <a:rPr lang="ru-RU" sz="3600" dirty="0"/>
              <a:t>и может получить к ним доступ</a:t>
            </a:r>
            <a:r>
              <a:rPr lang="ru-RU" sz="3600" dirty="0" smtClean="0"/>
              <a:t>. </a:t>
            </a:r>
            <a:r>
              <a:rPr lang="ru-RU" sz="3600" dirty="0"/>
              <a:t>В</a:t>
            </a:r>
            <a:r>
              <a:rPr lang="ru-RU" sz="3600" dirty="0" smtClean="0"/>
              <a:t> JS </a:t>
            </a:r>
            <a:r>
              <a:rPr lang="ru-RU" sz="3600" dirty="0"/>
              <a:t>все функции </a:t>
            </a:r>
            <a:r>
              <a:rPr lang="ru-RU" sz="3600" dirty="0" smtClean="0"/>
              <a:t>являются замыканиями.</a:t>
            </a:r>
          </a:p>
          <a:p>
            <a:pPr marL="0" indent="0">
              <a:buNone/>
            </a:pPr>
            <a:r>
              <a:rPr lang="ru-RU" sz="3600" dirty="0" smtClean="0"/>
              <a:t>На практике замыкание – приём разработки (кейс или ситуация), когда одна функция объявлена внутри другой и эта внутренняя функция хранит</a:t>
            </a:r>
            <a:r>
              <a:rPr lang="en-US" sz="3600" dirty="0" smtClean="0"/>
              <a:t>/</a:t>
            </a:r>
            <a:r>
              <a:rPr lang="ru-RU" sz="3600" dirty="0" smtClean="0"/>
              <a:t>использует у себя внутри переменные из внешней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173676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2500" y="470263"/>
            <a:ext cx="11099800" cy="8407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То есть вложенная функция хранит и использует Лексическое окружение другой, внешней для неё </a:t>
            </a:r>
            <a:r>
              <a:rPr lang="ru-RU" sz="4000" dirty="0" smtClean="0"/>
              <a:t>функции. Работает </a:t>
            </a:r>
            <a:r>
              <a:rPr lang="ru-RU" sz="4000" dirty="0"/>
              <a:t>управление памятью.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Объект </a:t>
            </a:r>
            <a:r>
              <a:rPr lang="ru-RU" sz="4000" dirty="0"/>
              <a:t>лексического окружения существует до того момента, пока есть функция, которая может его использовать. И только тогда, когда таких не остаётся, окружение уничтожается</a:t>
            </a:r>
            <a:r>
              <a:rPr lang="ru-RU" sz="4000" dirty="0" smtClean="0"/>
              <a:t>.</a:t>
            </a:r>
          </a:p>
          <a:p>
            <a:pPr marL="0" indent="0">
              <a:buNone/>
            </a:pPr>
            <a:r>
              <a:rPr lang="ru-RU" sz="3600" dirty="0"/>
              <a:t>Лексическое </a:t>
            </a:r>
            <a:r>
              <a:rPr lang="ru-RU" sz="3600" dirty="0" smtClean="0"/>
              <a:t>окружение также </a:t>
            </a:r>
            <a:r>
              <a:rPr lang="ru-RU" sz="3600" dirty="0"/>
              <a:t>создаётся при выполнении </a:t>
            </a:r>
            <a:r>
              <a:rPr lang="ru-RU" sz="3600" dirty="0" smtClean="0"/>
              <a:t>любого блока </a:t>
            </a:r>
            <a:r>
              <a:rPr lang="ru-RU" sz="3600" dirty="0"/>
              <a:t>кода и содержит локальные переменные для этого блока</a:t>
            </a:r>
            <a:r>
              <a:rPr lang="ru-RU" sz="3600" dirty="0" smtClean="0"/>
              <a:t>. Например блоки </a:t>
            </a:r>
            <a:r>
              <a:rPr lang="en-US" sz="3600" dirty="0" smtClean="0"/>
              <a:t>“if”, </a:t>
            </a:r>
            <a:r>
              <a:rPr lang="ru-RU" sz="3600" dirty="0" smtClean="0"/>
              <a:t>циклы.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01844391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954</Words>
  <Application>Microsoft Office PowerPoint</Application>
  <PresentationFormat>Произвольный</PresentationFormat>
  <Paragraphs>129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BlinkMacSystemFont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Функции. Циклы. Объекты. This. Часть 2</vt:lpstr>
      <vt:lpstr>План лекции:</vt:lpstr>
      <vt:lpstr>Область видимости функций.</vt:lpstr>
      <vt:lpstr>This</vt:lpstr>
      <vt:lpstr>Контекст выполнения функции</vt:lpstr>
      <vt:lpstr>Стадия создания контекста выполнения функции</vt:lpstr>
      <vt:lpstr>Замыкание</vt:lpstr>
      <vt:lpstr>Презентация PowerPoint</vt:lpstr>
      <vt:lpstr>Презентация PowerPoint</vt:lpstr>
      <vt:lpstr>Стрелочные функции не имеют this</vt:lpstr>
      <vt:lpstr>Презентация PowerPoint</vt:lpstr>
      <vt:lpstr>Флаги и дескрипторы свойств </vt:lpstr>
      <vt:lpstr>Презентация PowerPoint</vt:lpstr>
      <vt:lpstr>Презентация PowerPoint</vt:lpstr>
      <vt:lpstr>Свойства - геттеры и сеттеры</vt:lpstr>
      <vt:lpstr>Дескрипторы свойств - аксессоров</vt:lpstr>
      <vt:lpstr>Прототипное наследование объектов</vt:lpstr>
      <vt:lpstr>Презентация PowerPoint</vt:lpstr>
      <vt:lpstr>Object.</vt:lpstr>
      <vt:lpstr>Рекурсия</vt:lpstr>
      <vt:lpstr>Циклы</vt:lpstr>
      <vt:lpstr>for</vt:lpstr>
      <vt:lpstr>do…while, while …</vt:lpstr>
      <vt:lpstr>for in</vt:lpstr>
      <vt:lpstr>for of</vt:lpstr>
      <vt:lpstr>Ссылки на полезные 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Функции. Циклы. Объекты. This. Часть 1</dc:title>
  <cp:lastModifiedBy>Xiaomi</cp:lastModifiedBy>
  <cp:revision>74</cp:revision>
  <dcterms:modified xsi:type="dcterms:W3CDTF">2020-05-21T13:34:00Z</dcterms:modified>
</cp:coreProperties>
</file>