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4"/>
    <p:sldMasterId id="2147483668" r:id="rId5"/>
  </p:sldMasterIdLst>
  <p:notesMasterIdLst>
    <p:notesMasterId r:id="rId15"/>
  </p:notesMasterIdLst>
  <p:sldIdLst>
    <p:sldId id="339" r:id="rId6"/>
    <p:sldId id="330" r:id="rId7"/>
    <p:sldId id="341" r:id="rId8"/>
    <p:sldId id="340" r:id="rId9"/>
    <p:sldId id="258" r:id="rId10"/>
    <p:sldId id="257" r:id="rId11"/>
    <p:sldId id="332" r:id="rId12"/>
    <p:sldId id="337" r:id="rId13"/>
    <p:sldId id="338" r:id="rId14"/>
  </p:sldIdLst>
  <p:sldSz cx="9144000" cy="6858000" type="screen4x3"/>
  <p:notesSz cx="6781800" cy="98742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63A591-D994-70A0-C3C4-2CCB689E19C6}" v="6" dt="2020-12-09T13:42:55.141"/>
    <p1510:client id="{D6C8F19C-EC67-4CDC-B6E9-88FC0C1B0A14}" v="1" dt="2020-09-21T18:21:44.5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38" autoAdjust="0"/>
    <p:restoredTop sz="94699" autoAdjust="0"/>
  </p:normalViewPr>
  <p:slideViewPr>
    <p:cSldViewPr snapToGrid="0">
      <p:cViewPr varScale="1">
        <p:scale>
          <a:sx n="70" d="100"/>
          <a:sy n="70" d="100"/>
        </p:scale>
        <p:origin x="123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iksha Parhate [CCE - 2019]" userId="S::samiksha.199303028@muj.manipal.edu::6cd3ece9-6e63-4e2a-ba9f-22e1dfb7cf09" providerId="AD" clId="Web-{AD63A591-D994-70A0-C3C4-2CCB689E19C6}"/>
    <pc:docChg chg="modSld">
      <pc:chgData name="Samiksha Parhate [CCE - 2019]" userId="S::samiksha.199303028@muj.manipal.edu::6cd3ece9-6e63-4e2a-ba9f-22e1dfb7cf09" providerId="AD" clId="Web-{AD63A591-D994-70A0-C3C4-2CCB689E19C6}" dt="2020-12-09T13:42:55.141" v="5" actId="1076"/>
      <pc:docMkLst>
        <pc:docMk/>
      </pc:docMkLst>
      <pc:sldChg chg="modSp">
        <pc:chgData name="Samiksha Parhate [CCE - 2019]" userId="S::samiksha.199303028@muj.manipal.edu::6cd3ece9-6e63-4e2a-ba9f-22e1dfb7cf09" providerId="AD" clId="Web-{AD63A591-D994-70A0-C3C4-2CCB689E19C6}" dt="2020-12-09T13:42:55.141" v="5" actId="1076"/>
        <pc:sldMkLst>
          <pc:docMk/>
          <pc:sldMk cId="0" sldId="337"/>
        </pc:sldMkLst>
        <pc:picChg chg="mod">
          <ac:chgData name="Samiksha Parhate [CCE - 2019]" userId="S::samiksha.199303028@muj.manipal.edu::6cd3ece9-6e63-4e2a-ba9f-22e1dfb7cf09" providerId="AD" clId="Web-{AD63A591-D994-70A0-C3C4-2CCB689E19C6}" dt="2020-12-09T13:42:55.141" v="5" actId="1076"/>
          <ac:picMkLst>
            <pc:docMk/>
            <pc:sldMk cId="0" sldId="337"/>
            <ac:picMk id="26627" creationId="{9E63E975-8EE8-4CA1-B50B-842DA949B8B6}"/>
          </ac:picMkLst>
        </pc:picChg>
      </pc:sldChg>
    </pc:docChg>
  </pc:docChgLst>
  <pc:docChgLst>
    <pc:chgData name="Vikram Jeet Singh [CCE - 2019]" userId="S::vikram.199303067@muj.manipal.edu::ed352f67-e527-4384-8cf8-ba8704f5172c" providerId="AD" clId="Web-{D6C8F19C-EC67-4CDC-B6E9-88FC0C1B0A14}"/>
    <pc:docChg chg="modSld">
      <pc:chgData name="Vikram Jeet Singh [CCE - 2019]" userId="S::vikram.199303067@muj.manipal.edu::ed352f67-e527-4384-8cf8-ba8704f5172c" providerId="AD" clId="Web-{D6C8F19C-EC67-4CDC-B6E9-88FC0C1B0A14}" dt="2020-09-21T18:21:44.597" v="0" actId="1076"/>
      <pc:docMkLst>
        <pc:docMk/>
      </pc:docMkLst>
      <pc:sldChg chg="modSp">
        <pc:chgData name="Vikram Jeet Singh [CCE - 2019]" userId="S::vikram.199303067@muj.manipal.edu::ed352f67-e527-4384-8cf8-ba8704f5172c" providerId="AD" clId="Web-{D6C8F19C-EC67-4CDC-B6E9-88FC0C1B0A14}" dt="2020-09-21T18:21:44.597" v="0" actId="1076"/>
        <pc:sldMkLst>
          <pc:docMk/>
          <pc:sldMk cId="0" sldId="341"/>
        </pc:sldMkLst>
        <pc:spChg chg="mod">
          <ac:chgData name="Vikram Jeet Singh [CCE - 2019]" userId="S::vikram.199303067@muj.manipal.edu::ed352f67-e527-4384-8cf8-ba8704f5172c" providerId="AD" clId="Web-{D6C8F19C-EC67-4CDC-B6E9-88FC0C1B0A14}" dt="2020-09-21T18:21:44.597" v="0" actId="1076"/>
          <ac:spMkLst>
            <pc:docMk/>
            <pc:sldMk cId="0" sldId="341"/>
            <ac:spMk id="565250" creationId="{6770757C-F22C-40D7-A278-912809EAF28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318F62D4-EF7E-407F-A862-15AEC3E44A0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005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026" tIns="44513" rIns="89026" bIns="44513" numCol="1" anchor="t" anchorCtr="0" compatLnSpc="1">
            <a:prstTxWarp prst="textNoShape">
              <a:avLst/>
            </a:prstTxWarp>
          </a:bodyPr>
          <a:lstStyle>
            <a:lvl1pPr defTabSz="890588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8039B345-FFB8-4D13-A3C8-5565461C22F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0" y="0"/>
            <a:ext cx="293846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026" tIns="44513" rIns="89026" bIns="44513" numCol="1" anchor="t" anchorCtr="0" compatLnSpc="1">
            <a:prstTxWarp prst="textNoShape">
              <a:avLst/>
            </a:prstTxWarp>
          </a:bodyPr>
          <a:lstStyle>
            <a:lvl1pPr algn="r" defTabSz="890588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25291F40-9906-4D21-84E8-5B6E8216491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2338" y="739775"/>
            <a:ext cx="4938712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8373" name="Rectangle 5">
            <a:extLst>
              <a:ext uri="{FF2B5EF4-FFF2-40B4-BE49-F238E27FC236}">
                <a16:creationId xmlns:a16="http://schemas.microsoft.com/office/drawing/2014/main" id="{51C050C8-BC01-4F84-8A67-194CB540457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863" y="4691063"/>
            <a:ext cx="5426075" cy="444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026" tIns="44513" rIns="89026" bIns="445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58374" name="Rectangle 6">
            <a:extLst>
              <a:ext uri="{FF2B5EF4-FFF2-40B4-BE49-F238E27FC236}">
                <a16:creationId xmlns:a16="http://schemas.microsoft.com/office/drawing/2014/main" id="{51BEAE2C-3057-4A03-B634-B072CB71E29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4005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026" tIns="44513" rIns="89026" bIns="44513" numCol="1" anchor="b" anchorCtr="0" compatLnSpc="1">
            <a:prstTxWarp prst="textNoShape">
              <a:avLst/>
            </a:prstTxWarp>
          </a:bodyPr>
          <a:lstStyle>
            <a:lvl1pPr defTabSz="890588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8375" name="Rectangle 7">
            <a:extLst>
              <a:ext uri="{FF2B5EF4-FFF2-40B4-BE49-F238E27FC236}">
                <a16:creationId xmlns:a16="http://schemas.microsoft.com/office/drawing/2014/main" id="{8A88AAD1-77CE-4464-B43E-BAD7827EFD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0" y="9378950"/>
            <a:ext cx="293846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026" tIns="44513" rIns="89026" bIns="44513" numCol="1" anchor="b" anchorCtr="0" compatLnSpc="1">
            <a:prstTxWarp prst="textNoShape">
              <a:avLst/>
            </a:prstTxWarp>
          </a:bodyPr>
          <a:lstStyle>
            <a:lvl1pPr algn="r" defTabSz="890588">
              <a:defRPr sz="1200"/>
            </a:lvl1pPr>
          </a:lstStyle>
          <a:p>
            <a:fld id="{D0BC2A7A-08B4-43F6-BE33-D422EEB2E469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>
            <a:extLst>
              <a:ext uri="{FF2B5EF4-FFF2-40B4-BE49-F238E27FC236}">
                <a16:creationId xmlns:a16="http://schemas.microsoft.com/office/drawing/2014/main" id="{86068DA1-C5EE-450D-9C52-A197C391637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8905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905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905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905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905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90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90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90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90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1.#</a:t>
            </a: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37FEB22B-613D-4293-94C4-E55D1491D1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F14F23B8-49F9-45E6-B6FD-C11B5F4182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>
            <a:extLst>
              <a:ext uri="{FF2B5EF4-FFF2-40B4-BE49-F238E27FC236}">
                <a16:creationId xmlns:a16="http://schemas.microsoft.com/office/drawing/2014/main" id="{23E86DD6-954B-48D6-BD2C-5B5A95B1C1B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8905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905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905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905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905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90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90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90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90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1.#</a:t>
            </a: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9031BADB-13EC-47C9-A0C8-9CE78C2A0E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D653A400-5B8F-45C3-9C85-73F7C011D4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>
            <a:extLst>
              <a:ext uri="{FF2B5EF4-FFF2-40B4-BE49-F238E27FC236}">
                <a16:creationId xmlns:a16="http://schemas.microsoft.com/office/drawing/2014/main" id="{6381C394-2CE8-43EA-B1CD-BB781842CF6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8905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905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905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905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905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90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90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90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90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1.#</a:t>
            </a: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851E2576-2558-4E3D-BB48-1987E47066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848FB2F6-8DFF-413E-823C-016E3DF025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31">
            <a:extLst>
              <a:ext uri="{FF2B5EF4-FFF2-40B4-BE49-F238E27FC236}">
                <a16:creationId xmlns:a16="http://schemas.microsoft.com/office/drawing/2014/main" id="{4F099E51-9602-4706-B6DA-BA6B5CD466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05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905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905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905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905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90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90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90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90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3130952-A263-4102-8389-C85978F52DC4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3442EE1E-1CF2-4016-B050-F6DEA4196C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35AD1A6F-3793-4078-8078-C093785928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/>
              <a:t>The next section of the text on </a:t>
            </a:r>
            <a:r>
              <a:rPr lang="en-US" altLang="en-US">
                <a:latin typeface="Times" panose="02020603050405020304" pitchFamily="18" charset="0"/>
              </a:rPr>
              <a:t>"Data Communications”, deals with the most fundamental aspects of the communications function, focusing on the transmission of signals in a reliable and efficient manner. </a:t>
            </a:r>
          </a:p>
          <a:p>
            <a:endParaRPr lang="en-US" altLang="en-US">
              <a:latin typeface="Times" panose="02020603050405020304" pitchFamily="18" charset="0"/>
            </a:endParaRPr>
          </a:p>
          <a:p>
            <a:r>
              <a:rPr kumimoji="1" lang="en-US" altLang="en-US"/>
              <a:t>Stallings DCC8e</a:t>
            </a:r>
            <a:r>
              <a:rPr lang="en-US" altLang="en-US">
                <a:latin typeface="Times" panose="02020603050405020304" pitchFamily="18" charset="0"/>
              </a:rPr>
              <a:t> Figure 1.3 provides a new perspective on the communications model of Figure 1.2a.</a:t>
            </a:r>
          </a:p>
          <a:p>
            <a:r>
              <a:rPr lang="en-US" altLang="en-US">
                <a:latin typeface="Times" panose="02020603050405020304" pitchFamily="18" charset="0"/>
              </a:rPr>
              <a:t>We trace the details of this figure using electronic mail as an example. Assume a </a:t>
            </a:r>
            <a:r>
              <a:rPr lang="en-US" altLang="en-US"/>
              <a:t>PC user wants to send an email message m to another user. </a:t>
            </a:r>
          </a:p>
          <a:p>
            <a:r>
              <a:rPr lang="en-US" altLang="en-US"/>
              <a:t>The process is modeled as follows:</a:t>
            </a:r>
          </a:p>
          <a:p>
            <a:pPr>
              <a:buFontTx/>
              <a:buChar char="•"/>
            </a:pPr>
            <a:r>
              <a:rPr lang="en-US" altLang="en-US"/>
              <a:t>user keys in message m comprising bits g buffered in source PC memory</a:t>
            </a:r>
          </a:p>
          <a:p>
            <a:pPr>
              <a:buFontTx/>
              <a:buChar char="•"/>
            </a:pPr>
            <a:r>
              <a:rPr lang="en-US" altLang="en-US"/>
              <a:t>input data is transferred to I/O device (transmitter) as sequence of bits g(t) using voltage shifts</a:t>
            </a:r>
          </a:p>
          <a:p>
            <a:pPr>
              <a:buFontTx/>
              <a:buChar char="•"/>
            </a:pPr>
            <a:r>
              <a:rPr lang="en-US" altLang="en-US"/>
              <a:t>transmitter converts these into a signal s(t) suitable for transmission media being used</a:t>
            </a:r>
          </a:p>
          <a:p>
            <a:pPr>
              <a:buFontTx/>
              <a:buChar char="•"/>
            </a:pPr>
            <a:r>
              <a:rPr lang="en-US" altLang="en-US"/>
              <a:t>whilst transiting media signal may be impaired so received signal r(t) may differ from s(t)</a:t>
            </a:r>
          </a:p>
          <a:p>
            <a:pPr>
              <a:buFontTx/>
              <a:buChar char="•"/>
            </a:pPr>
            <a:r>
              <a:rPr lang="en-US" altLang="en-US"/>
              <a:t>receiver decodes signal recovering g’(t) as estimate of original g(t)</a:t>
            </a:r>
          </a:p>
          <a:p>
            <a:pPr>
              <a:buFontTx/>
              <a:buChar char="•"/>
            </a:pPr>
            <a:r>
              <a:rPr lang="en-US" altLang="en-US"/>
              <a:t>which is buffered in destination PC memory as bits g’ being the received message m’</a:t>
            </a:r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31">
            <a:extLst>
              <a:ext uri="{FF2B5EF4-FFF2-40B4-BE49-F238E27FC236}">
                <a16:creationId xmlns:a16="http://schemas.microsoft.com/office/drawing/2014/main" id="{EF687C90-D8EB-4A73-93D4-CF29637D33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05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905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905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905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905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90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90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90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90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29217A4-F124-402E-BA88-42E31DAF6204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B08D7E94-FECE-429B-BAAE-90F2DE91C1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33E7BDF2-4413-46AF-B5CC-6D70CBC34A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>
                <a:latin typeface="Times" panose="02020603050405020304" pitchFamily="18" charset="0"/>
              </a:rPr>
              <a:t>The basic building block of any communications facility is the transmission line. </a:t>
            </a:r>
          </a:p>
          <a:p>
            <a:r>
              <a:rPr lang="en-US" altLang="en-US">
                <a:latin typeface="Times" panose="02020603050405020304" pitchFamily="18" charset="0"/>
              </a:rPr>
              <a:t>One of the basic choices facing a business user is the transmission medium. For use within the business premises, this choice is generally completely up to the business. For long-distance communications, the choice is generally but not always made by the long-distance carrier. </a:t>
            </a:r>
          </a:p>
          <a:p>
            <a:r>
              <a:rPr lang="en-US" altLang="en-US">
                <a:latin typeface="Times" panose="02020603050405020304" pitchFamily="18" charset="0"/>
              </a:rPr>
              <a:t>In either case, changes in technology are rapidly changing the mix of media used. The ever-increasing capacity of fiber optic channels is making channel capacity a virtually free resource. However, switching is now becoming the bottleneck. The growing use of wireless transmission, is a result of the trend toward universal personal telecommunications and universal access to communications.</a:t>
            </a:r>
          </a:p>
          <a:p>
            <a:r>
              <a:rPr lang="en-US" altLang="en-US">
                <a:latin typeface="Times" panose="02020603050405020304" pitchFamily="18" charset="0"/>
              </a:rPr>
              <a:t>Despite the growth in the capacity and the drop in cost of transmission facilities, transmission services remain the most costly component of a communications budget for most businesses. Thus, the manager needs to be aware of techniques that increase the efficiency of the use of these facilities, such as </a:t>
            </a:r>
            <a:r>
              <a:rPr lang="en-US" altLang="en-US" i="1">
                <a:latin typeface="Times" panose="02020603050405020304" pitchFamily="18" charset="0"/>
              </a:rPr>
              <a:t>multiplexing</a:t>
            </a:r>
            <a:r>
              <a:rPr lang="en-US" altLang="en-US">
                <a:latin typeface="Times" panose="02020603050405020304" pitchFamily="18" charset="0"/>
              </a:rPr>
              <a:t> and </a:t>
            </a:r>
            <a:r>
              <a:rPr lang="en-US" altLang="en-US" i="1">
                <a:latin typeface="Times" panose="02020603050405020304" pitchFamily="18" charset="0"/>
              </a:rPr>
              <a:t>compression.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31">
            <a:extLst>
              <a:ext uri="{FF2B5EF4-FFF2-40B4-BE49-F238E27FC236}">
                <a16:creationId xmlns:a16="http://schemas.microsoft.com/office/drawing/2014/main" id="{CCE10091-7FF2-44D6-B932-E0C3A67E404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514600"/>
            <a:ext cx="8153400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5017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914400" y="533400"/>
            <a:ext cx="7721600" cy="1905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/>
              <a:t>Click to edit Master title style</a:t>
            </a:r>
          </a:p>
        </p:txBody>
      </p:sp>
      <p:sp>
        <p:nvSpPr>
          <p:cNvPr id="5017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028950"/>
            <a:ext cx="6400800" cy="1771650"/>
          </a:xfrm>
        </p:spPr>
        <p:txBody>
          <a:bodyPr/>
          <a:lstStyle>
            <a:lvl1pPr marL="0" indent="0">
              <a:buFontTx/>
              <a:buNone/>
              <a:defRPr>
                <a:latin typeface="Arial Black" panose="020B0A04020102020204" pitchFamily="34" charset="0"/>
              </a:defRPr>
            </a:lvl1pPr>
          </a:lstStyle>
          <a:p>
            <a:pPr lvl="0"/>
            <a:r>
              <a:rPr lang="en-GB" noProof="0"/>
              <a:t>Click to edit Master subtitle style</a:t>
            </a:r>
          </a:p>
        </p:txBody>
      </p:sp>
      <p:sp>
        <p:nvSpPr>
          <p:cNvPr id="5" name="Rectangle 1028">
            <a:extLst>
              <a:ext uri="{FF2B5EF4-FFF2-40B4-BE49-F238E27FC236}">
                <a16:creationId xmlns:a16="http://schemas.microsoft.com/office/drawing/2014/main" id="{FB89DFE5-9DE9-4505-8C64-6D9197BFC2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029">
            <a:extLst>
              <a:ext uri="{FF2B5EF4-FFF2-40B4-BE49-F238E27FC236}">
                <a16:creationId xmlns:a16="http://schemas.microsoft.com/office/drawing/2014/main" id="{395EF076-8705-4583-BEB8-375562F5A4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r>
              <a:rPr lang="en-GB"/>
              <a:t>COMP2330 Computer Science</a:t>
            </a:r>
          </a:p>
        </p:txBody>
      </p:sp>
      <p:sp>
        <p:nvSpPr>
          <p:cNvPr id="7" name="Rectangle 1030">
            <a:extLst>
              <a:ext uri="{FF2B5EF4-FFF2-40B4-BE49-F238E27FC236}">
                <a16:creationId xmlns:a16="http://schemas.microsoft.com/office/drawing/2014/main" id="{5048981A-BE34-462F-9675-E1685A5F8D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fld id="{352961E6-7D8B-4B02-97D0-FAA326F3FA7B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49526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id="{BC941503-EC4B-49E1-A357-233AF6EF7D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790D7ECD-E6DC-443F-AEB0-33F7CA4D809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COMP2330 Computer Science</a:t>
            </a:r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068028A2-F550-487C-9F5C-558D618E7F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8DAC4-9B2B-4D39-AF5F-E692E1DD9646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92665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152400"/>
            <a:ext cx="2057400" cy="5905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152400"/>
            <a:ext cx="6019800" cy="59055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id="{1718E0BD-C9A8-44A3-B555-6ABB89187F0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685F8AF4-29F1-4E16-9E5D-A9210C923A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COMP2330 Computer Science</a:t>
            </a:r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EC7DF91D-A4B1-4DA9-BB2F-1A1FD6903A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B24E35-8D0B-4D0E-B2B0-2463B42F19CD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78285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152400"/>
            <a:ext cx="8204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0"/>
            <a:ext cx="4013200" cy="468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371600"/>
            <a:ext cx="4013200" cy="468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1028">
            <a:extLst>
              <a:ext uri="{FF2B5EF4-FFF2-40B4-BE49-F238E27FC236}">
                <a16:creationId xmlns:a16="http://schemas.microsoft.com/office/drawing/2014/main" id="{0404052B-BA1D-4242-8484-C9748C1443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029">
            <a:extLst>
              <a:ext uri="{FF2B5EF4-FFF2-40B4-BE49-F238E27FC236}">
                <a16:creationId xmlns:a16="http://schemas.microsoft.com/office/drawing/2014/main" id="{9C726698-9FD8-45ED-AB4F-C449ADB8B1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COMP2330 Computer Science</a:t>
            </a:r>
          </a:p>
        </p:txBody>
      </p:sp>
      <p:sp>
        <p:nvSpPr>
          <p:cNvPr id="7" name="Rectangle 1030">
            <a:extLst>
              <a:ext uri="{FF2B5EF4-FFF2-40B4-BE49-F238E27FC236}">
                <a16:creationId xmlns:a16="http://schemas.microsoft.com/office/drawing/2014/main" id="{1EA84E6C-08EF-40FC-87EE-21DB816C85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665F1-1BFD-46F7-B743-B6907DB38E5D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10970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Title, Text and Media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152400"/>
            <a:ext cx="8204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0"/>
            <a:ext cx="4013200" cy="468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Media Placeholder 3"/>
          <p:cNvSpPr>
            <a:spLocks noGrp="1"/>
          </p:cNvSpPr>
          <p:nvPr>
            <p:ph type="media" sz="half" idx="2"/>
          </p:nvPr>
        </p:nvSpPr>
        <p:spPr>
          <a:xfrm>
            <a:off x="4622800" y="1371600"/>
            <a:ext cx="4013200" cy="4686300"/>
          </a:xfrm>
        </p:spPr>
        <p:txBody>
          <a:bodyPr/>
          <a:lstStyle/>
          <a:p>
            <a:pPr lvl="0"/>
            <a:endParaRPr lang="en-IN" noProof="0"/>
          </a:p>
        </p:txBody>
      </p:sp>
      <p:sp>
        <p:nvSpPr>
          <p:cNvPr id="5" name="Rectangle 1028">
            <a:extLst>
              <a:ext uri="{FF2B5EF4-FFF2-40B4-BE49-F238E27FC236}">
                <a16:creationId xmlns:a16="http://schemas.microsoft.com/office/drawing/2014/main" id="{3C4CDCED-BBD0-49FB-9D6C-93D8C371A9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029">
            <a:extLst>
              <a:ext uri="{FF2B5EF4-FFF2-40B4-BE49-F238E27FC236}">
                <a16:creationId xmlns:a16="http://schemas.microsoft.com/office/drawing/2014/main" id="{B9A10354-7603-4050-B483-60FF45FA26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COMP2330 Computer Science</a:t>
            </a:r>
          </a:p>
        </p:txBody>
      </p:sp>
      <p:sp>
        <p:nvSpPr>
          <p:cNvPr id="7" name="Rectangle 1030">
            <a:extLst>
              <a:ext uri="{FF2B5EF4-FFF2-40B4-BE49-F238E27FC236}">
                <a16:creationId xmlns:a16="http://schemas.microsoft.com/office/drawing/2014/main" id="{C1F074C0-3468-4671-BA93-B633EFCBA9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D14BA3-440A-48A6-BE24-3A2630EB9390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37262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152400"/>
            <a:ext cx="8204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71600"/>
            <a:ext cx="8178800" cy="4686300"/>
          </a:xfrm>
        </p:spPr>
        <p:txBody>
          <a:bodyPr/>
          <a:lstStyle/>
          <a:p>
            <a:pPr lvl="0"/>
            <a:endParaRPr lang="en-IN" noProof="0"/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id="{37F415FA-7816-4B27-AAD5-C2A07A70B5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0C6AFF73-846E-4D05-A38F-66A7335CEF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COMP2330 Computer Science</a:t>
            </a:r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A1BBB40D-811E-4631-9AB7-3D13CBD313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DC2F11-4C83-4FAB-8B1A-11166836B4BF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541263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>
                <a:solidFill>
                  <a:srgbClr val="0000CC"/>
                </a:solidFill>
                <a:latin typeface="Comic Sans MS" panose="030F0702030302020204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endParaRPr lang="en-US" dirty="0"/>
          </a:p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C424E-5072-4052-9E33-F625A6EA3C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prstClr val="black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F55FEE7-19F4-41FD-B68F-2CDCA8BC57AE}" type="datetime1">
              <a:rPr lang="en-US"/>
              <a:pPr>
                <a:defRPr/>
              </a:pPr>
              <a:t>12/9/2020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CE524-AF46-4C6A-8A96-34F3DE028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88113"/>
            <a:ext cx="3086100" cy="365125"/>
          </a:xfr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prstClr val="black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/>
              <a:t>Dr. Anshuman Kalla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432EF-2384-48B3-ABEA-40A66BB43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73900" y="6488113"/>
            <a:ext cx="2057400" cy="365125"/>
          </a:xfrm>
        </p:spPr>
        <p:txBody>
          <a:bodyPr/>
          <a:lstStyle>
            <a:lvl1pPr eaLnBrk="0" hangingPunct="0">
              <a:defRPr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3BB77C5B-C5C1-445C-B94A-CEEB7CEAAE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36231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2" y="-5938"/>
            <a:ext cx="9129095" cy="1325563"/>
          </a:xfrm>
        </p:spPr>
        <p:txBody>
          <a:bodyPr>
            <a:normAutofit/>
          </a:bodyPr>
          <a:lstStyle>
            <a:lvl1pPr algn="ctr">
              <a:defRPr sz="3150">
                <a:solidFill>
                  <a:srgbClr val="0000CC"/>
                </a:solidFill>
                <a:latin typeface="Comic Sans MS" panose="030F0702030302020204" pitchFamily="66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13" y="1417983"/>
            <a:ext cx="8975035" cy="49430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CF2FC-BCFE-4186-8CAA-30932E65ED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75" y="6488113"/>
            <a:ext cx="2057400" cy="365125"/>
          </a:xfr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prstClr val="black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54B452D-5062-4081-B73F-7FE7A9C7177D}" type="datetime1">
              <a:rPr lang="en-US"/>
              <a:pPr>
                <a:defRPr/>
              </a:pPr>
              <a:t>12/9/2020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B1642-5C96-483B-972B-F45483C76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88113"/>
            <a:ext cx="3086100" cy="365125"/>
          </a:xfr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prstClr val="black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/>
              <a:t>Dr. Anshuman Kalla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6B698-6FD3-4096-A148-2665DC527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73900" y="6488113"/>
            <a:ext cx="2057400" cy="365125"/>
          </a:xfrm>
        </p:spPr>
        <p:txBody>
          <a:bodyPr/>
          <a:lstStyle>
            <a:lvl1pPr eaLnBrk="0" hangingPunct="0">
              <a:defRPr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D81B86E6-D74F-4DD6-ACC6-475BFFCCFF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716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76E33-FFE3-4729-A34E-D4ECC0FA7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80003AF-CDB5-4E76-8AD0-A46393DD9EC7}" type="datetime1">
              <a:rPr lang="en-US"/>
              <a:pPr>
                <a:defRPr/>
              </a:pPr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FC837-ACAB-4215-9E80-BDC177D97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/>
              <a:t>Dr. Anshuman Kalla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4BC83-D95B-4ECE-BC87-751C4E096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Times New Roman" panose="02020603050405020304" pitchFamily="18" charset="0"/>
              </a:defRPr>
            </a:lvl1pPr>
          </a:lstStyle>
          <a:p>
            <a:fld id="{4CF3FD69-3BEC-4A8B-8BE7-73316FC22C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41082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87BC5-38DF-4D8C-8048-240B4502B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D268D39-10D9-4B6F-A9DA-C1284D46A200}" type="datetime1">
              <a:rPr lang="en-US"/>
              <a:pPr>
                <a:defRPr/>
              </a:pPr>
              <a:t>12/9/2020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FBCB1-8652-47A6-B740-AAD67177A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/>
              <a:t>Dr. Anshuman Kalla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5F989-6EC2-498F-A337-76765DBA4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Times New Roman" panose="02020603050405020304" pitchFamily="18" charset="0"/>
              </a:defRPr>
            </a:lvl1pPr>
          </a:lstStyle>
          <a:p>
            <a:fld id="{B2711F10-28A6-4D12-A3AD-77A104B762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31015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E4D19E-1F5E-4000-A557-29289887C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78F741B-918D-4224-A0C3-D3D3D77443D2}" type="datetime1">
              <a:rPr lang="en-US"/>
              <a:pPr>
                <a:defRPr/>
              </a:pPr>
              <a:t>12/9/2020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EBB6F1-B682-4EF2-8F47-28A757FFF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/>
              <a:t>Dr. Anshuman Kalla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86C804-6F8A-4AA4-AD20-7C612ECE5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Times New Roman" panose="02020603050405020304" pitchFamily="18" charset="0"/>
              </a:defRPr>
            </a:lvl1pPr>
          </a:lstStyle>
          <a:p>
            <a:fld id="{218BCB80-CAED-430E-A159-F04FAB746E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5372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id="{02CBC8C3-4577-4A57-865B-0E0FA0CD69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7A6C2FEC-3ACC-477E-A09D-473C584860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COMP2330 Computer Science</a:t>
            </a:r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4BCC12E5-EC7F-4A63-BAF9-6D8D79E447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24D5BB-8F5B-4247-AD3F-B9202B327ACE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781327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970542-7DCE-4731-921B-073A45ED0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DFECDCD-62FE-4B72-9E6F-4E16759F2934}" type="datetime1">
              <a:rPr lang="en-US"/>
              <a:pPr>
                <a:defRPr/>
              </a:pPr>
              <a:t>12/9/2020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174552-7F24-490B-B96D-6FCB572D2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/>
              <a:t>Dr. Anshuman Kalla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23BD1A-E6A1-4D33-97F1-60964E34C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Times New Roman" panose="02020603050405020304" pitchFamily="18" charset="0"/>
              </a:defRPr>
            </a:lvl1pPr>
          </a:lstStyle>
          <a:p>
            <a:fld id="{DBA39226-1881-4725-B791-579B70ED89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3944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C0D3CE-D10D-4D24-A759-D5ED4CF4A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1366A57-4937-4827-ADF5-27D7A6C774A4}" type="datetime1">
              <a:rPr lang="en-US"/>
              <a:pPr>
                <a:defRPr/>
              </a:pPr>
              <a:t>12/9/2020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DB7C33-ECAC-4D76-8534-9E35F5E54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/>
              <a:t>Dr. Anshuman Kalla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EECF0-6666-4122-A3C9-7498067D8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Times New Roman" panose="02020603050405020304" pitchFamily="18" charset="0"/>
              </a:defRPr>
            </a:lvl1pPr>
          </a:lstStyle>
          <a:p>
            <a:fld id="{D6FB82D1-10F9-4406-B9CC-8B41D7C106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37342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1256B-DD02-49B7-B2A0-C0CC41E1B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A41FC21-B2EF-4A19-845D-17B3D46885F5}" type="datetime1">
              <a:rPr lang="en-US"/>
              <a:pPr>
                <a:defRPr/>
              </a:pPr>
              <a:t>12/9/2020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974FDE-BB9F-4A35-B92A-738620704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/>
              <a:t>Dr. Anshuman Kalla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04EC8D-D089-43C4-8015-215A71F90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Times New Roman" panose="02020603050405020304" pitchFamily="18" charset="0"/>
              </a:defRPr>
            </a:lvl1pPr>
          </a:lstStyle>
          <a:p>
            <a:fld id="{0D6F8CD5-55F3-4F88-89AB-2B9A6F79BB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45435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352447-9A22-4BE8-9EC5-E7D8448BB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CF24798-91A5-4154-BAE6-8A0D3FBBA986}" type="datetime1">
              <a:rPr lang="en-US"/>
              <a:pPr>
                <a:defRPr/>
              </a:pPr>
              <a:t>12/9/2020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53F928-6FED-4623-87D9-E4057B3B4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/>
              <a:t>Dr. Anshuman Kalla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611644-6447-4566-8A12-DCFA7DBDF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Times New Roman" panose="02020603050405020304" pitchFamily="18" charset="0"/>
              </a:defRPr>
            </a:lvl1pPr>
          </a:lstStyle>
          <a:p>
            <a:fld id="{03C60210-1CC0-451D-ADE8-0DDBE9E9C3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74813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04CDA-3C8C-436C-827B-DF3E63C70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3E1784C-4086-4DC3-A6A2-F3F02F4A29DE}" type="datetime1">
              <a:rPr lang="en-US"/>
              <a:pPr>
                <a:defRPr/>
              </a:pPr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CB140-9D14-4F89-A60E-DFB40633F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/>
              <a:t>Dr. Anshuman Kalla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D7688-17F2-441A-B716-8558DB18B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Times New Roman" panose="02020603050405020304" pitchFamily="18" charset="0"/>
              </a:defRPr>
            </a:lvl1pPr>
          </a:lstStyle>
          <a:p>
            <a:fld id="{4D58DA0E-C857-4252-8D6D-61771D62F3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08540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B8A59-4333-467F-8DE2-2A63FA99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923E0D5-8FB3-46AD-B9C9-8ADE1DF92153}" type="datetime1">
              <a:rPr lang="en-US"/>
              <a:pPr>
                <a:defRPr/>
              </a:pPr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E5CF2-A849-4AA6-9970-3356B031A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/>
              <a:t>Dr. Anshuman Kalla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2A275-F5E7-487A-8AE5-9DAAD00C5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Times New Roman" panose="02020603050405020304" pitchFamily="18" charset="0"/>
              </a:defRPr>
            </a:lvl1pPr>
          </a:lstStyle>
          <a:p>
            <a:fld id="{9300E6C8-2F3A-46BE-889A-C14107C2C0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3685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id="{5F7AAA8D-19AA-46B8-A5D4-D06E25093E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783D0ACC-86FC-47A0-8011-77D6091F72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COMP2330 Computer Science</a:t>
            </a:r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EE0C05F8-35B3-432C-B584-0FE68E470C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7682DC-44B5-4F0E-B396-335B8B4AE7F0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374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13200" cy="468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371600"/>
            <a:ext cx="4013200" cy="468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1028">
            <a:extLst>
              <a:ext uri="{FF2B5EF4-FFF2-40B4-BE49-F238E27FC236}">
                <a16:creationId xmlns:a16="http://schemas.microsoft.com/office/drawing/2014/main" id="{6A89F302-113E-4429-AE31-CB745C6DE3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029">
            <a:extLst>
              <a:ext uri="{FF2B5EF4-FFF2-40B4-BE49-F238E27FC236}">
                <a16:creationId xmlns:a16="http://schemas.microsoft.com/office/drawing/2014/main" id="{79A5ADEF-63F3-4713-AD4D-86CDC61C61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COMP2330 Computer Science</a:t>
            </a:r>
          </a:p>
        </p:txBody>
      </p:sp>
      <p:sp>
        <p:nvSpPr>
          <p:cNvPr id="7" name="Rectangle 1030">
            <a:extLst>
              <a:ext uri="{FF2B5EF4-FFF2-40B4-BE49-F238E27FC236}">
                <a16:creationId xmlns:a16="http://schemas.microsoft.com/office/drawing/2014/main" id="{F3DE3348-868B-4822-AB2B-5EDA15F384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E9E750-0065-4C25-BD33-6B1EBBFECC28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67962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1028">
            <a:extLst>
              <a:ext uri="{FF2B5EF4-FFF2-40B4-BE49-F238E27FC236}">
                <a16:creationId xmlns:a16="http://schemas.microsoft.com/office/drawing/2014/main" id="{5753DD97-57A0-4810-8738-4A67B74686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1029">
            <a:extLst>
              <a:ext uri="{FF2B5EF4-FFF2-40B4-BE49-F238E27FC236}">
                <a16:creationId xmlns:a16="http://schemas.microsoft.com/office/drawing/2014/main" id="{02AE7C62-221F-4C04-9F42-EBBA8B42A4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COMP2330 Computer Science</a:t>
            </a:r>
          </a:p>
        </p:txBody>
      </p:sp>
      <p:sp>
        <p:nvSpPr>
          <p:cNvPr id="9" name="Rectangle 1030">
            <a:extLst>
              <a:ext uri="{FF2B5EF4-FFF2-40B4-BE49-F238E27FC236}">
                <a16:creationId xmlns:a16="http://schemas.microsoft.com/office/drawing/2014/main" id="{65128D74-95C6-473F-85B3-E9564827EC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76BC47-CA01-419C-8D00-FE0323F52EBE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07375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1028">
            <a:extLst>
              <a:ext uri="{FF2B5EF4-FFF2-40B4-BE49-F238E27FC236}">
                <a16:creationId xmlns:a16="http://schemas.microsoft.com/office/drawing/2014/main" id="{3C157991-8A3C-4928-916C-3160A59FB8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477F6D3F-96F0-43DA-9618-18E35F9166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COMP2330 Computer Science</a:t>
            </a:r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1938BD2B-F636-4095-AEF6-8691108DEB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7ED0DC-F899-4828-945B-21800DC636E6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48994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>
            <a:extLst>
              <a:ext uri="{FF2B5EF4-FFF2-40B4-BE49-F238E27FC236}">
                <a16:creationId xmlns:a16="http://schemas.microsoft.com/office/drawing/2014/main" id="{D825A2F2-450B-4630-9A95-0FBBF0F6F0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2769A3CE-7721-48EC-A49A-77ABF939E9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COMP2330 Computer Science</a:t>
            </a:r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6A4BA3C1-2BB5-4994-BEBF-5085B1DDCA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76F8DC-41D0-4C39-BC3C-F5C39B92660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35174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8">
            <a:extLst>
              <a:ext uri="{FF2B5EF4-FFF2-40B4-BE49-F238E27FC236}">
                <a16:creationId xmlns:a16="http://schemas.microsoft.com/office/drawing/2014/main" id="{90DC0C5B-6DEF-47D1-9F20-45D849E50D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029">
            <a:extLst>
              <a:ext uri="{FF2B5EF4-FFF2-40B4-BE49-F238E27FC236}">
                <a16:creationId xmlns:a16="http://schemas.microsoft.com/office/drawing/2014/main" id="{5BB78E3C-9F8D-44E5-9944-3A65CC656B2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COMP2330 Computer Science</a:t>
            </a:r>
          </a:p>
        </p:txBody>
      </p:sp>
      <p:sp>
        <p:nvSpPr>
          <p:cNvPr id="7" name="Rectangle 1030">
            <a:extLst>
              <a:ext uri="{FF2B5EF4-FFF2-40B4-BE49-F238E27FC236}">
                <a16:creationId xmlns:a16="http://schemas.microsoft.com/office/drawing/2014/main" id="{5BFE2195-426D-4398-AF56-61A8E4911D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CBDC29-F131-4446-910E-B3B1A9F3B4FB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0749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8">
            <a:extLst>
              <a:ext uri="{FF2B5EF4-FFF2-40B4-BE49-F238E27FC236}">
                <a16:creationId xmlns:a16="http://schemas.microsoft.com/office/drawing/2014/main" id="{F5A0B500-1CBB-4B21-AD2D-939D797F9B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029">
            <a:extLst>
              <a:ext uri="{FF2B5EF4-FFF2-40B4-BE49-F238E27FC236}">
                <a16:creationId xmlns:a16="http://schemas.microsoft.com/office/drawing/2014/main" id="{DC55646B-A918-4445-8612-ED41DBA0CD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COMP2330 Computer Science</a:t>
            </a:r>
          </a:p>
        </p:txBody>
      </p:sp>
      <p:sp>
        <p:nvSpPr>
          <p:cNvPr id="7" name="Rectangle 1030">
            <a:extLst>
              <a:ext uri="{FF2B5EF4-FFF2-40B4-BE49-F238E27FC236}">
                <a16:creationId xmlns:a16="http://schemas.microsoft.com/office/drawing/2014/main" id="{2481639E-2DBA-4EAF-8C44-B897B4DB10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B50D81-41DB-4550-863A-9F0CBDEF418C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96638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>
            <a:extLst>
              <a:ext uri="{FF2B5EF4-FFF2-40B4-BE49-F238E27FC236}">
                <a16:creationId xmlns:a16="http://schemas.microsoft.com/office/drawing/2014/main" id="{961C8A7A-7D6A-41D1-BAD0-682A7DAAE0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152400"/>
            <a:ext cx="8204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7" name="Rectangle 1027">
            <a:extLst>
              <a:ext uri="{FF2B5EF4-FFF2-40B4-BE49-F238E27FC236}">
                <a16:creationId xmlns:a16="http://schemas.microsoft.com/office/drawing/2014/main" id="{B34235DA-597F-4F68-8051-C30E8A7AA9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178800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49156" name="Rectangle 1028">
            <a:extLst>
              <a:ext uri="{FF2B5EF4-FFF2-40B4-BE49-F238E27FC236}">
                <a16:creationId xmlns:a16="http://schemas.microsoft.com/office/drawing/2014/main" id="{AB255131-ACD0-4D61-AC6B-CE3138B588E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9157" name="Rectangle 1029">
            <a:extLst>
              <a:ext uri="{FF2B5EF4-FFF2-40B4-BE49-F238E27FC236}">
                <a16:creationId xmlns:a16="http://schemas.microsoft.com/office/drawing/2014/main" id="{409BD62B-A871-4F8E-86F9-692926253BF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GB"/>
              <a:t>COMP2330 Computer Science</a:t>
            </a:r>
          </a:p>
        </p:txBody>
      </p:sp>
      <p:sp>
        <p:nvSpPr>
          <p:cNvPr id="49158" name="Rectangle 1030">
            <a:extLst>
              <a:ext uri="{FF2B5EF4-FFF2-40B4-BE49-F238E27FC236}">
                <a16:creationId xmlns:a16="http://schemas.microsoft.com/office/drawing/2014/main" id="{98402F14-44DD-4CA8-A5EC-38500436DAE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fld id="{BFBC3F79-9C0E-4942-B724-17C9453DE13D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1" name="Line 1031">
            <a:extLst>
              <a:ext uri="{FF2B5EF4-FFF2-40B4-BE49-F238E27FC236}">
                <a16:creationId xmlns:a16="http://schemas.microsoft.com/office/drawing/2014/main" id="{CDAFFBAF-5188-4F77-B9F2-F53C1A77EBF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295400"/>
            <a:ext cx="8153400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  <p:sldLayoutId id="2147483852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anose="020B0A040201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anose="020B0A040201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anose="020B0A040201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anose="020B0A040201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anose="020B0A040201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anose="020B0A040201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anose="020B0A040201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anose="020B0A040201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—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–"/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•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394D1E1C-C904-4CCF-AF2C-DE9EE36A10F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952B81FA-FB35-4B4F-B43E-E11EEC692AE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975FE-F714-449C-970C-7D79B4D184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prstClr val="black">
                    <a:tint val="75000"/>
                  </a:prstClr>
                </a:solidFill>
                <a:latin typeface="Calibri" panose="020F0502020204030204"/>
              </a:defRPr>
            </a:lvl1pPr>
          </a:lstStyle>
          <a:p>
            <a:pPr>
              <a:defRPr/>
            </a:pPr>
            <a:fld id="{85C8CACB-9732-44EC-AEFC-FA349351E71E}" type="datetime1">
              <a:rPr lang="en-US"/>
              <a:pPr>
                <a:defRPr/>
              </a:pPr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A8F9C-00BD-48ED-976B-D5E94E9E4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prstClr val="black">
                    <a:tint val="75000"/>
                  </a:prstClr>
                </a:solidFill>
                <a:latin typeface="Calibri" panose="020F0502020204030204"/>
              </a:defRPr>
            </a:lvl1pPr>
          </a:lstStyle>
          <a:p>
            <a:pPr>
              <a:defRPr/>
            </a:pPr>
            <a:r>
              <a:rPr lang="en-US"/>
              <a:t>Dr. Anshuman Kalla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97698-E658-4EC0-9E81-9910D6B0FE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9C1A4DE6-1B57-4A60-814D-A85E0DE8743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</p:sldLayoutIdLst>
  <p:hf hdr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7">
            <a:extLst>
              <a:ext uri="{FF2B5EF4-FFF2-40B4-BE49-F238E27FC236}">
                <a16:creationId xmlns:a16="http://schemas.microsoft.com/office/drawing/2014/main" id="{2A90AADD-A41A-4E2D-B993-9F4D93ECF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1800" y="6229350"/>
            <a:ext cx="1905000" cy="457200"/>
          </a:xfr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t>1.</a:t>
            </a:r>
            <a:fld id="{2B184C86-4739-4382-A718-8F49D8D62A98}" type="slidenum">
              <a:rPr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 algn="l"/>
              <a:t>1</a:t>
            </a:fld>
            <a:endParaRPr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565250" name="Rectangle 2">
            <a:extLst>
              <a:ext uri="{FF2B5EF4-FFF2-40B4-BE49-F238E27FC236}">
                <a16:creationId xmlns:a16="http://schemas.microsoft.com/office/drawing/2014/main" id="{14DF2125-0445-4D9F-9521-1098757FE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65251" name="Text Box 3">
            <a:extLst>
              <a:ext uri="{FF2B5EF4-FFF2-40B4-BE49-F238E27FC236}">
                <a16:creationId xmlns:a16="http://schemas.microsoft.com/office/drawing/2014/main" id="{D007231F-1A03-4A86-A3AB-B3D16919CD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95263"/>
            <a:ext cx="38671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DATA COMMUNICATIONS</a:t>
            </a:r>
          </a:p>
        </p:txBody>
      </p:sp>
      <p:sp>
        <p:nvSpPr>
          <p:cNvPr id="16389" name="Text Box 4">
            <a:extLst>
              <a:ext uri="{FF2B5EF4-FFF2-40B4-BE49-F238E27FC236}">
                <a16:creationId xmlns:a16="http://schemas.microsoft.com/office/drawing/2014/main" id="{0B06BB4D-ABF9-4CFA-A9FA-504FB4388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800"/>
          </a:p>
        </p:txBody>
      </p:sp>
      <p:sp>
        <p:nvSpPr>
          <p:cNvPr id="16390" name="Rectangle 31">
            <a:extLst>
              <a:ext uri="{FF2B5EF4-FFF2-40B4-BE49-F238E27FC236}">
                <a16:creationId xmlns:a16="http://schemas.microsoft.com/office/drawing/2014/main" id="{D9C09DC9-5E0F-4E0E-8B99-5A1DE0029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" y="2478088"/>
            <a:ext cx="6781800" cy="230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SzPct val="117000"/>
              <a:buFont typeface="Wingdings" panose="05000000000000000000" pitchFamily="2" charset="2"/>
              <a:buChar char="§"/>
            </a:pPr>
            <a:r>
              <a:rPr lang="en-US" altLang="en-US"/>
              <a:t> Data communications: Course Handout</a:t>
            </a:r>
          </a:p>
          <a:p>
            <a:pPr>
              <a:buSzPct val="117000"/>
              <a:buFont typeface="Wingdings" panose="05000000000000000000" pitchFamily="2" charset="2"/>
              <a:buChar char="§"/>
            </a:pPr>
            <a:r>
              <a:rPr lang="en-US" altLang="en-US"/>
              <a:t> Data communications: Definition</a:t>
            </a:r>
          </a:p>
          <a:p>
            <a:pPr>
              <a:buSzPct val="117000"/>
              <a:buFont typeface="Wingdings" panose="05000000000000000000" pitchFamily="2" charset="2"/>
              <a:buChar char="§"/>
            </a:pPr>
            <a:r>
              <a:rPr lang="en-US" altLang="en-US"/>
              <a:t> Data communications: Basic Terminologies</a:t>
            </a:r>
          </a:p>
          <a:p>
            <a:pPr>
              <a:buSzPct val="117000"/>
              <a:buFont typeface="Wingdings" panose="05000000000000000000" pitchFamily="2" charset="2"/>
              <a:buChar char="§"/>
            </a:pPr>
            <a:r>
              <a:rPr lang="fr-FR" altLang="en-US"/>
              <a:t> </a:t>
            </a:r>
            <a:r>
              <a:rPr lang="en-US" altLang="zh-TW">
                <a:ea typeface="新細明體" panose="02020500000000000000" pitchFamily="18" charset="-120"/>
              </a:rPr>
              <a:t>Simplified Communications Model</a:t>
            </a:r>
          </a:p>
          <a:p>
            <a:pPr>
              <a:buSzPct val="117000"/>
              <a:buFont typeface="Wingdings" panose="05000000000000000000" pitchFamily="2" charset="2"/>
              <a:buChar char="§"/>
            </a:pPr>
            <a:r>
              <a:rPr lang="en-US" altLang="en-US"/>
              <a:t> Data Communications Model</a:t>
            </a:r>
          </a:p>
          <a:p>
            <a:pPr>
              <a:buSzPct val="117000"/>
              <a:buFont typeface="Wingdings" panose="05000000000000000000" pitchFamily="2" charset="2"/>
              <a:buChar char="§"/>
            </a:pPr>
            <a:endParaRPr lang="en-US" altLang="en-US"/>
          </a:p>
        </p:txBody>
      </p:sp>
      <p:sp>
        <p:nvSpPr>
          <p:cNvPr id="565280" name="Text Box 32">
            <a:extLst>
              <a:ext uri="{FF2B5EF4-FFF2-40B4-BE49-F238E27FC236}">
                <a16:creationId xmlns:a16="http://schemas.microsoft.com/office/drawing/2014/main" id="{CC82AED1-C0EA-4FFC-83D7-0C9B841EA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1495425"/>
            <a:ext cx="5535613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 i="1" u="sng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Topics to be discussed in this lecture: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>
            <a:extLst>
              <a:ext uri="{FF2B5EF4-FFF2-40B4-BE49-F238E27FC236}">
                <a16:creationId xmlns:a16="http://schemas.microsoft.com/office/drawing/2014/main" id="{01A758F7-B1F0-4D6A-A093-B86A78334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CDC582C7-B1CD-4FA6-B8B4-9FD1799178AE}" type="slidenum">
              <a:rPr kumimoji="0" lang="en-GB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2</a:t>
            </a:fld>
            <a:endParaRPr kumimoji="0" lang="en-GB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837956C1-6449-42E6-B9F5-BE601957F6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Human Communications</a:t>
            </a:r>
            <a:endParaRPr lang="en-US" altLang="en-US"/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EB9EA852-F429-4D99-9DC7-8155EDDB87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14325" y="3743325"/>
            <a:ext cx="8178800" cy="21431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400">
                <a:ea typeface="宋体" panose="02010600030101010101" pitchFamily="2" charset="-122"/>
              </a:rPr>
              <a:t>A 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transmitter</a:t>
            </a:r>
            <a:r>
              <a:rPr lang="en-US" altLang="zh-CN" sz="2400">
                <a:ea typeface="宋体" panose="02010600030101010101" pitchFamily="2" charset="-122"/>
              </a:rPr>
              <a:t>: mouth</a:t>
            </a:r>
          </a:p>
          <a:p>
            <a:pPr>
              <a:lnSpc>
                <a:spcPct val="80000"/>
              </a:lnSpc>
            </a:pPr>
            <a:r>
              <a:rPr lang="en-US" altLang="zh-CN" sz="2400">
                <a:ea typeface="宋体" panose="02010600030101010101" pitchFamily="2" charset="-122"/>
              </a:rPr>
              <a:t>A 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receiver</a:t>
            </a:r>
            <a:r>
              <a:rPr lang="en-US" altLang="zh-CN" sz="2400">
                <a:ea typeface="宋体" panose="02010600030101010101" pitchFamily="2" charset="-122"/>
              </a:rPr>
              <a:t>: ear</a:t>
            </a:r>
          </a:p>
          <a:p>
            <a:pPr>
              <a:lnSpc>
                <a:spcPct val="80000"/>
              </a:lnSpc>
            </a:pPr>
            <a:r>
              <a:rPr lang="en-US" altLang="zh-CN" sz="2400">
                <a:ea typeface="宋体" panose="02010600030101010101" pitchFamily="2" charset="-122"/>
              </a:rPr>
              <a:t>The 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media</a:t>
            </a:r>
            <a:r>
              <a:rPr lang="en-US" altLang="zh-CN" sz="2400">
                <a:ea typeface="宋体" panose="02010600030101010101" pitchFamily="2" charset="-122"/>
              </a:rPr>
              <a:t>: air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Question: Can you talk at outer space?</a:t>
            </a:r>
          </a:p>
          <a:p>
            <a:pPr>
              <a:lnSpc>
                <a:spcPct val="80000"/>
              </a:lnSpc>
            </a:pPr>
            <a:r>
              <a:rPr lang="en-US" altLang="zh-CN" sz="2400">
                <a:ea typeface="宋体" panose="02010600030101010101" pitchFamily="2" charset="-122"/>
              </a:rPr>
              <a:t>The 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protocol</a:t>
            </a:r>
            <a:r>
              <a:rPr lang="en-US" altLang="zh-CN" sz="2400">
                <a:ea typeface="宋体" panose="02010600030101010101" pitchFamily="2" charset="-122"/>
              </a:rPr>
              <a:t>: a common human language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Question: why do we learn English?</a:t>
            </a:r>
            <a:endParaRPr lang="en-US" altLang="en-US" sz="2000"/>
          </a:p>
        </p:txBody>
      </p:sp>
      <p:pic>
        <p:nvPicPr>
          <p:cNvPr id="18437" name="Picture 4" descr="MCj03199920000[1]">
            <a:extLst>
              <a:ext uri="{FF2B5EF4-FFF2-40B4-BE49-F238E27FC236}">
                <a16:creationId xmlns:a16="http://schemas.microsoft.com/office/drawing/2014/main" id="{184221FA-9A27-4689-9FC5-7C66A4019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3" y="1541463"/>
            <a:ext cx="1863725" cy="154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7" descr="MCBD08317_0000[1]">
            <a:extLst>
              <a:ext uri="{FF2B5EF4-FFF2-40B4-BE49-F238E27FC236}">
                <a16:creationId xmlns:a16="http://schemas.microsoft.com/office/drawing/2014/main" id="{A2CC02B1-2EBC-4A61-B401-8EA42AF6EF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075" y="1549400"/>
            <a:ext cx="1776413" cy="156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7">
            <a:extLst>
              <a:ext uri="{FF2B5EF4-FFF2-40B4-BE49-F238E27FC236}">
                <a16:creationId xmlns:a16="http://schemas.microsoft.com/office/drawing/2014/main" id="{E4C1FE87-7AFD-47E2-AF26-8B05FFCD2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1800" y="6229350"/>
            <a:ext cx="1905000" cy="457200"/>
          </a:xfr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t>1.</a:t>
            </a:r>
            <a:fld id="{F0093C9E-BAB0-49AC-8AA8-BC75BF69923D}" type="slidenum">
              <a:rPr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 algn="l"/>
              <a:t>3</a:t>
            </a:fld>
            <a:endParaRPr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565250" name="Rectangle 2">
            <a:extLst>
              <a:ext uri="{FF2B5EF4-FFF2-40B4-BE49-F238E27FC236}">
                <a16:creationId xmlns:a16="http://schemas.microsoft.com/office/drawing/2014/main" id="{6770757C-F22C-40D7-A278-912809EAF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0" y="423000"/>
            <a:ext cx="9144000" cy="9144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65251" name="Text Box 3">
            <a:extLst>
              <a:ext uri="{FF2B5EF4-FFF2-40B4-BE49-F238E27FC236}">
                <a16:creationId xmlns:a16="http://schemas.microsoft.com/office/drawing/2014/main" id="{67B7CB1D-BDA3-4F32-A82F-2884713E4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95263"/>
            <a:ext cx="394493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DATA COMMUNICATIONS</a:t>
            </a:r>
          </a:p>
        </p:txBody>
      </p:sp>
      <p:sp>
        <p:nvSpPr>
          <p:cNvPr id="19461" name="Text Box 4">
            <a:extLst>
              <a:ext uri="{FF2B5EF4-FFF2-40B4-BE49-F238E27FC236}">
                <a16:creationId xmlns:a16="http://schemas.microsoft.com/office/drawing/2014/main" id="{0F6E2957-8720-4A29-B335-DE5DFD3D7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800"/>
          </a:p>
        </p:txBody>
      </p:sp>
      <p:sp>
        <p:nvSpPr>
          <p:cNvPr id="565253" name="Rectangle 5">
            <a:extLst>
              <a:ext uri="{FF2B5EF4-FFF2-40B4-BE49-F238E27FC236}">
                <a16:creationId xmlns:a16="http://schemas.microsoft.com/office/drawing/2014/main" id="{300AB5DA-FBE8-4370-856C-EED2EE055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" y="1289050"/>
            <a:ext cx="8610600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8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 term </a:t>
            </a:r>
            <a:r>
              <a:rPr lang="en-US" sz="2800" i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telecommunication</a:t>
            </a:r>
            <a:r>
              <a:rPr lang="en-US" sz="28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means communication at a distance. The word </a:t>
            </a:r>
            <a:r>
              <a:rPr lang="en-US" sz="2800" i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data</a:t>
            </a:r>
            <a:r>
              <a:rPr lang="en-US" sz="28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refers to information presented in whatever form is agreed upon by the parties creating and using the data. </a:t>
            </a:r>
            <a:r>
              <a:rPr lang="en-US" sz="2800" i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Data communications</a:t>
            </a:r>
            <a:r>
              <a:rPr lang="en-US" sz="28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are the exchange of data between two devices via some form of transmission medium such as a wire cable.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6">
            <a:extLst>
              <a:ext uri="{FF2B5EF4-FFF2-40B4-BE49-F238E27FC236}">
                <a16:creationId xmlns:a16="http://schemas.microsoft.com/office/drawing/2014/main" id="{4419DB2A-30DB-42CC-97D9-E69191E54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1800" y="6229350"/>
            <a:ext cx="1905000" cy="457200"/>
          </a:xfr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t>1.</a:t>
            </a:r>
            <a:fld id="{3A482AD9-6436-433F-BBFB-90B2105CCE63}" type="slidenum">
              <a:rPr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 algn="l"/>
              <a:t>4</a:t>
            </a:fld>
            <a:endParaRPr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1507" name="Line 2">
            <a:extLst>
              <a:ext uri="{FF2B5EF4-FFF2-40B4-BE49-F238E27FC236}">
                <a16:creationId xmlns:a16="http://schemas.microsoft.com/office/drawing/2014/main" id="{1BBEC4DD-C51C-49FB-A2F6-3983D2BADF7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08" name="Line 3">
            <a:extLst>
              <a:ext uri="{FF2B5EF4-FFF2-40B4-BE49-F238E27FC236}">
                <a16:creationId xmlns:a16="http://schemas.microsoft.com/office/drawing/2014/main" id="{D18073D3-BB3D-4238-89BE-C2E1EDDD6C2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09" name="Text Box 4">
            <a:extLst>
              <a:ext uri="{FF2B5EF4-FFF2-40B4-BE49-F238E27FC236}">
                <a16:creationId xmlns:a16="http://schemas.microsoft.com/office/drawing/2014/main" id="{66E91E88-5EB7-4F01-A6E3-5DFC400581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746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Figure 1.1  </a:t>
            </a:r>
            <a:r>
              <a:rPr lang="en-US" altLang="en-US" sz="2000" i="1"/>
              <a:t>Components of a data communication system</a:t>
            </a:r>
          </a:p>
        </p:txBody>
      </p:sp>
      <p:sp>
        <p:nvSpPr>
          <p:cNvPr id="21510" name="Line 5">
            <a:extLst>
              <a:ext uri="{FF2B5EF4-FFF2-40B4-BE49-F238E27FC236}">
                <a16:creationId xmlns:a16="http://schemas.microsoft.com/office/drawing/2014/main" id="{0EB04669-978B-4F27-A48B-578C883240D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1511" name="Picture 6">
            <a:extLst>
              <a:ext uri="{FF2B5EF4-FFF2-40B4-BE49-F238E27FC236}">
                <a16:creationId xmlns:a16="http://schemas.microsoft.com/office/drawing/2014/main" id="{FCB49AEA-2CA1-4E4C-8B85-8463ACCC9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38" y="2593975"/>
            <a:ext cx="7065962" cy="182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>
            <a:extLst>
              <a:ext uri="{FF2B5EF4-FFF2-40B4-BE49-F238E27FC236}">
                <a16:creationId xmlns:a16="http://schemas.microsoft.com/office/drawing/2014/main" id="{6D53648B-44BB-4BC3-8A6D-956E13E7D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29EF5A0A-4734-4E56-82CC-111374E26F56}" type="slidenum">
              <a:rPr kumimoji="0" lang="en-GB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5</a:t>
            </a:fld>
            <a:endParaRPr kumimoji="0" lang="en-GB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24872A28-A380-49E1-90CA-3E3619F3A4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>
                <a:ea typeface="新細明體" panose="02020500000000000000" pitchFamily="18" charset="-120"/>
              </a:rPr>
              <a:t>Simplified Communications Model</a:t>
            </a:r>
          </a:p>
        </p:txBody>
      </p:sp>
      <p:pic>
        <p:nvPicPr>
          <p:cNvPr id="23556" name="Picture 5">
            <a:extLst>
              <a:ext uri="{FF2B5EF4-FFF2-40B4-BE49-F238E27FC236}">
                <a16:creationId xmlns:a16="http://schemas.microsoft.com/office/drawing/2014/main" id="{473F9118-8AA1-4BBA-826A-6A04A0A84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64"/>
          <a:stretch>
            <a:fillRect/>
          </a:stretch>
        </p:blipFill>
        <p:spPr bwMode="auto">
          <a:xfrm>
            <a:off x="152400" y="1427163"/>
            <a:ext cx="8686800" cy="543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>
            <a:extLst>
              <a:ext uri="{FF2B5EF4-FFF2-40B4-BE49-F238E27FC236}">
                <a16:creationId xmlns:a16="http://schemas.microsoft.com/office/drawing/2014/main" id="{084E4C26-0B1A-45A7-B9E5-AD27E8368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06C50CB5-6454-4F49-A210-30777A91CF0A}" type="slidenum">
              <a:rPr kumimoji="0" lang="en-GB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6</a:t>
            </a:fld>
            <a:endParaRPr kumimoji="0" lang="en-GB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99E6ADEE-178F-4488-ACCD-8E709DF901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A Communications Model	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D0905A17-05F2-4C5F-8B53-9E31337F55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>
                <a:ea typeface="宋体" panose="02010600030101010101" pitchFamily="2" charset="-122"/>
              </a:rPr>
              <a:t>What is the p</a:t>
            </a:r>
            <a:r>
              <a:rPr lang="en-US" altLang="zh-TW" sz="2400">
                <a:ea typeface="新細明體" panose="02020500000000000000" pitchFamily="18" charset="-120"/>
              </a:rPr>
              <a:t>urpose of </a:t>
            </a:r>
            <a:r>
              <a:rPr lang="en-US" altLang="zh-CN" sz="2400">
                <a:ea typeface="宋体" panose="02010600030101010101" pitchFamily="2" charset="-122"/>
              </a:rPr>
              <a:t>c</a:t>
            </a:r>
            <a:r>
              <a:rPr lang="en-US" altLang="zh-TW" sz="2400">
                <a:ea typeface="新細明體" panose="02020500000000000000" pitchFamily="18" charset="-120"/>
              </a:rPr>
              <a:t>ommunication</a:t>
            </a:r>
            <a:r>
              <a:rPr lang="en-US" altLang="zh-CN" sz="2400">
                <a:ea typeface="宋体" panose="02010600030101010101" pitchFamily="2" charset="-122"/>
              </a:rPr>
              <a:t>s?</a:t>
            </a:r>
            <a:endParaRPr lang="en-US" altLang="zh-TW" sz="2400">
              <a:ea typeface="新細明體" panose="02020500000000000000" pitchFamily="18" charset="-120"/>
            </a:endParaRPr>
          </a:p>
          <a:p>
            <a:pPr lvl="1">
              <a:lnSpc>
                <a:spcPct val="9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 </a:t>
            </a:r>
            <a:r>
              <a:rPr lang="en-US" altLang="zh-TW" sz="2000" b="1">
                <a:solidFill>
                  <a:srgbClr val="FF0000"/>
                </a:solidFill>
                <a:ea typeface="新細明體" panose="02020500000000000000" pitchFamily="18" charset="-120"/>
              </a:rPr>
              <a:t>Exchange of </a:t>
            </a:r>
            <a:r>
              <a:rPr lang="en-US" altLang="zh-CN" sz="2000" b="1">
                <a:solidFill>
                  <a:srgbClr val="FF0000"/>
                </a:solidFill>
                <a:ea typeface="新細明體" panose="02020500000000000000" pitchFamily="18" charset="-120"/>
              </a:rPr>
              <a:t>information</a:t>
            </a:r>
            <a:r>
              <a:rPr lang="en-US" altLang="zh-TW" sz="2000" b="1">
                <a:solidFill>
                  <a:srgbClr val="FF0000"/>
                </a:solidFill>
                <a:ea typeface="新細明體" panose="02020500000000000000" pitchFamily="18" charset="-120"/>
              </a:rPr>
              <a:t> between </a:t>
            </a:r>
            <a:r>
              <a:rPr lang="en-US" altLang="zh-CN" sz="2000" b="1">
                <a:solidFill>
                  <a:srgbClr val="FF0000"/>
                </a:solidFill>
                <a:ea typeface="宋体" panose="02010600030101010101" pitchFamily="2" charset="-122"/>
              </a:rPr>
              <a:t>two parties</a:t>
            </a:r>
            <a:endParaRPr lang="en-US" altLang="zh-TW" sz="2000" b="1">
              <a:solidFill>
                <a:srgbClr val="FF0000"/>
              </a:solidFill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Key elements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Source</a:t>
            </a:r>
            <a:r>
              <a:rPr lang="en-US" altLang="zh-CN" sz="2000">
                <a:solidFill>
                  <a:srgbClr val="FF0000"/>
                </a:solidFill>
                <a:ea typeface="新細明體" panose="02020500000000000000" pitchFamily="18" charset="-120"/>
              </a:rPr>
              <a:t>: </a:t>
            </a:r>
            <a:r>
              <a:rPr lang="en-US" altLang="zh-TW" sz="2000">
                <a:ea typeface="新細明體" panose="02020500000000000000" pitchFamily="18" charset="-120"/>
              </a:rPr>
              <a:t>Generates data to be transmitted</a:t>
            </a:r>
            <a:r>
              <a:rPr lang="en-US" altLang="zh-CN" sz="2000">
                <a:ea typeface="宋体" panose="02010600030101010101" pitchFamily="2" charset="-122"/>
              </a:rPr>
              <a:t>. E.g., telephones, PCs.</a:t>
            </a:r>
            <a:endParaRPr lang="en-US" altLang="zh-TW" sz="2000">
              <a:ea typeface="新細明體" panose="02020500000000000000" pitchFamily="18" charset="-120"/>
            </a:endParaRPr>
          </a:p>
          <a:p>
            <a:pPr lvl="2">
              <a:lnSpc>
                <a:spcPct val="90000"/>
              </a:lnSpc>
            </a:pPr>
            <a:r>
              <a:rPr lang="en-US" altLang="zh-TW" sz="1800">
                <a:solidFill>
                  <a:srgbClr val="FF0000"/>
                </a:solidFill>
                <a:ea typeface="新細明體" panose="02020500000000000000" pitchFamily="18" charset="-120"/>
              </a:rPr>
              <a:t>Transmitter</a:t>
            </a:r>
            <a:r>
              <a:rPr lang="en-US" altLang="zh-CN" sz="1800">
                <a:solidFill>
                  <a:srgbClr val="FF0000"/>
                </a:solidFill>
                <a:ea typeface="新細明體" panose="02020500000000000000" pitchFamily="18" charset="-120"/>
              </a:rPr>
              <a:t>: </a:t>
            </a:r>
            <a:r>
              <a:rPr lang="en-US" altLang="zh-CN" sz="1800">
                <a:ea typeface="宋体" panose="02010600030101010101" pitchFamily="2" charset="-122"/>
              </a:rPr>
              <a:t>A transmitter transforms and encodes the</a:t>
            </a:r>
            <a:r>
              <a:rPr lang="en-US" altLang="zh-CN" sz="1800">
                <a:solidFill>
                  <a:srgbClr val="FF0000"/>
                </a:solidFill>
                <a:ea typeface="宋体" panose="02010600030101010101" pitchFamily="2" charset="-122"/>
              </a:rPr>
              <a:t> information</a:t>
            </a:r>
            <a:r>
              <a:rPr lang="en-US" altLang="zh-CN" sz="1800">
                <a:ea typeface="宋体" panose="02010600030101010101" pitchFamily="2" charset="-122"/>
              </a:rPr>
              <a:t> in such a way as to produce </a:t>
            </a:r>
            <a:r>
              <a:rPr lang="en-US" altLang="zh-CN" sz="1800">
                <a:solidFill>
                  <a:srgbClr val="FF0000"/>
                </a:solidFill>
                <a:ea typeface="宋体" panose="02010600030101010101" pitchFamily="2" charset="-122"/>
              </a:rPr>
              <a:t>electromagnetic signals</a:t>
            </a:r>
            <a:r>
              <a:rPr lang="en-US" altLang="zh-CN" sz="1800">
                <a:ea typeface="宋体" panose="02010600030101010101" pitchFamily="2" charset="-122"/>
              </a:rPr>
              <a:t> that can be transmitted across some sort of </a:t>
            </a:r>
            <a:r>
              <a:rPr lang="en-US" altLang="zh-CN" sz="1800">
                <a:solidFill>
                  <a:srgbClr val="FF0000"/>
                </a:solidFill>
                <a:ea typeface="宋体" panose="02010600030101010101" pitchFamily="2" charset="-122"/>
              </a:rPr>
              <a:t>transmission system</a:t>
            </a:r>
            <a:r>
              <a:rPr lang="en-US" altLang="zh-CN" sz="1800">
                <a:ea typeface="宋体" panose="02010600030101010101" pitchFamily="2" charset="-122"/>
              </a:rPr>
              <a:t>.</a:t>
            </a:r>
            <a:endParaRPr lang="en-US" altLang="zh-TW" sz="1800">
              <a:ea typeface="新細明體" panose="02020500000000000000" pitchFamily="18" charset="-120"/>
            </a:endParaRP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Transmission System</a:t>
            </a:r>
          </a:p>
          <a:p>
            <a:pPr lvl="2">
              <a:lnSpc>
                <a:spcPct val="90000"/>
              </a:lnSpc>
              <a:buFont typeface="Tahoma" panose="020B0604030504040204" pitchFamily="34" charset="0"/>
              <a:buChar char="−"/>
            </a:pPr>
            <a:r>
              <a:rPr lang="en-US" altLang="zh-CN" sz="1800">
                <a:ea typeface="宋体" panose="02010600030101010101" pitchFamily="2" charset="-122"/>
              </a:rPr>
              <a:t>It can be a single transmission line or a complex network connecting source and destination.</a:t>
            </a:r>
            <a:endParaRPr lang="en-US" altLang="zh-TW" sz="1800">
              <a:ea typeface="新細明體" panose="02020500000000000000" pitchFamily="18" charset="-120"/>
            </a:endParaRP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Destination</a:t>
            </a:r>
            <a:r>
              <a:rPr lang="en-US" altLang="zh-CN" sz="2000">
                <a:solidFill>
                  <a:srgbClr val="FF0000"/>
                </a:solidFill>
                <a:ea typeface="新細明體" panose="02020500000000000000" pitchFamily="18" charset="-120"/>
              </a:rPr>
              <a:t>: </a:t>
            </a:r>
            <a:r>
              <a:rPr lang="en-US" altLang="zh-TW" sz="2000">
                <a:ea typeface="新細明體" panose="02020500000000000000" pitchFamily="18" charset="-120"/>
              </a:rPr>
              <a:t>Takes incoming data</a:t>
            </a:r>
            <a:r>
              <a:rPr lang="en-US" altLang="zh-CN" sz="2000">
                <a:ea typeface="宋体" panose="02010600030101010101" pitchFamily="2" charset="-122"/>
              </a:rPr>
              <a:t> from the receiver</a:t>
            </a:r>
          </a:p>
          <a:p>
            <a:pPr lvl="2">
              <a:lnSpc>
                <a:spcPct val="90000"/>
              </a:lnSpc>
            </a:pPr>
            <a:r>
              <a:rPr lang="en-US" altLang="zh-TW" sz="1800">
                <a:solidFill>
                  <a:srgbClr val="FF0000"/>
                </a:solidFill>
                <a:ea typeface="新細明體" panose="02020500000000000000" pitchFamily="18" charset="-120"/>
              </a:rPr>
              <a:t>Receiver</a:t>
            </a:r>
            <a:r>
              <a:rPr lang="en-US" altLang="zh-CN" sz="1800">
                <a:solidFill>
                  <a:srgbClr val="FF0000"/>
                </a:solidFill>
                <a:ea typeface="新細明體" panose="02020500000000000000" pitchFamily="18" charset="-120"/>
              </a:rPr>
              <a:t>: </a:t>
            </a:r>
            <a:r>
              <a:rPr lang="en-US" altLang="zh-CN" sz="1800">
                <a:ea typeface="宋体" panose="02010600030101010101" pitchFamily="2" charset="-122"/>
              </a:rPr>
              <a:t>The receiver accepts the signal from the transmission system and converts it into a form that can be handled by the destination device.</a:t>
            </a:r>
            <a:endParaRPr lang="en-US" altLang="zh-TW" sz="18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B9A65-FB50-496B-9973-0447DBA2E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" y="852488"/>
            <a:ext cx="9128125" cy="769937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Basic Terminologies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F4F75-0A5F-4718-B389-BF315D6B1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5" y="1622425"/>
            <a:ext cx="9051925" cy="4252913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450"/>
              </a:spcAft>
              <a:defRPr/>
            </a:pPr>
            <a:r>
              <a:rPr lang="en-US" b="1" dirty="0"/>
              <a:t>Data</a:t>
            </a:r>
          </a:p>
          <a:p>
            <a:pPr lvl="1" eaLnBrk="1" fontAlgn="auto" hangingPunct="1">
              <a:spcAft>
                <a:spcPts val="450"/>
              </a:spcAft>
              <a:defRPr/>
            </a:pPr>
            <a:r>
              <a:rPr lang="en-US" dirty="0"/>
              <a:t>Refers to information irrespective of its type for example text, audio, video, image etc.</a:t>
            </a:r>
          </a:p>
          <a:p>
            <a:pPr lvl="1" eaLnBrk="1" fontAlgn="auto" hangingPunct="1">
              <a:spcAft>
                <a:spcPts val="450"/>
              </a:spcAft>
              <a:defRPr/>
            </a:pPr>
            <a:r>
              <a:rPr lang="en-US" dirty="0"/>
              <a:t>It is efficient for processing, storing and moving</a:t>
            </a:r>
          </a:p>
          <a:p>
            <a:pPr eaLnBrk="1" fontAlgn="auto" hangingPunct="1">
              <a:spcAft>
                <a:spcPts val="450"/>
              </a:spcAft>
              <a:defRPr/>
            </a:pPr>
            <a:r>
              <a:rPr lang="en-US" b="1" dirty="0"/>
              <a:t>Data Communication</a:t>
            </a:r>
          </a:p>
          <a:p>
            <a:pPr lvl="1" eaLnBrk="1" fontAlgn="auto" hangingPunct="1">
              <a:spcAft>
                <a:spcPts val="450"/>
              </a:spcAft>
              <a:defRPr/>
            </a:pPr>
            <a:r>
              <a:rPr lang="en-US" dirty="0"/>
              <a:t>Denotes exchange of data between two communicating devices</a:t>
            </a:r>
          </a:p>
          <a:p>
            <a:pPr lvl="1" eaLnBrk="1" fontAlgn="auto" hangingPunct="1">
              <a:spcAft>
                <a:spcPts val="450"/>
              </a:spcAft>
              <a:defRPr/>
            </a:pPr>
            <a:r>
              <a:rPr lang="en-US" dirty="0"/>
              <a:t>Data communications deals with the </a:t>
            </a:r>
            <a:r>
              <a:rPr lang="en-US" b="1" dirty="0"/>
              <a:t>transmission of signals </a:t>
            </a:r>
            <a:r>
              <a:rPr lang="en-US" dirty="0"/>
              <a:t>in a </a:t>
            </a:r>
            <a:r>
              <a:rPr lang="en-US" b="1" dirty="0">
                <a:solidFill>
                  <a:srgbClr val="FF0000"/>
                </a:solidFill>
              </a:rPr>
              <a:t>reliable</a:t>
            </a:r>
            <a:r>
              <a:rPr lang="en-US" dirty="0"/>
              <a:t> and </a:t>
            </a:r>
            <a:r>
              <a:rPr lang="en-US" b="1" dirty="0">
                <a:solidFill>
                  <a:srgbClr val="FF0000"/>
                </a:solidFill>
              </a:rPr>
              <a:t>efficient</a:t>
            </a:r>
            <a:r>
              <a:rPr lang="en-US" dirty="0"/>
              <a:t> manner. </a:t>
            </a:r>
          </a:p>
          <a:p>
            <a:pPr eaLnBrk="1" fontAlgn="auto" hangingPunct="1">
              <a:spcAft>
                <a:spcPts val="450"/>
              </a:spcAft>
              <a:defRPr/>
            </a:pPr>
            <a:r>
              <a:rPr lang="en-US" b="1" dirty="0"/>
              <a:t>Computer Network or Data Network</a:t>
            </a:r>
          </a:p>
          <a:p>
            <a:pPr lvl="1" eaLnBrk="1" fontAlgn="auto" hangingPunct="1">
              <a:spcAft>
                <a:spcPts val="450"/>
              </a:spcAft>
              <a:defRPr/>
            </a:pPr>
            <a:r>
              <a:rPr lang="en-US" dirty="0"/>
              <a:t>Set of </a:t>
            </a:r>
            <a:r>
              <a:rPr lang="en-US" b="1" dirty="0">
                <a:solidFill>
                  <a:srgbClr val="FF0000"/>
                </a:solidFill>
              </a:rPr>
              <a:t>communication capable devices </a:t>
            </a:r>
            <a:r>
              <a:rPr lang="en-US" dirty="0"/>
              <a:t>that are interconnected by </a:t>
            </a:r>
            <a:r>
              <a:rPr lang="en-US" b="1" dirty="0">
                <a:solidFill>
                  <a:srgbClr val="FF0000"/>
                </a:solidFill>
              </a:rPr>
              <a:t>links</a:t>
            </a:r>
            <a:r>
              <a:rPr lang="en-US" dirty="0"/>
              <a:t> and </a:t>
            </a:r>
            <a:r>
              <a:rPr lang="en-US" b="1" dirty="0">
                <a:solidFill>
                  <a:srgbClr val="FF0000"/>
                </a:solidFill>
              </a:rPr>
              <a:t>connecting-devices</a:t>
            </a:r>
            <a:r>
              <a:rPr lang="en-US" dirty="0"/>
              <a:t> (like switches, routers, hubs etc.) </a:t>
            </a:r>
          </a:p>
          <a:p>
            <a:pPr lvl="1" eaLnBrk="1" fontAlgn="auto" hangingPunct="1">
              <a:spcAft>
                <a:spcPts val="450"/>
              </a:spcAft>
              <a:defRPr/>
            </a:pPr>
            <a:r>
              <a:rPr lang="en-US" dirty="0"/>
              <a:t>Provides </a:t>
            </a:r>
            <a:r>
              <a:rPr lang="en-US" b="1" dirty="0">
                <a:solidFill>
                  <a:srgbClr val="FF0000"/>
                </a:solidFill>
              </a:rPr>
              <a:t>set of services </a:t>
            </a:r>
            <a:r>
              <a:rPr lang="en-US" dirty="0"/>
              <a:t>based on </a:t>
            </a:r>
            <a:r>
              <a:rPr lang="en-US" b="1" dirty="0">
                <a:solidFill>
                  <a:srgbClr val="FF0000"/>
                </a:solidFill>
              </a:rPr>
              <a:t>exchange of data</a:t>
            </a:r>
          </a:p>
          <a:p>
            <a:pPr lvl="1" eaLnBrk="1" fontAlgn="auto" hangingPunct="1">
              <a:spcAft>
                <a:spcPts val="450"/>
              </a:spcAft>
              <a:defRPr/>
            </a:pPr>
            <a:r>
              <a:rPr lang="en-US" dirty="0"/>
              <a:t>Deals with technology &amp; architecture of communication n/w used to interconnect devices </a:t>
            </a:r>
          </a:p>
        </p:txBody>
      </p:sp>
      <p:sp>
        <p:nvSpPr>
          <p:cNvPr id="25604" name="Date Placeholder 3">
            <a:extLst>
              <a:ext uri="{FF2B5EF4-FFF2-40B4-BE49-F238E27FC236}">
                <a16:creationId xmlns:a16="http://schemas.microsoft.com/office/drawing/2014/main" id="{B205317F-294B-4079-948B-15C5F687ABC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DE734E4-6708-435C-ABDE-17C7012D907B}" type="datetime1">
              <a:rPr lang="en-US" altLang="en-US" sz="900" smtClean="0">
                <a:solidFill>
                  <a:srgbClr val="000000"/>
                </a:solidFill>
              </a:rPr>
              <a:pPr/>
              <a:t>12/9/2020</a:t>
            </a:fld>
            <a:endParaRPr lang="en-US" altLang="en-US" sz="900">
              <a:solidFill>
                <a:srgbClr val="000000"/>
              </a:solidFill>
            </a:endParaRPr>
          </a:p>
        </p:txBody>
      </p:sp>
      <p:sp>
        <p:nvSpPr>
          <p:cNvPr id="25605" name="Slide Number Placeholder 5">
            <a:extLst>
              <a:ext uri="{FF2B5EF4-FFF2-40B4-BE49-F238E27FC236}">
                <a16:creationId xmlns:a16="http://schemas.microsoft.com/office/drawing/2014/main" id="{DBDB0CD5-FE67-480C-9D95-F9E0ADB9F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DEEB2F6-446A-4107-AB25-A6854F4193C8}" type="slidenum">
              <a:rPr lang="en-US" altLang="en-US" sz="900">
                <a:solidFill>
                  <a:srgbClr val="000000"/>
                </a:solidFill>
              </a:rPr>
              <a:pPr/>
              <a:t>7</a:t>
            </a:fld>
            <a:endParaRPr lang="en-US" altLang="en-US" sz="9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07797C55-BB6D-44EF-9C20-08296CD9D7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Communications Model</a:t>
            </a:r>
          </a:p>
        </p:txBody>
      </p:sp>
      <p:pic>
        <p:nvPicPr>
          <p:cNvPr id="26627" name="Picture 5">
            <a:extLst>
              <a:ext uri="{FF2B5EF4-FFF2-40B4-BE49-F238E27FC236}">
                <a16:creationId xmlns:a16="http://schemas.microsoft.com/office/drawing/2014/main" id="{9E63E975-8EE8-4CA1-B50B-842DA949B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755"/>
          <a:stretch>
            <a:fillRect/>
          </a:stretch>
        </p:blipFill>
        <p:spPr bwMode="auto">
          <a:xfrm>
            <a:off x="34447" y="2258946"/>
            <a:ext cx="9067800" cy="334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7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0FFC660F-8964-4370-8F94-C476633F6D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Transmission Medium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15236D8D-2DA6-4A31-AF75-473FDF4976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selection is a basic choice</a:t>
            </a:r>
          </a:p>
          <a:p>
            <a:pPr lvl="1"/>
            <a:r>
              <a:rPr lang="en-US" altLang="en-US"/>
              <a:t>internal use entirely up to business</a:t>
            </a:r>
          </a:p>
          <a:p>
            <a:pPr lvl="1"/>
            <a:r>
              <a:rPr lang="en-US" altLang="en-US"/>
              <a:t>long-distance links made by carrier</a:t>
            </a:r>
          </a:p>
          <a:p>
            <a:r>
              <a:rPr lang="en-US" altLang="en-US"/>
              <a:t>rapid technology advances change mix</a:t>
            </a:r>
          </a:p>
          <a:p>
            <a:pPr lvl="1"/>
            <a:r>
              <a:rPr lang="en-US" altLang="en-US"/>
              <a:t>fiber optic</a:t>
            </a:r>
          </a:p>
          <a:p>
            <a:pPr lvl="1"/>
            <a:r>
              <a:rPr lang="en-US" altLang="en-US"/>
              <a:t>wireless</a:t>
            </a:r>
          </a:p>
          <a:p>
            <a:r>
              <a:rPr lang="en-US" altLang="en-US"/>
              <a:t>transmission costs still high</a:t>
            </a:r>
          </a:p>
          <a:p>
            <a:r>
              <a:rPr lang="en-US" altLang="en-US"/>
              <a:t>hence interest in efficiency improvements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allings">
  <a:themeElements>
    <a:clrScheme name="Stallings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Stallings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Stallings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llings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llings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32203D684C3F41858C7B99892FCA1C" ma:contentTypeVersion="3" ma:contentTypeDescription="Create a new document." ma:contentTypeScope="" ma:versionID="3f6abb7bd7041a3c46199b14a2944225">
  <xsd:schema xmlns:xsd="http://www.w3.org/2001/XMLSchema" xmlns:xs="http://www.w3.org/2001/XMLSchema" xmlns:p="http://schemas.microsoft.com/office/2006/metadata/properties" xmlns:ns2="f733c01e-f8de-4ab7-a358-11ee3ada8c63" targetNamespace="http://schemas.microsoft.com/office/2006/metadata/properties" ma:root="true" ma:fieldsID="f7e2279085e906aed995564d0195e72f" ns2:_="">
    <xsd:import namespace="f733c01e-f8de-4ab7-a358-11ee3ada8c6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33c01e-f8de-4ab7-a358-11ee3ada8c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A97A4CC-2BD2-4478-8874-201B351B46E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35BF32F-41C2-43E7-AA88-697B830FC8F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F8AFAEC-EEB7-4B5D-A1D2-8CE2739C7A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733c01e-f8de-4ab7-a358-11ee3ada8c6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Settings\pullina\Application Data\Microsoft\Templates\Stallings.pot</Template>
  <TotalTime>1439</TotalTime>
  <Words>779</Words>
  <Application>Microsoft Office PowerPoint</Application>
  <PresentationFormat>On-screen Show (4:3)</PresentationFormat>
  <Paragraphs>77</Paragraphs>
  <Slides>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Stallings</vt:lpstr>
      <vt:lpstr>Office Theme</vt:lpstr>
      <vt:lpstr>PowerPoint Presentation</vt:lpstr>
      <vt:lpstr>Human Communications</vt:lpstr>
      <vt:lpstr>PowerPoint Presentation</vt:lpstr>
      <vt:lpstr>PowerPoint Presentation</vt:lpstr>
      <vt:lpstr>Simplified Communications Model</vt:lpstr>
      <vt:lpstr>A Communications Model </vt:lpstr>
      <vt:lpstr>Basic Terminologies</vt:lpstr>
      <vt:lpstr>Data Communications Model</vt:lpstr>
      <vt:lpstr>Transmission Medium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Communications and Networking</dc:title>
  <dc:creator>Dr. Gulrej Ahmed [MU - Jaipur]</dc:creator>
  <cp:lastModifiedBy>Dr. Gulraj Ahmed [MU - Jaipur]</cp:lastModifiedBy>
  <cp:revision>302</cp:revision>
  <dcterms:created xsi:type="dcterms:W3CDTF">1999-09-03T12:49:47Z</dcterms:created>
  <dcterms:modified xsi:type="dcterms:W3CDTF">2020-12-09T13:43:18Z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0x0101002A32203D684C3F41858C7B99892FCA1C</vt:lpwstr>
  </property>
</Properties>
</file>