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6"/>
  </p:notesMasterIdLst>
  <p:sldIdLst>
    <p:sldId id="257" r:id="rId6"/>
    <p:sldId id="258" r:id="rId7"/>
    <p:sldId id="276" r:id="rId8"/>
    <p:sldId id="262" r:id="rId9"/>
    <p:sldId id="264" r:id="rId10"/>
    <p:sldId id="260" r:id="rId11"/>
    <p:sldId id="263" r:id="rId12"/>
    <p:sldId id="265" r:id="rId13"/>
    <p:sldId id="266" r:id="rId14"/>
    <p:sldId id="267" r:id="rId15"/>
    <p:sldId id="259" r:id="rId16"/>
    <p:sldId id="261"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A6626-2EB3-43E0-AA51-653C902D318E}" v="3" dt="2020-12-02T15:04:46.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ish Bansal [CCE - 2019]" userId="617e092b-9cca-41f5-853e-357f99c37ae0" providerId="ADAL" clId="{38AA6626-2EB3-43E0-AA51-653C902D318E}"/>
    <pc:docChg chg="modSld">
      <pc:chgData name="Lavish Bansal [CCE - 2019]" userId="617e092b-9cca-41f5-853e-357f99c37ae0" providerId="ADAL" clId="{38AA6626-2EB3-43E0-AA51-653C902D318E}" dt="2020-12-02T15:04:46.369" v="2" actId="1076"/>
      <pc:docMkLst>
        <pc:docMk/>
      </pc:docMkLst>
      <pc:sldChg chg="modSp">
        <pc:chgData name="Lavish Bansal [CCE - 2019]" userId="617e092b-9cca-41f5-853e-357f99c37ae0" providerId="ADAL" clId="{38AA6626-2EB3-43E0-AA51-653C902D318E}" dt="2020-12-02T15:04:46.369" v="2" actId="1076"/>
        <pc:sldMkLst>
          <pc:docMk/>
          <pc:sldMk cId="3409048900" sldId="264"/>
        </pc:sldMkLst>
        <pc:spChg chg="mod">
          <ac:chgData name="Lavish Bansal [CCE - 2019]" userId="617e092b-9cca-41f5-853e-357f99c37ae0" providerId="ADAL" clId="{38AA6626-2EB3-43E0-AA51-653C902D318E}" dt="2020-12-02T15:04:46.369" v="2" actId="1076"/>
          <ac:spMkLst>
            <pc:docMk/>
            <pc:sldMk cId="3409048900" sldId="264"/>
            <ac:spMk id="8195" creationId="{00000000-0000-0000-0000-000000000000}"/>
          </ac:spMkLst>
        </pc:spChg>
        <pc:picChg chg="mod">
          <ac:chgData name="Lavish Bansal [CCE - 2019]" userId="617e092b-9cca-41f5-853e-357f99c37ae0" providerId="ADAL" clId="{38AA6626-2EB3-43E0-AA51-653C902D318E}" dt="2020-12-02T15:04:11.564" v="1" actId="1076"/>
          <ac:picMkLst>
            <pc:docMk/>
            <pc:sldMk cId="3409048900" sldId="264"/>
            <ac:picMk id="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803D3-E351-4E5A-B37E-16D893CDBB2B}" type="datetimeFigureOut">
              <a:rPr lang="en-IN" smtClean="0"/>
              <a:t>02-12-2020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8930D-2E48-460B-B2B0-5CC00984565D}" type="slidenum">
              <a:rPr lang="en-IN" smtClean="0"/>
              <a:t>‹#›</a:t>
            </a:fld>
            <a:endParaRPr lang="en-IN"/>
          </a:p>
        </p:txBody>
      </p:sp>
    </p:spTree>
    <p:extLst>
      <p:ext uri="{BB962C8B-B14F-4D97-AF65-F5344CB8AC3E}">
        <p14:creationId xmlns:p14="http://schemas.microsoft.com/office/powerpoint/2010/main" val="166596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500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89E3231-C703-4E42-8F9B-433F4A560309}" type="slidenum">
              <a:rPr lang="en-US" sz="1200" b="0" i="0" baseline="0" smtClean="0"/>
              <a:pPr/>
              <a:t>11</a:t>
            </a:fld>
            <a:endParaRPr lang="en-US" sz="1200" b="0" i="0" baseline="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panose="02020603050405020304" pitchFamily="18" charset="0"/>
              </a:rPr>
              <a:t>The maximum rate at which data can be transmitted over a given communication channel, under given conditions, is referred to as the </a:t>
            </a:r>
            <a:r>
              <a:rPr lang="en-US" b="1">
                <a:latin typeface="Times" panose="02020603050405020304" pitchFamily="18" charset="0"/>
              </a:rPr>
              <a:t>channel capacity</a:t>
            </a:r>
            <a:r>
              <a:rPr lang="en-US">
                <a:latin typeface="Times" panose="02020603050405020304" pitchFamily="18" charset="0"/>
              </a:rPr>
              <a:t>. There are four concepts here that we are trying to relate to one another.</a:t>
            </a:r>
          </a:p>
          <a:p>
            <a:r>
              <a:rPr lang="en-US">
                <a:latin typeface="Times" panose="02020603050405020304" pitchFamily="18" charset="0"/>
                <a:cs typeface="Times New Roman" panose="02020603050405020304" pitchFamily="18" charset="0"/>
              </a:rPr>
              <a:t>• </a:t>
            </a:r>
            <a:r>
              <a:rPr lang="en-US" b="1">
                <a:latin typeface="Times" panose="02020603050405020304" pitchFamily="18" charset="0"/>
              </a:rPr>
              <a:t>Data rate</a:t>
            </a:r>
            <a:r>
              <a:rPr lang="en-US">
                <a:latin typeface="Times" panose="02020603050405020304" pitchFamily="18" charset="0"/>
              </a:rPr>
              <a:t>, in bits per second (bps), at which data can be communicated </a:t>
            </a:r>
          </a:p>
          <a:p>
            <a:r>
              <a:rPr lang="en-US">
                <a:latin typeface="Times" panose="02020603050405020304" pitchFamily="18" charset="0"/>
                <a:cs typeface="Times New Roman" panose="02020603050405020304" pitchFamily="18" charset="0"/>
              </a:rPr>
              <a:t>• </a:t>
            </a:r>
            <a:r>
              <a:rPr lang="en-US" b="1">
                <a:latin typeface="Times" panose="02020603050405020304" pitchFamily="18" charset="0"/>
              </a:rPr>
              <a:t>Bandwidth,</a:t>
            </a:r>
            <a:r>
              <a:rPr lang="en-US">
                <a:latin typeface="Times" panose="02020603050405020304" pitchFamily="18" charset="0"/>
              </a:rPr>
              <a:t> as constrained by the transmitter and the nature of the transmission medium, expressed in cycles per second, or Hertz</a:t>
            </a:r>
          </a:p>
          <a:p>
            <a:r>
              <a:rPr lang="en-US">
                <a:latin typeface="Times" panose="02020603050405020304" pitchFamily="18" charset="0"/>
                <a:cs typeface="Times New Roman" panose="02020603050405020304" pitchFamily="18" charset="0"/>
              </a:rPr>
              <a:t>• </a:t>
            </a:r>
            <a:r>
              <a:rPr lang="en-US" b="1">
                <a:latin typeface="Times" panose="02020603050405020304" pitchFamily="18" charset="0"/>
              </a:rPr>
              <a:t>Noise,</a:t>
            </a:r>
            <a:r>
              <a:rPr lang="en-US">
                <a:latin typeface="Times" panose="02020603050405020304" pitchFamily="18" charset="0"/>
              </a:rPr>
              <a:t> average level of noise over the communications path</a:t>
            </a:r>
          </a:p>
          <a:p>
            <a:r>
              <a:rPr lang="en-US">
                <a:latin typeface="Times" panose="02020603050405020304" pitchFamily="18" charset="0"/>
                <a:cs typeface="Times New Roman" panose="02020603050405020304" pitchFamily="18" charset="0"/>
              </a:rPr>
              <a:t>•</a:t>
            </a:r>
            <a:r>
              <a:rPr lang="en-US" b="1">
                <a:latin typeface="Times" panose="02020603050405020304" pitchFamily="18" charset="0"/>
              </a:rPr>
              <a:t> Error rate,</a:t>
            </a:r>
            <a:r>
              <a:rPr lang="en-US">
                <a:latin typeface="Times" panose="02020603050405020304" pitchFamily="18" charset="0"/>
              </a:rPr>
              <a:t> at which errors occur, where an error is the reception of a 1 when a 0 was transmitted or the reception of a 0 when a 1 was transmitted</a:t>
            </a:r>
          </a:p>
          <a:p>
            <a:r>
              <a:rPr lang="en-US">
                <a:latin typeface="Times" panose="02020603050405020304" pitchFamily="18" charset="0"/>
              </a:rPr>
              <a:t>All transmission channels of any practical interest are of limited bandwidth, which arise from the physical properties of the transmission medium or from deliberate limitations at the transmitter on the bandwidth to prevent interference from other sources. Want to make as efficient use as possible of a given bandwidth. For digital data, this means that we would like to get as high a data rate as possible at a particular limit of error rate for a given bandwidth. The main constraint on achieving this efficiency is noise.</a:t>
            </a:r>
          </a:p>
        </p:txBody>
      </p:sp>
    </p:spTree>
    <p:extLst>
      <p:ext uri="{BB962C8B-B14F-4D97-AF65-F5344CB8AC3E}">
        <p14:creationId xmlns:p14="http://schemas.microsoft.com/office/powerpoint/2010/main" val="194777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0684A20-78C6-430E-8C27-7B593AD633C5}" type="slidenum">
              <a:rPr lang="en-US" sz="1200" b="0" i="0" baseline="0" smtClean="0"/>
              <a:pPr/>
              <a:t>12</a:t>
            </a:fld>
            <a:endParaRPr lang="en-US" sz="1200" b="0" i="0" baseline="0"/>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a:t>
            </a:r>
            <a:r>
              <a:rPr lang="en-US">
                <a:latin typeface="Times" panose="02020603050405020304" pitchFamily="18" charset="0"/>
              </a:rPr>
              <a:t>onsider the relationship among data rate, noise, and error rate. The presence of noise can corrupt one or more bits. If the data rate is increased, then the bits become "shorter" so that more bits are affected by a given pattern of noise. Mathematician Claude Shannondeveloped a formula relating these. For a given level of noise, expect that a greater signal strength would improve the ability to receive data correctly in the presence of noise. The key parameter involved is the </a:t>
            </a:r>
            <a:r>
              <a:rPr lang="en-US" b="1">
                <a:latin typeface="Times" panose="02020603050405020304" pitchFamily="18" charset="0"/>
              </a:rPr>
              <a:t>signal-to-noise ratio</a:t>
            </a:r>
            <a:r>
              <a:rPr lang="en-US">
                <a:latin typeface="Times" panose="02020603050405020304" pitchFamily="18" charset="0"/>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 This expresses the amount, in decibels, that the intended signal exceeds the noise level. A high SNR will mean a high-quality signal and a low number of required intermediate repeaters.</a:t>
            </a:r>
          </a:p>
          <a:p>
            <a:r>
              <a:rPr lang="en-US">
                <a:latin typeface="Times" panose="02020603050405020304" pitchFamily="18" charset="0"/>
              </a:rPr>
              <a:t>The signal-to-noise ratio is important in the transmission of digital data because it sets the upper bound on the achievable data rate. Shannon's result is that the maximum channel capacity, in bits per second, obeys the equation shown. </a:t>
            </a:r>
            <a:r>
              <a:rPr lang="en-US" i="1">
                <a:latin typeface="Times" panose="02020603050405020304" pitchFamily="18" charset="0"/>
              </a:rPr>
              <a:t>C</a:t>
            </a:r>
            <a:r>
              <a:rPr lang="en-US">
                <a:latin typeface="Times" panose="02020603050405020304" pitchFamily="18" charset="0"/>
              </a:rPr>
              <a:t> is the capacity of the channel in bits per second and </a:t>
            </a:r>
            <a:r>
              <a:rPr lang="en-US" i="1">
                <a:latin typeface="Times" panose="02020603050405020304" pitchFamily="18" charset="0"/>
              </a:rPr>
              <a:t>B</a:t>
            </a:r>
            <a:r>
              <a:rPr lang="en-US">
                <a:latin typeface="Times" panose="02020603050405020304" pitchFamily="18" charset="0"/>
              </a:rPr>
              <a:t> is the bandwidth of the channel in Hertz. The Shannon formula represents the theoretical maximum that can be achieved. In practice, however, only much lower rates are achieved, in part because formula only assumes white noise (thermal noise). </a:t>
            </a:r>
          </a:p>
        </p:txBody>
      </p:sp>
    </p:spTree>
    <p:extLst>
      <p:ext uri="{BB962C8B-B14F-4D97-AF65-F5344CB8AC3E}">
        <p14:creationId xmlns:p14="http://schemas.microsoft.com/office/powerpoint/2010/main" val="385211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E44E1BF-5DAA-4EED-851E-3B407EB9B73F}" type="slidenum">
              <a:rPr lang="en-US" sz="1200" b="0" i="0" baseline="0"/>
              <a:pPr/>
              <a:t>14</a:t>
            </a:fld>
            <a:endParaRPr lang="en-US" sz="1200" b="0" i="0" baseline="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6995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7DB22F8-B2AD-4763-A787-78827342C201}" type="slidenum">
              <a:rPr lang="en-US" sz="1200" b="0" i="0" baseline="0"/>
              <a:pPr/>
              <a:t>15</a:t>
            </a:fld>
            <a:endParaRPr lang="en-US" sz="1200" b="0" i="0" baseline="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78259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8DB11FB-043E-46B6-9F0F-93C1C7DD0F45}" type="slidenum">
              <a:rPr lang="en-US" sz="1200" b="0" i="0" baseline="0"/>
              <a:pPr/>
              <a:t>16</a:t>
            </a:fld>
            <a:endParaRPr lang="en-US" sz="1200" b="0" i="0" baseline="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84060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50CFDA9-FB84-4964-9B90-E6DA010BDE0B}" type="slidenum">
              <a:rPr lang="en-US" sz="1200" b="0" i="0" baseline="0"/>
              <a:pPr/>
              <a:t>17</a:t>
            </a:fld>
            <a:endParaRPr lang="en-US" sz="1200" b="0" i="0" baseline="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5199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3AC67C6-53FC-4B41-9D69-40BCEEE35966}" type="slidenum">
              <a:rPr lang="en-US" sz="1200" b="0" i="0" baseline="0"/>
              <a:pPr/>
              <a:t>18</a:t>
            </a:fld>
            <a:endParaRPr lang="en-US" sz="1200" b="0" i="0" baseline="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5831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B4B5AB7-FC89-4A63-AF27-F9806FF7838C}" type="slidenum">
              <a:rPr lang="en-US" sz="1200" b="0" i="0" baseline="0"/>
              <a:pPr/>
              <a:t>19</a:t>
            </a:fld>
            <a:endParaRPr lang="en-US" sz="1200" b="0" i="0" baseline="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0618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E535195-580F-4E83-8D4B-DAE6A804F845}" type="slidenum">
              <a:rPr lang="en-US" sz="1200" b="0" i="0" baseline="0"/>
              <a:pPr/>
              <a:t>20</a:t>
            </a:fld>
            <a:endParaRPr lang="en-US" sz="1200" b="0" i="0" baseline="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5959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C3AC3A5-B273-4BD7-9997-AB79E31AE380}" type="slidenum">
              <a:rPr lang="en-US" sz="1200" smtClean="0">
                <a:latin typeface="Times New Roman" panose="02020603050405020304" pitchFamily="18" charset="0"/>
              </a:rPr>
              <a:pPr/>
              <a:t>2</a:t>
            </a:fld>
            <a:endParaRPr lang="en-US" sz="12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t>Stallings DCC8e Chapter 3 summary.</a:t>
            </a:r>
          </a:p>
        </p:txBody>
      </p:sp>
    </p:spTree>
    <p:extLst>
      <p:ext uri="{BB962C8B-B14F-4D97-AF65-F5344CB8AC3E}">
        <p14:creationId xmlns:p14="http://schemas.microsoft.com/office/powerpoint/2010/main" val="332104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87C890E-7084-4914-9832-B3D4F402E19A}" type="slidenum">
              <a:rPr lang="en-US" sz="1200" b="0" i="0" baseline="0">
                <a:solidFill>
                  <a:srgbClr val="000000"/>
                </a:solidFill>
              </a:rPr>
              <a:pPr/>
              <a:t>4</a:t>
            </a:fld>
            <a:endParaRPr lang="en-US" sz="1200" b="0" i="0" baseline="0">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30764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As the number of levels goes up, the spacing between level decreases -&gt; increasing the probability of an error occurring in the presence of transmission impairments.</a:t>
            </a:r>
          </a:p>
          <a:p>
            <a:endParaRPr lang="en-IN" dirty="0"/>
          </a:p>
        </p:txBody>
      </p:sp>
      <p:sp>
        <p:nvSpPr>
          <p:cNvPr id="4" name="Slide Number Placeholder 3"/>
          <p:cNvSpPr>
            <a:spLocks noGrp="1"/>
          </p:cNvSpPr>
          <p:nvPr>
            <p:ph type="sldNum" sz="quarter" idx="10"/>
          </p:nvPr>
        </p:nvSpPr>
        <p:spPr/>
        <p:txBody>
          <a:bodyPr/>
          <a:lstStyle/>
          <a:p>
            <a:fld id="{99D8930D-2E48-460B-B2B0-5CC00984565D}" type="slidenum">
              <a:rPr lang="en-IN" smtClean="0"/>
              <a:t>5</a:t>
            </a:fld>
            <a:endParaRPr lang="en-IN"/>
          </a:p>
        </p:txBody>
      </p:sp>
    </p:spTree>
    <p:extLst>
      <p:ext uri="{BB962C8B-B14F-4D97-AF65-F5344CB8AC3E}">
        <p14:creationId xmlns:p14="http://schemas.microsoft.com/office/powerpoint/2010/main" val="2608043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643A6B0-881A-4E96-911B-B0CCCEC58B9C}" type="slidenum">
              <a:rPr lang="en-US" sz="1200" b="0" i="0" baseline="0" smtClean="0"/>
              <a:pPr/>
              <a:t>6</a:t>
            </a:fld>
            <a:endParaRPr lang="en-US" sz="1200" b="0" i="0" baseline="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panose="02020603050405020304" pitchFamily="18" charset="0"/>
              </a:rPr>
              <a:t>Consider a noise free channel where the limitation on data rate is simply the bandwidth of the signal. Nyquist states that if the rate of signal transmission is 2</a:t>
            </a:r>
            <a:r>
              <a:rPr lang="en-US" i="1">
                <a:latin typeface="Times" panose="02020603050405020304" pitchFamily="18" charset="0"/>
              </a:rPr>
              <a:t>B</a:t>
            </a:r>
            <a:r>
              <a:rPr lang="en-US">
                <a:latin typeface="Times" panose="02020603050405020304" pitchFamily="18" charset="0"/>
              </a:rPr>
              <a:t>, then a signal with frequencies no greater than </a:t>
            </a:r>
            <a:r>
              <a:rPr lang="en-US" i="1">
                <a:latin typeface="Times" panose="02020603050405020304" pitchFamily="18" charset="0"/>
              </a:rPr>
              <a:t>B</a:t>
            </a:r>
            <a:r>
              <a:rPr lang="en-US">
                <a:latin typeface="Times" panose="02020603050405020304" pitchFamily="18" charset="0"/>
              </a:rPr>
              <a:t> is sufficient to carry the signal rate. Conversely given a bandwidth of </a:t>
            </a:r>
            <a:r>
              <a:rPr lang="en-US" i="1">
                <a:latin typeface="Times" panose="02020603050405020304" pitchFamily="18" charset="0"/>
              </a:rPr>
              <a:t>B</a:t>
            </a:r>
            <a:r>
              <a:rPr lang="en-US">
                <a:latin typeface="Times" panose="02020603050405020304" pitchFamily="18" charset="0"/>
              </a:rPr>
              <a:t>, the highest signal rate that can be carried is 2</a:t>
            </a:r>
            <a:r>
              <a:rPr lang="en-US" i="1">
                <a:latin typeface="Times" panose="02020603050405020304" pitchFamily="18" charset="0"/>
              </a:rPr>
              <a:t>B</a:t>
            </a:r>
            <a:r>
              <a:rPr lang="en-US">
                <a:latin typeface="Times" panose="02020603050405020304" pitchFamily="18" charset="0"/>
              </a:rPr>
              <a:t>. This limitation is due to the effect of intersymbol interference, such as is produced by delay distortion. </a:t>
            </a:r>
          </a:p>
          <a:p>
            <a:r>
              <a:rPr lang="en-US">
                <a:latin typeface="Times" panose="02020603050405020304" pitchFamily="18" charset="0"/>
              </a:rPr>
              <a:t>If the signals to be transmitted are binary (two voltage levels), then the data rate that can be supported by </a:t>
            </a:r>
            <a:r>
              <a:rPr lang="en-US" i="1">
                <a:latin typeface="Times" panose="02020603050405020304" pitchFamily="18" charset="0"/>
              </a:rPr>
              <a:t>B</a:t>
            </a:r>
            <a:r>
              <a:rPr lang="en-US">
                <a:latin typeface="Times" panose="02020603050405020304" pitchFamily="18" charset="0"/>
              </a:rPr>
              <a:t> Hz is 2</a:t>
            </a:r>
            <a:r>
              <a:rPr lang="en-US" i="1">
                <a:latin typeface="Times" panose="02020603050405020304" pitchFamily="18" charset="0"/>
              </a:rPr>
              <a:t>B </a:t>
            </a:r>
            <a:r>
              <a:rPr lang="en-US">
                <a:latin typeface="Times" panose="02020603050405020304" pitchFamily="18" charset="0"/>
              </a:rPr>
              <a:t>bps. However signals with more than two levels can be used; that is, each signal element can represent more than one bit. For example, if four possible voltage levels are used as signals, then each signal element can represent two bits. With multilevel signaling, the Nyquist formulation becomes: </a:t>
            </a:r>
            <a:r>
              <a:rPr lang="en-US" i="1">
                <a:latin typeface="Times" panose="02020603050405020304" pitchFamily="18" charset="0"/>
              </a:rPr>
              <a:t>C</a:t>
            </a:r>
            <a:r>
              <a:rPr lang="en-US">
                <a:latin typeface="Times" panose="02020603050405020304" pitchFamily="18" charset="0"/>
              </a:rPr>
              <a:t> = 2</a:t>
            </a:r>
            <a:r>
              <a:rPr lang="en-US" i="1">
                <a:latin typeface="Times" panose="02020603050405020304" pitchFamily="18" charset="0"/>
              </a:rPr>
              <a:t>B</a:t>
            </a:r>
            <a:r>
              <a:rPr lang="en-US">
                <a:latin typeface="Times" panose="02020603050405020304" pitchFamily="18" charset="0"/>
              </a:rPr>
              <a:t> log</a:t>
            </a:r>
            <a:r>
              <a:rPr lang="en-US" baseline="-25000">
                <a:latin typeface="Times" panose="02020603050405020304" pitchFamily="18" charset="0"/>
              </a:rPr>
              <a:t>2</a:t>
            </a:r>
            <a:r>
              <a:rPr lang="en-US">
                <a:latin typeface="Times" panose="02020603050405020304" pitchFamily="18" charset="0"/>
              </a:rPr>
              <a:t> </a:t>
            </a:r>
            <a:r>
              <a:rPr lang="en-US" i="1">
                <a:latin typeface="Times" panose="02020603050405020304" pitchFamily="18" charset="0"/>
              </a:rPr>
              <a:t>M</a:t>
            </a:r>
            <a:r>
              <a:rPr lang="en-US">
                <a:latin typeface="Times" panose="02020603050405020304" pitchFamily="18" charset="0"/>
              </a:rPr>
              <a:t>, where </a:t>
            </a:r>
            <a:r>
              <a:rPr lang="en-US" i="1">
                <a:latin typeface="Times" panose="02020603050405020304" pitchFamily="18" charset="0"/>
              </a:rPr>
              <a:t>M</a:t>
            </a:r>
            <a:r>
              <a:rPr lang="en-US">
                <a:latin typeface="Times" panose="02020603050405020304" pitchFamily="18" charset="0"/>
              </a:rPr>
              <a:t> is the number of discrete signal or voltage levels. </a:t>
            </a:r>
          </a:p>
          <a:p>
            <a:r>
              <a:rPr lang="en-US">
                <a:latin typeface="Times" panose="02020603050405020304" pitchFamily="18" charset="0"/>
              </a:rPr>
              <a:t>So, for a given bandwidth, the data rate can be increased by increasing the number of different signal elements. However, this places an increased burden on the receiver, as it must distinguish one of </a:t>
            </a:r>
            <a:r>
              <a:rPr lang="en-US" i="1">
                <a:latin typeface="Times" panose="02020603050405020304" pitchFamily="18" charset="0"/>
              </a:rPr>
              <a:t>M</a:t>
            </a:r>
            <a:r>
              <a:rPr lang="en-US">
                <a:latin typeface="Times" panose="02020603050405020304" pitchFamily="18" charset="0"/>
              </a:rPr>
              <a:t> possible signal elements. Noise and other impairments on the transmission line will limit the practical value of </a:t>
            </a:r>
            <a:r>
              <a:rPr lang="en-US" i="1">
                <a:latin typeface="Times" panose="02020603050405020304" pitchFamily="18" charset="0"/>
              </a:rPr>
              <a:t>M</a:t>
            </a:r>
            <a:r>
              <a:rPr lang="en-US">
                <a:latin typeface="Times" panose="02020603050405020304" pitchFamily="18" charset="0"/>
              </a:rPr>
              <a:t>.</a:t>
            </a:r>
          </a:p>
          <a:p>
            <a:endParaRPr lang="en-US">
              <a:latin typeface="Times" panose="02020603050405020304" pitchFamily="18" charset="0"/>
            </a:endParaRPr>
          </a:p>
        </p:txBody>
      </p:sp>
    </p:spTree>
    <p:extLst>
      <p:ext uri="{BB962C8B-B14F-4D97-AF65-F5344CB8AC3E}">
        <p14:creationId xmlns:p14="http://schemas.microsoft.com/office/powerpoint/2010/main" val="282797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50680C8-1719-4E64-A3A1-90617794820D}" type="slidenum">
              <a:rPr lang="en-US" sz="1200" b="0" i="0" baseline="0">
                <a:solidFill>
                  <a:srgbClr val="000000"/>
                </a:solidFill>
              </a:rPr>
              <a:pPr/>
              <a:t>7</a:t>
            </a:fld>
            <a:endParaRPr lang="en-US" sz="1200" b="0" i="0" baseline="0">
              <a:solidFill>
                <a:srgbClr val="000000"/>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6451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90EECDD-AE55-4603-B8B1-EC4CCF7AADA1}" type="slidenum">
              <a:rPr lang="en-US" sz="1200" b="0" i="0" baseline="0"/>
              <a:pPr/>
              <a:t>8</a:t>
            </a:fld>
            <a:endParaRPr lang="en-US" sz="1200" b="0" i="0" baseline="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2381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47FB4B9-0E58-493C-B897-C86F01D295C7}" type="slidenum">
              <a:rPr lang="en-US" sz="1200" b="0" i="0" baseline="0"/>
              <a:pPr/>
              <a:t>9</a:t>
            </a:fld>
            <a:endParaRPr lang="en-US" sz="1200" b="0" i="0" baseline="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990963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7C1CB88-00B6-4DD6-8F8C-79A25DB7A26C}" type="slidenum">
              <a:rPr lang="en-US" sz="1200" b="0" i="0" baseline="0"/>
              <a:pPr/>
              <a:t>10</a:t>
            </a:fld>
            <a:endParaRPr lang="en-US" sz="1200" b="0" i="0" baseline="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068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33D5F2-17F7-46A8-8708-7B3EAE794D54}"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8512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33D5F2-17F7-46A8-8708-7B3EAE794D54}"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382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33D5F2-17F7-46A8-8708-7B3EAE794D54}"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23471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8240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IN" sz="2800">
                <a:solidFill>
                  <a:srgbClr val="000000"/>
                </a:solidFill>
              </a:endParaRPr>
            </a:p>
          </p:txBody>
        </p:sp>
      </p:grpSp>
      <p:sp>
        <p:nvSpPr>
          <p:cNvPr id="14"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fontAlgn="base">
              <a:spcBef>
                <a:spcPct val="50000"/>
              </a:spcBef>
              <a:spcAft>
                <a:spcPct val="0"/>
              </a:spcAft>
            </a:pPr>
            <a:r>
              <a:rPr lang="en-US" sz="1400" b="0" i="0" baseline="0">
                <a:solidFill>
                  <a:srgbClr val="000000"/>
                </a:solidFill>
                <a:latin typeface="McGrawHill-Italic" pitchFamily="2" charset="0"/>
              </a:rPr>
              <a:t>McGraw-Hill</a:t>
            </a:r>
            <a:endParaRPr lang="en-US" sz="2400" b="0" i="0" baseline="0">
              <a:solidFill>
                <a:srgbClr val="000000"/>
              </a:solidFill>
            </a:endParaRPr>
          </a:p>
        </p:txBody>
      </p:sp>
      <p:sp>
        <p:nvSpPr>
          <p:cNvPr id="15"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r" fontAlgn="base">
              <a:spcBef>
                <a:spcPct val="50000"/>
              </a:spcBef>
              <a:spcAft>
                <a:spcPct val="0"/>
              </a:spcAft>
              <a:buFontTx/>
              <a:buChar char="©"/>
            </a:pPr>
            <a:r>
              <a:rPr lang="en-US" sz="1400" b="0" i="0" baseline="0">
                <a:solidFill>
                  <a:srgbClr val="000000"/>
                </a:solidFill>
                <a:latin typeface="McGrawHill-Italic" pitchFamily="2" charset="0"/>
              </a:rPr>
              <a:t>The McGraw-Hill Companies, Inc., 2000</a:t>
            </a:r>
            <a:endParaRPr lang="en-US" sz="2400" b="0" i="0" baseline="0">
              <a:solidFill>
                <a:srgbClr val="000000"/>
              </a:solidFill>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a:t>Click to edit Master subtitle style</a:t>
            </a:r>
          </a:p>
        </p:txBody>
      </p:sp>
      <p:sp>
        <p:nvSpPr>
          <p:cNvPr id="16" name="Date Placeholder 15"/>
          <p:cNvSpPr>
            <a:spLocks noGrp="1" noChangeArrowheads="1"/>
          </p:cNvSpPr>
          <p:nvPr>
            <p:ph type="dt" sz="half" idx="10"/>
          </p:nvPr>
        </p:nvSpPr>
        <p:spPr bwMode="auto">
          <a:xfrm>
            <a:off x="13208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baseline="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45720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baseline="0" smtClean="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9144000" y="6248400"/>
            <a:ext cx="2540000" cy="457200"/>
          </a:xfrm>
        </p:spPr>
        <p:txBody>
          <a:bodyPr/>
          <a:lstStyle>
            <a:lvl1pPr algn="r">
              <a:defRPr sz="1400" b="0" smtClean="0">
                <a:solidFill>
                  <a:schemeClr val="bg2"/>
                </a:solidFill>
                <a:latin typeface="+mn-lt"/>
              </a:defRPr>
            </a:lvl1pPr>
          </a:lstStyle>
          <a:p>
            <a:pPr>
              <a:defRPr/>
            </a:pPr>
            <a:fld id="{EE3E6E29-7242-4022-9579-9F207D92A3A3}"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75983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CE734AA3-78A1-45E5-A55B-ECCDC10DBC7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207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85CF9AA-E16A-4848-8C13-82231500C88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9728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740E5059-9E25-422B-AD2C-D181C534B6C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50225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6E41FD7-06E4-498F-A4FC-09FD026D54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11243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1083A1F-A636-4D2C-8E9D-F8FCCB4320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3318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0DBFF6A-23E9-4B87-BC11-2168F3ACCB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059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33D5F2-17F7-46A8-8708-7B3EAE794D54}"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801634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EAB64F1F-FD44-4624-9EC2-18C245D158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2201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7B0A13A-5E71-4FE5-8CED-088246A5BC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66589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2537BAA-08BC-42C8-87B8-5EFD0B8781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5256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EB90986-8D27-4350-80FA-CAD25B07BC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648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3D5F2-17F7-46A8-8708-7B3EAE794D54}"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22529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933D5F2-17F7-46A8-8708-7B3EAE794D54}"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08939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933D5F2-17F7-46A8-8708-7B3EAE794D54}"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9148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933D5F2-17F7-46A8-8708-7B3EAE794D54}"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94396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3D5F2-17F7-46A8-8708-7B3EAE794D54}"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3422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3D5F2-17F7-46A8-8708-7B3EAE794D54}"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444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3D5F2-17F7-46A8-8708-7B3EAE794D54}"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74986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3D5F2-17F7-46A8-8708-7B3EAE794D54}" type="datetimeFigureOut">
              <a:rPr lang="en-IN" smtClean="0"/>
              <a:t>02-12-2020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CA9D4-C262-4F67-860C-89577FEC1AAD}" type="slidenum">
              <a:rPr lang="en-IN" smtClean="0"/>
              <a:t>‹#›</a:t>
            </a:fld>
            <a:endParaRPr lang="en-IN"/>
          </a:p>
        </p:txBody>
      </p:sp>
    </p:spTree>
    <p:extLst>
      <p:ext uri="{BB962C8B-B14F-4D97-AF65-F5344CB8AC3E}">
        <p14:creationId xmlns:p14="http://schemas.microsoft.com/office/powerpoint/2010/main" val="297845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i="0" baseline="0" smtClean="0">
                <a:latin typeface="Arial" panose="020B0604020202020204" pitchFamily="34" charset="0"/>
              </a:defRPr>
            </a:lvl1pPr>
          </a:lstStyle>
          <a:p>
            <a:pPr fontAlgn="base">
              <a:spcBef>
                <a:spcPct val="0"/>
              </a:spcBef>
              <a:spcAft>
                <a:spcPct val="0"/>
              </a:spcAft>
              <a:defRPr/>
            </a:pPr>
            <a:r>
              <a:rPr lang="en-US" b="1">
                <a:solidFill>
                  <a:srgbClr val="000000"/>
                </a:solidFill>
              </a:rPr>
              <a:t>3.</a:t>
            </a:r>
            <a:fld id="{9B38EDAB-6029-40E5-A824-A9A1E8BF4B35}" type="slidenum">
              <a:rPr lang="en-US" b="1">
                <a:solidFill>
                  <a:srgbClr val="000000"/>
                </a:solidFill>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4210043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600200" y="1752601"/>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tx2"/>
                </a:solidFill>
                <a:latin typeface="Arial" panose="020B0604020202020204" pitchFamily="34" charset="0"/>
              </a:rPr>
              <a:t>Data Communications</a:t>
            </a:r>
          </a:p>
          <a:p>
            <a:pPr algn="ctr"/>
            <a:endParaRPr lang="en-US" sz="4400" i="0" baseline="0" dirty="0">
              <a:latin typeface="Arial" panose="020B0604020202020204" pitchFamily="34" charset="0"/>
            </a:endParaRPr>
          </a:p>
          <a:p>
            <a:pPr algn="ctr"/>
            <a:r>
              <a:rPr lang="en-US" sz="4400" i="0" baseline="0" dirty="0">
                <a:latin typeface="Arial" panose="020B0604020202020204" pitchFamily="34" charset="0"/>
              </a:rPr>
              <a:t>Lecture 8</a:t>
            </a:r>
          </a:p>
        </p:txBody>
      </p:sp>
    </p:spTree>
    <p:extLst>
      <p:ext uri="{BB962C8B-B14F-4D97-AF65-F5344CB8AC3E}">
        <p14:creationId xmlns:p14="http://schemas.microsoft.com/office/powerpoint/2010/main" val="309638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638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16389" name="Group 4"/>
          <p:cNvGrpSpPr>
            <a:grpSpLocks/>
          </p:cNvGrpSpPr>
          <p:nvPr/>
        </p:nvGrpSpPr>
        <p:grpSpPr bwMode="auto">
          <a:xfrm>
            <a:off x="2014539" y="773113"/>
            <a:ext cx="738187" cy="474662"/>
            <a:chOff x="309" y="487"/>
            <a:chExt cx="465" cy="299"/>
          </a:xfrm>
        </p:grpSpPr>
        <p:sp>
          <p:nvSpPr>
            <p:cNvPr id="1639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639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1639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639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639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639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16394" name="Rectangle 11"/>
          <p:cNvSpPr>
            <a:spLocks noChangeArrowheads="1"/>
          </p:cNvSpPr>
          <p:nvPr/>
        </p:nvSpPr>
        <p:spPr bwMode="auto">
          <a:xfrm>
            <a:off x="1752600" y="1447801"/>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We need to send 265 kbps over a noiseless channel with a bandwidth of 20 kHz. How many signal levels do we need?</a:t>
            </a:r>
          </a:p>
          <a:p>
            <a:pPr algn="just"/>
            <a:r>
              <a:rPr lang="en-US" baseline="0">
                <a:solidFill>
                  <a:schemeClr val="hlink"/>
                </a:solidFill>
              </a:rPr>
              <a:t>Solution</a:t>
            </a:r>
          </a:p>
          <a:p>
            <a:pPr algn="just"/>
            <a:r>
              <a:rPr lang="en-US" baseline="0"/>
              <a:t>We can use the Nyquist formula as shown:</a:t>
            </a:r>
          </a:p>
        </p:txBody>
      </p:sp>
      <p:sp>
        <p:nvSpPr>
          <p:cNvPr id="16395" name="Text Box 12"/>
          <p:cNvSpPr txBox="1">
            <a:spLocks noChangeArrowheads="1"/>
          </p:cNvSpPr>
          <p:nvPr/>
        </p:nvSpPr>
        <p:spPr bwMode="auto">
          <a:xfrm>
            <a:off x="2667001" y="182564"/>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8.3</a:t>
            </a:r>
          </a:p>
        </p:txBody>
      </p:sp>
      <p:pic>
        <p:nvPicPr>
          <p:cNvPr id="1639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6" y="3810000"/>
            <a:ext cx="5427663" cy="755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7" name="Rectangle 15"/>
          <p:cNvSpPr>
            <a:spLocks noChangeArrowheads="1"/>
          </p:cNvSpPr>
          <p:nvPr/>
        </p:nvSpPr>
        <p:spPr bwMode="auto">
          <a:xfrm>
            <a:off x="1676400" y="4648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Since this result is not a power of 2, we need to either increase the number of levels or reduce the bit rate. If we have 128 levels, the bit rate is 280 kbps. If we have 64 levels, the bit rate is 240 kbps.</a:t>
            </a:r>
          </a:p>
        </p:txBody>
      </p:sp>
    </p:spTree>
    <p:extLst>
      <p:ext uri="{BB962C8B-B14F-4D97-AF65-F5344CB8AC3E}">
        <p14:creationId xmlns:p14="http://schemas.microsoft.com/office/powerpoint/2010/main" val="4074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1" lang="en-US"/>
              <a:t>Channel Capacity</a:t>
            </a:r>
          </a:p>
        </p:txBody>
      </p:sp>
      <p:sp>
        <p:nvSpPr>
          <p:cNvPr id="39939" name="Rectangle 3"/>
          <p:cNvSpPr>
            <a:spLocks noGrp="1" noChangeArrowheads="1"/>
          </p:cNvSpPr>
          <p:nvPr>
            <p:ph idx="1"/>
          </p:nvPr>
        </p:nvSpPr>
        <p:spPr bwMode="auto">
          <a:xfrm>
            <a:off x="1981200" y="1676400"/>
            <a:ext cx="8229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1" lang="en-US"/>
              <a:t>max possible data rate on comms channel </a:t>
            </a:r>
          </a:p>
          <a:p>
            <a:pPr eaLnBrk="1" hangingPunct="1"/>
            <a:r>
              <a:rPr kumimoji="1" lang="en-US"/>
              <a:t>is a function of</a:t>
            </a:r>
          </a:p>
          <a:p>
            <a:pPr lvl="1" eaLnBrk="1" hangingPunct="1"/>
            <a:r>
              <a:rPr kumimoji="1" lang="en-US"/>
              <a:t>data rate - in bits per second</a:t>
            </a:r>
          </a:p>
          <a:p>
            <a:pPr lvl="1" eaLnBrk="1" hangingPunct="1"/>
            <a:r>
              <a:rPr kumimoji="1" lang="en-US"/>
              <a:t>bandwidth - in cycles per second or Hertz</a:t>
            </a:r>
          </a:p>
          <a:p>
            <a:pPr lvl="1" eaLnBrk="1" hangingPunct="1"/>
            <a:r>
              <a:rPr kumimoji="1" lang="en-US"/>
              <a:t>noise - on comms link</a:t>
            </a:r>
          </a:p>
          <a:p>
            <a:pPr lvl="1" eaLnBrk="1" hangingPunct="1"/>
            <a:r>
              <a:rPr kumimoji="1" lang="en-US"/>
              <a:t>error rate - of corrupted bits</a:t>
            </a:r>
          </a:p>
          <a:p>
            <a:pPr eaLnBrk="1" hangingPunct="1"/>
            <a:r>
              <a:rPr kumimoji="1" lang="en-US"/>
              <a:t>limitations due to physical properties</a:t>
            </a:r>
          </a:p>
          <a:p>
            <a:pPr eaLnBrk="1" hangingPunct="1"/>
            <a:r>
              <a:rPr kumimoji="1" lang="en-US"/>
              <a:t>want most efficient use of capacity</a:t>
            </a:r>
          </a:p>
        </p:txBody>
      </p:sp>
    </p:spTree>
    <p:extLst>
      <p:ext uri="{BB962C8B-B14F-4D97-AF65-F5344CB8AC3E}">
        <p14:creationId xmlns:p14="http://schemas.microsoft.com/office/powerpoint/2010/main" val="285668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1" lang="en-GB"/>
              <a:t>Shannon Capacity Formula</a:t>
            </a:r>
          </a:p>
        </p:txBody>
      </p:sp>
      <p:sp>
        <p:nvSpPr>
          <p:cNvPr id="44035" name="Rectangle 3"/>
          <p:cNvSpPr>
            <a:spLocks noGrp="1" noChangeArrowheads="1"/>
          </p:cNvSpPr>
          <p:nvPr>
            <p:ph idx="1"/>
          </p:nvPr>
        </p:nvSpPr>
        <p:spPr bwMode="auto">
          <a:xfrm>
            <a:off x="1981200" y="1676400"/>
            <a:ext cx="82296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1" lang="en-GB" dirty="0"/>
              <a:t>consider relation of data rate, noise &amp; error rate</a:t>
            </a:r>
          </a:p>
          <a:p>
            <a:pPr lvl="1" eaLnBrk="1" hangingPunct="1"/>
            <a:r>
              <a:rPr kumimoji="1" lang="en-GB" dirty="0"/>
              <a:t>faster data rate shortens each bit so bursts of noise affects more bits</a:t>
            </a:r>
          </a:p>
          <a:p>
            <a:pPr lvl="1" eaLnBrk="1" hangingPunct="1"/>
            <a:r>
              <a:rPr kumimoji="1" lang="en-GB" dirty="0"/>
              <a:t>given noise level, higher rates means higher errors</a:t>
            </a:r>
          </a:p>
          <a:p>
            <a:pPr eaLnBrk="1" hangingPunct="1"/>
            <a:r>
              <a:rPr kumimoji="1" lang="en-GB" dirty="0"/>
              <a:t>Shannon developed formula relating these to signal to noise ratio (in decibels)</a:t>
            </a:r>
          </a:p>
          <a:p>
            <a:pPr eaLnBrk="1" hangingPunct="1"/>
            <a:r>
              <a:rPr kumimoji="1" lang="en-GB" dirty="0" err="1"/>
              <a:t>SNR</a:t>
            </a:r>
            <a:r>
              <a:rPr kumimoji="1" lang="en-GB" baseline="-25000" dirty="0" err="1"/>
              <a:t>db</a:t>
            </a:r>
            <a:r>
              <a:rPr kumimoji="1" lang="en-GB" baseline="30000" dirty="0"/>
              <a:t>=</a:t>
            </a:r>
            <a:r>
              <a:rPr kumimoji="1" lang="en-GB" dirty="0"/>
              <a:t>10 log</a:t>
            </a:r>
            <a:r>
              <a:rPr kumimoji="1" lang="en-GB" baseline="-25000" dirty="0"/>
              <a:t>10 </a:t>
            </a:r>
            <a:r>
              <a:rPr kumimoji="1" lang="en-GB" dirty="0"/>
              <a:t>(signal/noise)</a:t>
            </a:r>
          </a:p>
        </p:txBody>
      </p:sp>
    </p:spTree>
    <p:extLst>
      <p:ext uri="{BB962C8B-B14F-4D97-AF65-F5344CB8AC3E}">
        <p14:creationId xmlns:p14="http://schemas.microsoft.com/office/powerpoint/2010/main" val="422576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t>Shannon’s Theorem</a:t>
            </a:r>
          </a:p>
        </p:txBody>
      </p:sp>
      <p:sp>
        <p:nvSpPr>
          <p:cNvPr id="18436" name="Rectangle 3"/>
          <p:cNvSpPr>
            <a:spLocks noGrp="1" noChangeArrowheads="1"/>
          </p:cNvSpPr>
          <p:nvPr>
            <p:ph type="body" idx="1"/>
          </p:nvPr>
        </p:nvSpPr>
        <p:spPr bwMode="auto">
          <a:xfrm>
            <a:off x="2209800" y="1981200"/>
            <a:ext cx="7772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t>Shannon’s theorem gives the capacity of a system in the presence of noise.</a:t>
            </a:r>
          </a:p>
          <a:p>
            <a:pPr eaLnBrk="1" hangingPunct="1"/>
            <a:endParaRPr lang="en-US"/>
          </a:p>
          <a:p>
            <a:pPr algn="ctr" eaLnBrk="1" hangingPunct="1">
              <a:buFont typeface="Wingdings" panose="05000000000000000000" pitchFamily="2" charset="2"/>
              <a:buNone/>
            </a:pPr>
            <a:r>
              <a:rPr lang="en-US"/>
              <a:t>C = B log</a:t>
            </a:r>
            <a:r>
              <a:rPr lang="en-US" baseline="-25000"/>
              <a:t>2</a:t>
            </a:r>
            <a:r>
              <a:rPr lang="en-US"/>
              <a:t>(1 + SNR)</a:t>
            </a:r>
            <a:endParaRPr lang="en-US" baseline="30000"/>
          </a:p>
        </p:txBody>
      </p:sp>
    </p:spTree>
    <p:extLst>
      <p:ext uri="{BB962C8B-B14F-4D97-AF65-F5344CB8AC3E}">
        <p14:creationId xmlns:p14="http://schemas.microsoft.com/office/powerpoint/2010/main" val="232852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D6E71A76-017F-4001-AC7C-0802987717BC}" type="slidenum">
              <a:rPr lang="en-US" sz="2000" i="0" baseline="0">
                <a:latin typeface="Arial" panose="020B0604020202020204" pitchFamily="34" charset="0"/>
              </a:rPr>
              <a:pPr/>
              <a:t>14</a:t>
            </a:fld>
            <a:endParaRPr lang="en-US" sz="2000" i="0" baseline="0">
              <a:latin typeface="Arial" panose="020B0604020202020204" pitchFamily="34" charset="0"/>
            </a:endParaRPr>
          </a:p>
        </p:txBody>
      </p:sp>
      <p:sp>
        <p:nvSpPr>
          <p:cNvPr id="1945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19461" name="Group 4"/>
          <p:cNvGrpSpPr>
            <a:grpSpLocks/>
          </p:cNvGrpSpPr>
          <p:nvPr/>
        </p:nvGrpSpPr>
        <p:grpSpPr bwMode="auto">
          <a:xfrm>
            <a:off x="2014539" y="773113"/>
            <a:ext cx="738187" cy="474662"/>
            <a:chOff x="309" y="487"/>
            <a:chExt cx="465" cy="299"/>
          </a:xfrm>
        </p:grpSpPr>
        <p:sp>
          <p:nvSpPr>
            <p:cNvPr id="1947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7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1946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946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19466" name="Rectangle 11"/>
          <p:cNvSpPr>
            <a:spLocks noChangeArrowheads="1"/>
          </p:cNvSpPr>
          <p:nvPr/>
        </p:nvSpPr>
        <p:spPr bwMode="auto">
          <a:xfrm>
            <a:off x="1752600" y="13716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Consider an extremely noisy channel in which the value of the signal-to-noise ratio is almost zero. In other words, the noise is so strong that the signal is faint. For this channel the capacity C is calculated as</a:t>
            </a:r>
          </a:p>
        </p:txBody>
      </p:sp>
      <p:sp>
        <p:nvSpPr>
          <p:cNvPr id="19467" name="Text Box 12"/>
          <p:cNvSpPr txBox="1">
            <a:spLocks noChangeArrowheads="1"/>
          </p:cNvSpPr>
          <p:nvPr/>
        </p:nvSpPr>
        <p:spPr bwMode="auto">
          <a:xfrm>
            <a:off x="2667001" y="182564"/>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8.4</a:t>
            </a:r>
          </a:p>
        </p:txBody>
      </p:sp>
      <p:pic>
        <p:nvPicPr>
          <p:cNvPr id="1946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6" y="3476626"/>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9" name="Rectangle 17"/>
          <p:cNvSpPr>
            <a:spLocks noChangeArrowheads="1"/>
          </p:cNvSpPr>
          <p:nvPr/>
        </p:nvSpPr>
        <p:spPr bwMode="auto">
          <a:xfrm>
            <a:off x="1752600" y="418941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161311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1508"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1509" name="Group 4"/>
          <p:cNvGrpSpPr>
            <a:grpSpLocks/>
          </p:cNvGrpSpPr>
          <p:nvPr/>
        </p:nvGrpSpPr>
        <p:grpSpPr bwMode="auto">
          <a:xfrm>
            <a:off x="2014539" y="773113"/>
            <a:ext cx="738187" cy="474662"/>
            <a:chOff x="309" y="487"/>
            <a:chExt cx="465" cy="299"/>
          </a:xfrm>
        </p:grpSpPr>
        <p:sp>
          <p:nvSpPr>
            <p:cNvPr id="21518"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1519"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1510"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1511"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1512"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1513"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21514" name="Rectangle 11"/>
          <p:cNvSpPr>
            <a:spLocks noChangeArrowheads="1"/>
          </p:cNvSpPr>
          <p:nvPr/>
        </p:nvSpPr>
        <p:spPr bwMode="auto">
          <a:xfrm>
            <a:off x="1752600" y="12319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We can calculate the theoretical highest bit rate of a regular telephone line. A telephone line normally has a bandwidth of 3000. The signal-to-noise ratio is usually 3162. For this channel the capacity is calculated as</a:t>
            </a:r>
          </a:p>
        </p:txBody>
      </p:sp>
      <p:sp>
        <p:nvSpPr>
          <p:cNvPr id="21515" name="Text Box 12"/>
          <p:cNvSpPr txBox="1">
            <a:spLocks noChangeArrowheads="1"/>
          </p:cNvSpPr>
          <p:nvPr/>
        </p:nvSpPr>
        <p:spPr bwMode="auto">
          <a:xfrm>
            <a:off x="2667001" y="182564"/>
            <a:ext cx="230543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8.5</a:t>
            </a:r>
          </a:p>
          <a:p>
            <a:endParaRPr lang="en-US" sz="3200" baseline="0" dirty="0">
              <a:solidFill>
                <a:schemeClr val="hlink"/>
              </a:solidFill>
            </a:endParaRPr>
          </a:p>
        </p:txBody>
      </p:sp>
      <p:pic>
        <p:nvPicPr>
          <p:cNvPr id="2151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3352800"/>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7" name="Rectangle 15"/>
          <p:cNvSpPr>
            <a:spLocks noChangeArrowheads="1"/>
          </p:cNvSpPr>
          <p:nvPr/>
        </p:nvSpPr>
        <p:spPr bwMode="auto">
          <a:xfrm>
            <a:off x="1752600" y="44196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216347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56"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3557" name="Group 4"/>
          <p:cNvGrpSpPr>
            <a:grpSpLocks/>
          </p:cNvGrpSpPr>
          <p:nvPr/>
        </p:nvGrpSpPr>
        <p:grpSpPr bwMode="auto">
          <a:xfrm>
            <a:off x="2014539" y="773113"/>
            <a:ext cx="738187" cy="474662"/>
            <a:chOff x="309" y="487"/>
            <a:chExt cx="465" cy="299"/>
          </a:xfrm>
        </p:grpSpPr>
        <p:sp>
          <p:nvSpPr>
            <p:cNvPr id="235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3558"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59"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0"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3561"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23562" name="Rectangle 11"/>
          <p:cNvSpPr>
            <a:spLocks noChangeArrowheads="1"/>
          </p:cNvSpPr>
          <p:nvPr/>
        </p:nvSpPr>
        <p:spPr bwMode="auto">
          <a:xfrm>
            <a:off x="1752600" y="1219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The signal-to-noise ratio is often given in decibels. Assume that SNR</a:t>
            </a:r>
            <a:r>
              <a:rPr lang="en-US" baseline="-25000"/>
              <a:t>dB</a:t>
            </a:r>
            <a:r>
              <a:rPr lang="en-US" baseline="0"/>
              <a:t> = 36 and the channel bandwidth is 2 MHz. The theoretical channel capacity can be calculated as</a:t>
            </a:r>
          </a:p>
        </p:txBody>
      </p:sp>
      <p:sp>
        <p:nvSpPr>
          <p:cNvPr id="23563" name="Text Box 12"/>
          <p:cNvSpPr txBox="1">
            <a:spLocks noChangeArrowheads="1"/>
          </p:cNvSpPr>
          <p:nvPr/>
        </p:nvSpPr>
        <p:spPr bwMode="auto">
          <a:xfrm>
            <a:off x="2667001" y="182564"/>
            <a:ext cx="2478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8.6</a:t>
            </a:r>
          </a:p>
        </p:txBody>
      </p:sp>
      <p:pic>
        <p:nvPicPr>
          <p:cNvPr id="2356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3457576"/>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4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4"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5605" name="Group 4"/>
          <p:cNvGrpSpPr>
            <a:grpSpLocks/>
          </p:cNvGrpSpPr>
          <p:nvPr/>
        </p:nvGrpSpPr>
        <p:grpSpPr bwMode="auto">
          <a:xfrm>
            <a:off x="2014539" y="773113"/>
            <a:ext cx="738187" cy="474662"/>
            <a:chOff x="309" y="487"/>
            <a:chExt cx="465" cy="299"/>
          </a:xfrm>
        </p:grpSpPr>
        <p:sp>
          <p:nvSpPr>
            <p:cNvPr id="2561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1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5606"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7"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8"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5609"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25610" name="Rectangle 11"/>
          <p:cNvSpPr>
            <a:spLocks noChangeArrowheads="1"/>
          </p:cNvSpPr>
          <p:nvPr/>
        </p:nvSpPr>
        <p:spPr bwMode="auto">
          <a:xfrm>
            <a:off x="1752600" y="1323976"/>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For practical purposes, when the SNR is very high, we can assume that SNR + 1 is almost the same as SNR. In these cases, the theoretical channel capacity can be simplified to</a:t>
            </a:r>
          </a:p>
        </p:txBody>
      </p:sp>
      <p:sp>
        <p:nvSpPr>
          <p:cNvPr id="25611"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a:solidFill>
                  <a:schemeClr val="hlink"/>
                </a:solidFill>
              </a:rPr>
              <a:t>Example 3.40</a:t>
            </a:r>
          </a:p>
        </p:txBody>
      </p:sp>
      <p:pic>
        <p:nvPicPr>
          <p:cNvPr id="2561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700" y="3200401"/>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3" name="Rectangle 16"/>
          <p:cNvSpPr>
            <a:spLocks noChangeArrowheads="1"/>
          </p:cNvSpPr>
          <p:nvPr/>
        </p:nvSpPr>
        <p:spPr bwMode="auto">
          <a:xfrm>
            <a:off x="1752600" y="4114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For example, we can calculate the theoretical capacity of the previous example as</a:t>
            </a:r>
          </a:p>
        </p:txBody>
      </p:sp>
      <p:pic>
        <p:nvPicPr>
          <p:cNvPr id="2561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4" y="5327650"/>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17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765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7653" name="Group 4"/>
          <p:cNvGrpSpPr>
            <a:grpSpLocks/>
          </p:cNvGrpSpPr>
          <p:nvPr/>
        </p:nvGrpSpPr>
        <p:grpSpPr bwMode="auto">
          <a:xfrm>
            <a:off x="2014539" y="773113"/>
            <a:ext cx="738187" cy="474662"/>
            <a:chOff x="309" y="487"/>
            <a:chExt cx="465" cy="299"/>
          </a:xfrm>
        </p:grpSpPr>
        <p:sp>
          <p:nvSpPr>
            <p:cNvPr id="2766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766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765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765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765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765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27658" name="Rectangle 11"/>
          <p:cNvSpPr>
            <a:spLocks noChangeArrowheads="1"/>
          </p:cNvSpPr>
          <p:nvPr/>
        </p:nvSpPr>
        <p:spPr bwMode="auto">
          <a:xfrm>
            <a:off x="17526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We have a channel with a 1-MHz bandwidth. The SNR for this channel is 63. What are the appropriate bit rate and signal level?</a:t>
            </a:r>
          </a:p>
          <a:p>
            <a:pPr algn="just"/>
            <a:endParaRPr lang="en-US" baseline="0">
              <a:solidFill>
                <a:schemeClr val="hlink"/>
              </a:solidFill>
            </a:endParaRPr>
          </a:p>
          <a:p>
            <a:pPr algn="just"/>
            <a:r>
              <a:rPr lang="en-US" baseline="0">
                <a:solidFill>
                  <a:schemeClr val="hlink"/>
                </a:solidFill>
              </a:rPr>
              <a:t>Solution</a:t>
            </a:r>
          </a:p>
          <a:p>
            <a:pPr algn="just"/>
            <a:r>
              <a:rPr lang="en-US" baseline="0"/>
              <a:t>First, we use the Shannon formula to find the upper limit.</a:t>
            </a:r>
          </a:p>
        </p:txBody>
      </p:sp>
      <p:sp>
        <p:nvSpPr>
          <p:cNvPr id="27659" name="Text Box 12"/>
          <p:cNvSpPr txBox="1">
            <a:spLocks noChangeArrowheads="1"/>
          </p:cNvSpPr>
          <p:nvPr/>
        </p:nvSpPr>
        <p:spPr bwMode="auto">
          <a:xfrm>
            <a:off x="2667001" y="182564"/>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8.7</a:t>
            </a:r>
          </a:p>
        </p:txBody>
      </p:sp>
      <p:pic>
        <p:nvPicPr>
          <p:cNvPr id="2766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5121276"/>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15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970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29701" name="Group 4"/>
          <p:cNvGrpSpPr>
            <a:grpSpLocks/>
          </p:cNvGrpSpPr>
          <p:nvPr/>
        </p:nvGrpSpPr>
        <p:grpSpPr bwMode="auto">
          <a:xfrm>
            <a:off x="2014539" y="773113"/>
            <a:ext cx="738187" cy="474662"/>
            <a:chOff x="309" y="487"/>
            <a:chExt cx="465" cy="299"/>
          </a:xfrm>
        </p:grpSpPr>
        <p:sp>
          <p:nvSpPr>
            <p:cNvPr id="2970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971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2970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970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970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2970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29706" name="Rectangle 11"/>
          <p:cNvSpPr>
            <a:spLocks noChangeArrowheads="1"/>
          </p:cNvSpPr>
          <p:nvPr/>
        </p:nvSpPr>
        <p:spPr bwMode="auto">
          <a:xfrm>
            <a:off x="1752600" y="16002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The Shannon formula gives us 6 Mbps, the upper limit. For better performance we choose something lower, 4 Mbps, for example. Then we use the Nyquist formula to find the number of signal levels.</a:t>
            </a:r>
          </a:p>
        </p:txBody>
      </p:sp>
      <p:sp>
        <p:nvSpPr>
          <p:cNvPr id="29707" name="Text Box 12"/>
          <p:cNvSpPr txBox="1">
            <a:spLocks noChangeArrowheads="1"/>
          </p:cNvSpPr>
          <p:nvPr/>
        </p:nvSpPr>
        <p:spPr bwMode="auto">
          <a:xfrm>
            <a:off x="2667001" y="182564"/>
            <a:ext cx="43669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8.7 (continued)</a:t>
            </a:r>
          </a:p>
        </p:txBody>
      </p:sp>
      <p:pic>
        <p:nvPicPr>
          <p:cNvPr id="2970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4" y="3840164"/>
            <a:ext cx="50307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65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0" fontAlgn="base" hangingPunct="0">
              <a:spcAft>
                <a:spcPct val="0"/>
              </a:spcAft>
              <a:defRPr/>
            </a:pPr>
            <a:r>
              <a:rPr lang="en-US" b="1" i="1" u="sng" dirty="0">
                <a:solidFill>
                  <a:srgbClr val="FF0000"/>
                </a:solidFill>
                <a:effectLst>
                  <a:outerShdw blurRad="38100" dist="38100" dir="2700000" algn="tl">
                    <a:srgbClr val="C0C0C0"/>
                  </a:outerShdw>
                </a:effectLst>
                <a:latin typeface="Times New Roman" panose="02020603050405020304" pitchFamily="18" charset="0"/>
              </a:rPr>
              <a:t>Topics discussed</a:t>
            </a:r>
          </a:p>
        </p:txBody>
      </p:sp>
      <p:sp>
        <p:nvSpPr>
          <p:cNvPr id="20483" name="Rectangle 3"/>
          <p:cNvSpPr>
            <a:spLocks noGrp="1" noChangeArrowheads="1"/>
          </p:cNvSpPr>
          <p:nvPr>
            <p:ph idx="1"/>
          </p:nvPr>
        </p:nvSpPr>
        <p:spPr/>
        <p:txBody>
          <a:bodyPr>
            <a:normAutofit/>
          </a:bodyPr>
          <a:lstStyle/>
          <a:p>
            <a:pPr marL="0" indent="-457200" eaLnBrk="0" fontAlgn="base" hangingPunct="0">
              <a:spcBef>
                <a:spcPct val="0"/>
              </a:spcBef>
              <a:spcAft>
                <a:spcPct val="0"/>
              </a:spcAft>
              <a:buClr>
                <a:srgbClr val="000000"/>
              </a:buClr>
              <a:buSzPct val="117000"/>
              <a:buFont typeface="Wingdings" panose="05000000000000000000" pitchFamily="2" charset="2"/>
              <a:buChar char="§"/>
            </a:pPr>
            <a:r>
              <a:rPr lang="en-AU" sz="2400" b="1" dirty="0">
                <a:solidFill>
                  <a:srgbClr val="0033CC"/>
                </a:solidFill>
                <a:latin typeface="Times New Roman" panose="02020603050405020304" pitchFamily="18" charset="0"/>
              </a:rPr>
              <a:t>Data transmission</a:t>
            </a:r>
          </a:p>
          <a:p>
            <a:pPr marL="0" indent="-457200" eaLnBrk="0" fontAlgn="base" hangingPunct="0">
              <a:spcBef>
                <a:spcPct val="0"/>
              </a:spcBef>
              <a:spcAft>
                <a:spcPct val="0"/>
              </a:spcAft>
              <a:buClr>
                <a:srgbClr val="000000"/>
              </a:buClr>
              <a:buSzPct val="117000"/>
              <a:buFont typeface="Wingdings" panose="05000000000000000000" pitchFamily="2" charset="2"/>
              <a:buChar char="§"/>
            </a:pPr>
            <a:r>
              <a:rPr lang="en-AU" sz="2400" b="1" dirty="0">
                <a:solidFill>
                  <a:srgbClr val="0033CC"/>
                </a:solidFill>
                <a:latin typeface="Times New Roman" panose="02020603050405020304" pitchFamily="18" charset="0"/>
              </a:rPr>
              <a:t>Frequency, spectrum &amp; bandwidth</a:t>
            </a:r>
          </a:p>
          <a:p>
            <a:pPr marL="0" indent="-457200" eaLnBrk="0" fontAlgn="base" hangingPunct="0">
              <a:spcBef>
                <a:spcPct val="0"/>
              </a:spcBef>
              <a:spcAft>
                <a:spcPct val="0"/>
              </a:spcAft>
              <a:buClr>
                <a:srgbClr val="000000"/>
              </a:buClr>
              <a:buSzPct val="117000"/>
              <a:buFont typeface="Wingdings" panose="05000000000000000000" pitchFamily="2" charset="2"/>
              <a:buChar char="§"/>
            </a:pPr>
            <a:r>
              <a:rPr lang="en-AU" sz="2400" b="1" dirty="0" err="1">
                <a:solidFill>
                  <a:srgbClr val="0033CC"/>
                </a:solidFill>
                <a:latin typeface="Times New Roman" panose="02020603050405020304" pitchFamily="18" charset="0"/>
              </a:rPr>
              <a:t>Analog</a:t>
            </a:r>
            <a:r>
              <a:rPr lang="en-AU" sz="2400" b="1" dirty="0">
                <a:solidFill>
                  <a:srgbClr val="0033CC"/>
                </a:solidFill>
                <a:latin typeface="Times New Roman" panose="02020603050405020304" pitchFamily="18" charset="0"/>
              </a:rPr>
              <a:t> vs Digital signals</a:t>
            </a:r>
          </a:p>
          <a:p>
            <a:pPr marL="0" indent="-457200" eaLnBrk="0" fontAlgn="base" hangingPunct="0">
              <a:spcBef>
                <a:spcPct val="0"/>
              </a:spcBef>
              <a:spcAft>
                <a:spcPct val="0"/>
              </a:spcAft>
              <a:buClr>
                <a:srgbClr val="000000"/>
              </a:buClr>
              <a:buSzPct val="117000"/>
              <a:buFont typeface="Wingdings" panose="05000000000000000000" pitchFamily="2" charset="2"/>
              <a:buChar char="§"/>
            </a:pPr>
            <a:r>
              <a:rPr lang="en-AU" sz="2400" b="1" dirty="0">
                <a:solidFill>
                  <a:srgbClr val="0033CC"/>
                </a:solidFill>
                <a:latin typeface="Times New Roman" panose="02020603050405020304" pitchFamily="18" charset="0"/>
              </a:rPr>
              <a:t>Transmission impairments</a:t>
            </a:r>
          </a:p>
          <a:p>
            <a:pPr marL="0" indent="-457200" eaLnBrk="0" fontAlgn="base" hangingPunct="0">
              <a:spcBef>
                <a:spcPct val="0"/>
              </a:spcBef>
              <a:spcAft>
                <a:spcPct val="0"/>
              </a:spcAft>
              <a:buClr>
                <a:srgbClr val="000000"/>
              </a:buClr>
              <a:buSzPct val="117000"/>
              <a:buFont typeface="Wingdings" panose="05000000000000000000" pitchFamily="2" charset="2"/>
              <a:buChar char="§"/>
            </a:pPr>
            <a:endParaRPr lang="en-AU" sz="2400" b="1" dirty="0">
              <a:solidFill>
                <a:srgbClr val="0033CC"/>
              </a:solidFill>
              <a:latin typeface="Times New Roman" panose="02020603050405020304" pitchFamily="18" charset="0"/>
            </a:endParaRPr>
          </a:p>
        </p:txBody>
      </p:sp>
    </p:spTree>
    <p:extLst>
      <p:ext uri="{BB962C8B-B14F-4D97-AF65-F5344CB8AC3E}">
        <p14:creationId xmlns:p14="http://schemas.microsoft.com/office/powerpoint/2010/main" val="283503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4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5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31754" name="Line 9"/>
          <p:cNvSpPr>
            <a:spLocks noChangeShapeType="1"/>
          </p:cNvSpPr>
          <p:nvPr/>
        </p:nvSpPr>
        <p:spPr bwMode="auto">
          <a:xfrm>
            <a:off x="1981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5"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6" name="Rectangle 11"/>
          <p:cNvSpPr>
            <a:spLocks noChangeArrowheads="1"/>
          </p:cNvSpPr>
          <p:nvPr/>
        </p:nvSpPr>
        <p:spPr bwMode="auto">
          <a:xfrm>
            <a:off x="2019300" y="26066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sz="3200" i="0" baseline="0">
                <a:latin typeface="Arial" panose="020B0604020202020204" pitchFamily="34" charset="0"/>
              </a:rPr>
              <a:t>The Shannon capacity gives us the upper limit; the Nyquist formula tells us how many signal levels we need.</a:t>
            </a:r>
          </a:p>
        </p:txBody>
      </p:sp>
      <p:grpSp>
        <p:nvGrpSpPr>
          <p:cNvPr id="31757" name="Group 12"/>
          <p:cNvGrpSpPr>
            <a:grpSpLocks/>
          </p:cNvGrpSpPr>
          <p:nvPr/>
        </p:nvGrpSpPr>
        <p:grpSpPr bwMode="auto">
          <a:xfrm>
            <a:off x="1981200" y="1871664"/>
            <a:ext cx="1143000" cy="566737"/>
            <a:chOff x="1200" y="1248"/>
            <a:chExt cx="720" cy="357"/>
          </a:xfrm>
        </p:grpSpPr>
        <p:pic>
          <p:nvPicPr>
            <p:cNvPr id="317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baseline="0">
                  <a:solidFill>
                    <a:schemeClr val="hlink"/>
                  </a:solidFill>
                </a:rPr>
                <a:t>Note</a:t>
              </a:r>
            </a:p>
          </p:txBody>
        </p:sp>
      </p:grpSp>
    </p:spTree>
    <p:extLst>
      <p:ext uri="{BB962C8B-B14F-4D97-AF65-F5344CB8AC3E}">
        <p14:creationId xmlns:p14="http://schemas.microsoft.com/office/powerpoint/2010/main" val="8062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effectLst>
                  <a:outerShdw blurRad="38100" dist="38100" dir="2700000" algn="tl">
                    <a:srgbClr val="C0C0C0"/>
                  </a:outerShdw>
                </a:effectLst>
                <a:latin typeface="Times New Roman" panose="02020603050405020304" pitchFamily="18" charset="0"/>
              </a:rPr>
              <a:t>Topics to be discussed </a:t>
            </a:r>
            <a:br>
              <a:rPr lang="en-US" b="1" i="1" u="sng" dirty="0">
                <a:solidFill>
                  <a:srgbClr val="FF0000"/>
                </a:solidFill>
                <a:effectLst>
                  <a:outerShdw blurRad="38100" dist="38100" dir="2700000" algn="tl">
                    <a:srgbClr val="C0C0C0"/>
                  </a:outerShdw>
                </a:effectLst>
                <a:latin typeface="Times New Roman" panose="02020603050405020304" pitchFamily="18" charset="0"/>
              </a:rPr>
            </a:br>
            <a:endParaRPr lang="en-IN" dirty="0"/>
          </a:p>
        </p:txBody>
      </p:sp>
      <p:sp>
        <p:nvSpPr>
          <p:cNvPr id="5" name="Rectangle 6"/>
          <p:cNvSpPr>
            <a:spLocks noChangeArrowheads="1"/>
          </p:cNvSpPr>
          <p:nvPr/>
        </p:nvSpPr>
        <p:spPr bwMode="auto">
          <a:xfrm>
            <a:off x="838199" y="1825625"/>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buClr>
                <a:srgbClr val="000000"/>
              </a:buClr>
              <a:buSzPct val="117000"/>
              <a:buFont typeface="Wingdings" panose="05000000000000000000" pitchFamily="2" charset="2"/>
              <a:buChar char="§"/>
            </a:pPr>
            <a:r>
              <a:rPr lang="en-US" sz="2400" i="0" baseline="0" dirty="0">
                <a:solidFill>
                  <a:srgbClr val="0033CC"/>
                </a:solidFill>
              </a:rPr>
              <a:t> Noiseless Channel: </a:t>
            </a:r>
            <a:r>
              <a:rPr lang="en-US" sz="2400" i="0" baseline="0" dirty="0" err="1">
                <a:solidFill>
                  <a:srgbClr val="0033CC"/>
                </a:solidFill>
              </a:rPr>
              <a:t>Nyquist</a:t>
            </a:r>
            <a:r>
              <a:rPr lang="en-US" sz="2400" i="0" baseline="0" dirty="0">
                <a:solidFill>
                  <a:srgbClr val="0033CC"/>
                </a:solidFill>
              </a:rPr>
              <a:t> Bit Rate</a:t>
            </a:r>
            <a:endParaRPr lang="fr-FR" sz="2400" i="0" baseline="0" dirty="0">
              <a:solidFill>
                <a:srgbClr val="0033CC"/>
              </a:solidFill>
            </a:endParaRPr>
          </a:p>
          <a:p>
            <a:pPr eaLnBrk="0" fontAlgn="base" hangingPunct="0">
              <a:spcBef>
                <a:spcPct val="0"/>
              </a:spcBef>
              <a:spcAft>
                <a:spcPct val="0"/>
              </a:spcAft>
              <a:buClr>
                <a:srgbClr val="000000"/>
              </a:buClr>
              <a:buSzPct val="117000"/>
              <a:buFont typeface="Wingdings" panose="05000000000000000000" pitchFamily="2" charset="2"/>
              <a:buChar char="§"/>
            </a:pPr>
            <a:r>
              <a:rPr lang="fr-FR" sz="2400" i="0" baseline="0" dirty="0">
                <a:solidFill>
                  <a:srgbClr val="0033CC"/>
                </a:solidFill>
              </a:rPr>
              <a:t> Noisy Channel: Shannon </a:t>
            </a:r>
            <a:r>
              <a:rPr lang="fr-FR" sz="2400" i="0" baseline="0" dirty="0" err="1">
                <a:solidFill>
                  <a:srgbClr val="0033CC"/>
                </a:solidFill>
              </a:rPr>
              <a:t>Capacity</a:t>
            </a:r>
            <a:endParaRPr lang="fr-FR" sz="2400" i="0" baseline="0" dirty="0">
              <a:solidFill>
                <a:srgbClr val="0033CC"/>
              </a:solidFill>
            </a:endParaRPr>
          </a:p>
          <a:p>
            <a:pPr eaLnBrk="0" fontAlgn="base" hangingPunct="0">
              <a:spcBef>
                <a:spcPct val="0"/>
              </a:spcBef>
              <a:spcAft>
                <a:spcPct val="0"/>
              </a:spcAft>
              <a:buClr>
                <a:srgbClr val="000000"/>
              </a:buClr>
              <a:buSzPct val="117000"/>
              <a:buFont typeface="Wingdings" panose="05000000000000000000" pitchFamily="2" charset="2"/>
              <a:buChar char="§"/>
            </a:pPr>
            <a:r>
              <a:rPr lang="fr-FR" sz="2400" i="0" baseline="0" dirty="0">
                <a:solidFill>
                  <a:srgbClr val="0033CC"/>
                </a:solidFill>
              </a:rPr>
              <a:t> </a:t>
            </a:r>
            <a:r>
              <a:rPr lang="en-US" sz="2400" i="0" baseline="0" dirty="0">
                <a:solidFill>
                  <a:srgbClr val="0033CC"/>
                </a:solidFill>
              </a:rPr>
              <a:t>Transmission Media</a:t>
            </a:r>
          </a:p>
        </p:txBody>
      </p:sp>
    </p:spTree>
    <p:extLst>
      <p:ext uri="{BB962C8B-B14F-4D97-AF65-F5344CB8AC3E}">
        <p14:creationId xmlns:p14="http://schemas.microsoft.com/office/powerpoint/2010/main" val="143264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defRPr/>
            </a:pPr>
            <a:endParaRPr lang="en-US" sz="3200" b="1">
              <a:solidFill>
                <a:srgbClr val="000000"/>
              </a:solidFill>
              <a:effectLst>
                <a:outerShdw blurRad="38100" dist="38100" dir="2700000" algn="tl">
                  <a:srgbClr val="FFFFFF"/>
                </a:outerShdw>
              </a:effectLst>
              <a:latin typeface="Times New Roman" panose="02020603050405020304" pitchFamily="18" charset="0"/>
            </a:endParaRPr>
          </a:p>
        </p:txBody>
      </p:sp>
      <p:sp>
        <p:nvSpPr>
          <p:cNvPr id="802819" name="Text Box 3"/>
          <p:cNvSpPr txBox="1">
            <a:spLocks noChangeArrowheads="1"/>
          </p:cNvSpPr>
          <p:nvPr/>
        </p:nvSpPr>
        <p:spPr bwMode="auto">
          <a:xfrm>
            <a:off x="1752601" y="76200"/>
            <a:ext cx="4167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en-US" sz="3200" b="1" dirty="0">
                <a:solidFill>
                  <a:srgbClr val="000000"/>
                </a:solidFill>
                <a:effectLst>
                  <a:outerShdw blurRad="38100" dist="38100" dir="2700000" algn="tl">
                    <a:srgbClr val="C0C0C0"/>
                  </a:outerShdw>
                </a:effectLst>
                <a:latin typeface="Times" panose="02020603050405020304" pitchFamily="18" charset="0"/>
              </a:rPr>
              <a:t>DATA RATE LIMITS</a:t>
            </a:r>
          </a:p>
        </p:txBody>
      </p:sp>
      <p:sp>
        <p:nvSpPr>
          <p:cNvPr id="4101"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endParaRPr lang="en-US" sz="1800" i="0" baseline="0">
              <a:solidFill>
                <a:srgbClr val="000000"/>
              </a:solidFill>
            </a:endParaRPr>
          </a:p>
        </p:txBody>
      </p:sp>
      <p:sp>
        <p:nvSpPr>
          <p:cNvPr id="802821" name="Rectangle 5"/>
          <p:cNvSpPr>
            <a:spLocks noChangeArrowheads="1"/>
          </p:cNvSpPr>
          <p:nvPr/>
        </p:nvSpPr>
        <p:spPr bwMode="auto">
          <a:xfrm>
            <a:off x="1600200" y="10033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sz="2800" b="1" i="1">
                <a:solidFill>
                  <a:srgbClr val="000000"/>
                </a:solidFill>
                <a:effectLst>
                  <a:outerShdw blurRad="38100" dist="38100" dir="2700000" algn="tl">
                    <a:srgbClr val="C0C0C0"/>
                  </a:outerShdw>
                </a:effectLst>
                <a:latin typeface="Times New Roman" panose="02020603050405020304" pitchFamily="18" charset="0"/>
              </a:rPr>
              <a:t>A very important consideration in data communications is how fast we can send data, in bits per second, over a channel. Data rate depends on three factors:</a:t>
            </a:r>
          </a:p>
          <a:p>
            <a:pPr algn="just" fontAlgn="base">
              <a:spcBef>
                <a:spcPct val="0"/>
              </a:spcBef>
              <a:spcAft>
                <a:spcPct val="0"/>
              </a:spcAft>
              <a:defRPr/>
            </a:pPr>
            <a:r>
              <a:rPr lang="en-US" sz="2800" b="1" i="1">
                <a:solidFill>
                  <a:srgbClr val="FF0000"/>
                </a:solidFill>
                <a:effectLst>
                  <a:outerShdw blurRad="38100" dist="38100" dir="2700000" algn="tl">
                    <a:srgbClr val="C0C0C0"/>
                  </a:outerShdw>
                </a:effectLst>
                <a:latin typeface="Times New Roman" panose="02020603050405020304" pitchFamily="18" charset="0"/>
              </a:rPr>
              <a:t>   1.</a:t>
            </a:r>
            <a:r>
              <a:rPr lang="en-US" sz="2800" b="1" i="1">
                <a:solidFill>
                  <a:srgbClr val="000000"/>
                </a:solidFill>
                <a:effectLst>
                  <a:outerShdw blurRad="38100" dist="38100" dir="2700000" algn="tl">
                    <a:srgbClr val="C0C0C0"/>
                  </a:outerShdw>
                </a:effectLst>
                <a:latin typeface="Times New Roman" panose="02020603050405020304" pitchFamily="18" charset="0"/>
              </a:rPr>
              <a:t> The bandwidth available</a:t>
            </a:r>
          </a:p>
          <a:p>
            <a:pPr algn="just" fontAlgn="base">
              <a:spcBef>
                <a:spcPct val="0"/>
              </a:spcBef>
              <a:spcAft>
                <a:spcPct val="0"/>
              </a:spcAft>
              <a:defRPr/>
            </a:pPr>
            <a:r>
              <a:rPr lang="en-US" sz="2800" b="1" i="1">
                <a:solidFill>
                  <a:srgbClr val="FF0000"/>
                </a:solidFill>
                <a:effectLst>
                  <a:outerShdw blurRad="38100" dist="38100" dir="2700000" algn="tl">
                    <a:srgbClr val="C0C0C0"/>
                  </a:outerShdw>
                </a:effectLst>
                <a:latin typeface="Times New Roman" panose="02020603050405020304" pitchFamily="18" charset="0"/>
              </a:rPr>
              <a:t>   2.</a:t>
            </a:r>
            <a:r>
              <a:rPr lang="en-US" sz="2800" b="1" i="1">
                <a:solidFill>
                  <a:srgbClr val="000000"/>
                </a:solidFill>
                <a:effectLst>
                  <a:outerShdw blurRad="38100" dist="38100" dir="2700000" algn="tl">
                    <a:srgbClr val="C0C0C0"/>
                  </a:outerShdw>
                </a:effectLst>
                <a:latin typeface="Times New Roman" panose="02020603050405020304" pitchFamily="18" charset="0"/>
              </a:rPr>
              <a:t> The level of the signals we use</a:t>
            </a:r>
          </a:p>
          <a:p>
            <a:pPr algn="just" fontAlgn="base">
              <a:spcBef>
                <a:spcPct val="0"/>
              </a:spcBef>
              <a:spcAft>
                <a:spcPct val="0"/>
              </a:spcAft>
              <a:defRPr/>
            </a:pPr>
            <a:r>
              <a:rPr lang="en-US" sz="2800" b="1" i="1">
                <a:solidFill>
                  <a:srgbClr val="FF0000"/>
                </a:solidFill>
                <a:effectLst>
                  <a:outerShdw blurRad="38100" dist="38100" dir="2700000" algn="tl">
                    <a:srgbClr val="C0C0C0"/>
                  </a:outerShdw>
                </a:effectLst>
                <a:latin typeface="Times New Roman" panose="02020603050405020304" pitchFamily="18" charset="0"/>
              </a:rPr>
              <a:t>   3</a:t>
            </a:r>
            <a:r>
              <a:rPr lang="en-US" sz="2800" b="1" i="1">
                <a:solidFill>
                  <a:srgbClr val="000000"/>
                </a:solidFill>
                <a:effectLst>
                  <a:outerShdw blurRad="38100" dist="38100" dir="2700000" algn="tl">
                    <a:srgbClr val="C0C0C0"/>
                  </a:outerShdw>
                </a:effectLst>
                <a:latin typeface="Times New Roman" panose="02020603050405020304" pitchFamily="18" charset="0"/>
              </a:rPr>
              <a:t>. The quality of the channel (the level of noise)</a:t>
            </a:r>
          </a:p>
        </p:txBody>
      </p:sp>
    </p:spTree>
    <p:extLst>
      <p:ext uri="{BB962C8B-B14F-4D97-AF65-F5344CB8AC3E}">
        <p14:creationId xmlns:p14="http://schemas.microsoft.com/office/powerpoint/2010/main" val="97441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bwMode="auto">
          <a:xfrm>
            <a:off x="891655" y="272149"/>
            <a:ext cx="10317706" cy="75062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sz="2800" dirty="0"/>
              <a:t>Channel Capacity /Capacity of System</a:t>
            </a:r>
          </a:p>
        </p:txBody>
      </p:sp>
      <p:sp>
        <p:nvSpPr>
          <p:cNvPr id="8196" name="Rectangle 3"/>
          <p:cNvSpPr>
            <a:spLocks noGrp="1" noChangeArrowheads="1"/>
          </p:cNvSpPr>
          <p:nvPr>
            <p:ph type="body" idx="1"/>
          </p:nvPr>
        </p:nvSpPr>
        <p:spPr bwMode="auto">
          <a:xfrm>
            <a:off x="982639" y="1555845"/>
            <a:ext cx="3698543" cy="415915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lnSpc>
                <a:spcPct val="90000"/>
              </a:lnSpc>
            </a:pPr>
            <a:r>
              <a:rPr lang="en-US" sz="2000" dirty="0"/>
              <a:t>The bit rate of a system increases with an increase in the number of signal levels we </a:t>
            </a:r>
            <a:r>
              <a:rPr lang="en-US" sz="1600" dirty="0"/>
              <a:t>use</a:t>
            </a:r>
            <a:r>
              <a:rPr lang="en-US" sz="2000" dirty="0"/>
              <a:t> to denote a symbol.</a:t>
            </a:r>
          </a:p>
          <a:p>
            <a:pPr algn="just" eaLnBrk="1" hangingPunct="1">
              <a:lnSpc>
                <a:spcPct val="90000"/>
              </a:lnSpc>
            </a:pPr>
            <a:endParaRPr lang="en-US" sz="2000" dirty="0"/>
          </a:p>
          <a:p>
            <a:pPr algn="just" eaLnBrk="1" hangingPunct="1">
              <a:lnSpc>
                <a:spcPct val="90000"/>
              </a:lnSpc>
            </a:pPr>
            <a:r>
              <a:rPr lang="en-US" sz="2000" dirty="0"/>
              <a:t>If a symbol can consist of a single bit or “n” bits.</a:t>
            </a:r>
          </a:p>
          <a:p>
            <a:pPr algn="just" eaLnBrk="1" hangingPunct="1">
              <a:lnSpc>
                <a:spcPct val="90000"/>
              </a:lnSpc>
            </a:pPr>
            <a:endParaRPr lang="en-US" sz="2000" dirty="0"/>
          </a:p>
          <a:p>
            <a:pPr algn="just" eaLnBrk="1" hangingPunct="1">
              <a:lnSpc>
                <a:spcPct val="90000"/>
              </a:lnSpc>
            </a:pPr>
            <a:r>
              <a:rPr lang="en-US" sz="2000" dirty="0"/>
              <a:t>Then, the number of signal levels M= 2</a:t>
            </a:r>
            <a:r>
              <a:rPr lang="en-US" sz="2000" baseline="30000" dirty="0"/>
              <a:t>n</a:t>
            </a:r>
            <a:r>
              <a:rPr lang="en-US" sz="2000" dirty="0"/>
              <a:t>.</a:t>
            </a:r>
          </a:p>
        </p:txBody>
      </p:sp>
      <p:pic>
        <p:nvPicPr>
          <p:cNvPr id="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473" y="1146412"/>
            <a:ext cx="5703888"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04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err="1">
                <a:solidFill>
                  <a:srgbClr val="333399"/>
                </a:solidFill>
                <a:latin typeface="Tahoma"/>
              </a:rPr>
              <a:t>Nyquist</a:t>
            </a:r>
            <a:r>
              <a:rPr lang="en-US" dirty="0">
                <a:solidFill>
                  <a:srgbClr val="333399"/>
                </a:solidFill>
                <a:latin typeface="Tahoma"/>
              </a:rPr>
              <a:t> Theorem</a:t>
            </a:r>
            <a:endParaRPr kumimoji="1" lang="en-GB" dirty="0"/>
          </a:p>
        </p:txBody>
      </p:sp>
      <p:sp>
        <p:nvSpPr>
          <p:cNvPr id="41987" name="Rectangle 3"/>
          <p:cNvSpPr>
            <a:spLocks noGrp="1" noChangeArrowheads="1"/>
          </p:cNvSpPr>
          <p:nvPr>
            <p:ph idx="1"/>
          </p:nvPr>
        </p:nvSpPr>
        <p:spPr bwMode="auto">
          <a:xfrm>
            <a:off x="1981200" y="1447800"/>
            <a:ext cx="8229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dirty="0" err="1"/>
              <a:t>Nyquist</a:t>
            </a:r>
            <a:r>
              <a:rPr lang="en-US" sz="2400" dirty="0"/>
              <a:t> theorem states that for a </a:t>
            </a:r>
            <a:r>
              <a:rPr lang="en-US" sz="2400" dirty="0">
                <a:solidFill>
                  <a:schemeClr val="hlink"/>
                </a:solidFill>
              </a:rPr>
              <a:t>noiseless</a:t>
            </a:r>
            <a:r>
              <a:rPr lang="en-US" sz="2400" dirty="0"/>
              <a:t> channel:</a:t>
            </a:r>
          </a:p>
          <a:p>
            <a:pPr algn="ctr">
              <a:buNone/>
            </a:pPr>
            <a:r>
              <a:rPr lang="en-US" sz="2400" dirty="0"/>
              <a:t>C = 2 B log</a:t>
            </a:r>
            <a:r>
              <a:rPr lang="en-US" sz="2400" baseline="-25000" dirty="0"/>
              <a:t>2</a:t>
            </a:r>
            <a:r>
              <a:rPr lang="en-US" sz="2400" dirty="0"/>
              <a:t>2</a:t>
            </a:r>
            <a:r>
              <a:rPr lang="en-US" sz="2400" baseline="30000" dirty="0"/>
              <a:t>n</a:t>
            </a:r>
            <a:r>
              <a:rPr lang="en-US" sz="2400" dirty="0"/>
              <a:t> </a:t>
            </a:r>
          </a:p>
          <a:p>
            <a:pPr algn="ctr">
              <a:buNone/>
            </a:pPr>
            <a:r>
              <a:rPr kumimoji="1" lang="en-GB" sz="2400" dirty="0"/>
              <a:t>C = 2B log</a:t>
            </a:r>
            <a:r>
              <a:rPr kumimoji="1" lang="en-GB" sz="2400" baseline="-25000" dirty="0"/>
              <a:t>2</a:t>
            </a:r>
            <a:r>
              <a:rPr kumimoji="1" lang="en-GB" sz="2400" dirty="0"/>
              <a:t>M</a:t>
            </a:r>
          </a:p>
          <a:p>
            <a:pPr algn="ctr">
              <a:buNone/>
            </a:pPr>
            <a:r>
              <a:rPr lang="en-US" sz="2400" dirty="0"/>
              <a:t>C= capacity in bps</a:t>
            </a:r>
          </a:p>
          <a:p>
            <a:pPr algn="ctr">
              <a:buNone/>
            </a:pPr>
            <a:r>
              <a:rPr lang="en-US" sz="2400" dirty="0"/>
              <a:t>B = bandwidth in Hz</a:t>
            </a:r>
          </a:p>
          <a:p>
            <a:pPr eaLnBrk="1" hangingPunct="1"/>
            <a:r>
              <a:rPr kumimoji="1" lang="en-GB" sz="2400" dirty="0"/>
              <a:t>so increase rate by increasing signals</a:t>
            </a:r>
          </a:p>
          <a:p>
            <a:pPr lvl="1" eaLnBrk="1" hangingPunct="1"/>
            <a:r>
              <a:rPr kumimoji="1" lang="en-GB" sz="2000" dirty="0"/>
              <a:t>at cost of receiver complexity</a:t>
            </a:r>
          </a:p>
          <a:p>
            <a:pPr lvl="1" eaLnBrk="1" hangingPunct="1"/>
            <a:r>
              <a:rPr kumimoji="1" lang="en-GB" sz="2000" dirty="0"/>
              <a:t>limited by noise &amp; other impairments</a:t>
            </a:r>
          </a:p>
        </p:txBody>
      </p:sp>
    </p:spTree>
    <p:extLst>
      <p:ext uri="{BB962C8B-B14F-4D97-AF65-F5344CB8AC3E}">
        <p14:creationId xmlns:p14="http://schemas.microsoft.com/office/powerpoint/2010/main" val="387770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solidFill>
                  <a:srgbClr val="000000"/>
                </a:solidFill>
                <a:latin typeface="Arial" panose="020B0604020202020204" pitchFamily="34" charset="0"/>
              </a:rPr>
              <a:t>3.</a:t>
            </a:r>
            <a:fld id="{2961DA69-2869-4F26-A7B5-3AC77EE68CC5}" type="slidenum">
              <a:rPr lang="en-US" sz="2000" i="0" baseline="0">
                <a:solidFill>
                  <a:srgbClr val="000000"/>
                </a:solidFill>
                <a:latin typeface="Arial" panose="020B0604020202020204" pitchFamily="34" charset="0"/>
              </a:rPr>
              <a:pPr/>
              <a:t>7</a:t>
            </a:fld>
            <a:endParaRPr lang="en-US" sz="2000" i="0" baseline="0">
              <a:solidFill>
                <a:srgbClr val="000000"/>
              </a:solidFill>
              <a:latin typeface="Arial" panose="020B0604020202020204" pitchFamily="34" charset="0"/>
            </a:endParaRPr>
          </a:p>
        </p:txBody>
      </p:sp>
      <p:sp>
        <p:nvSpPr>
          <p:cNvPr id="6147"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4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49"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5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5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52"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5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fontAlgn="base">
              <a:spcBef>
                <a:spcPct val="0"/>
              </a:spcBef>
              <a:spcAft>
                <a:spcPct val="0"/>
              </a:spcAft>
            </a:pPr>
            <a:endParaRPr kumimoji="1" lang="en-US" sz="2400" b="0" i="0" baseline="0">
              <a:solidFill>
                <a:srgbClr val="000000"/>
              </a:solidFill>
              <a:latin typeface="Tahoma" panose="020B0604030504040204" pitchFamily="34" charset="0"/>
            </a:endParaRPr>
          </a:p>
        </p:txBody>
      </p:sp>
      <p:sp>
        <p:nvSpPr>
          <p:cNvPr id="6154" name="Line 9"/>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800" b="1" i="1" baseline="-18000">
              <a:solidFill>
                <a:srgbClr val="000000"/>
              </a:solidFill>
              <a:latin typeface="Times New Roman" panose="02020603050405020304" pitchFamily="18" charset="0"/>
            </a:endParaRPr>
          </a:p>
        </p:txBody>
      </p:sp>
      <p:sp>
        <p:nvSpPr>
          <p:cNvPr id="6155" name="Line 10"/>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800" b="1" i="1" baseline="-18000">
              <a:solidFill>
                <a:srgbClr val="000000"/>
              </a:solidFill>
              <a:latin typeface="Times New Roman" panose="02020603050405020304" pitchFamily="18" charset="0"/>
            </a:endParaRPr>
          </a:p>
        </p:txBody>
      </p:sp>
      <p:sp>
        <p:nvSpPr>
          <p:cNvPr id="6156" name="Rectangle 11"/>
          <p:cNvSpPr>
            <a:spLocks noChangeArrowheads="1"/>
          </p:cNvSpPr>
          <p:nvPr/>
        </p:nvSpPr>
        <p:spPr bwMode="auto">
          <a:xfrm>
            <a:off x="2019300" y="30638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sz="3200" i="0" baseline="0" dirty="0">
                <a:solidFill>
                  <a:srgbClr val="000000"/>
                </a:solidFill>
                <a:latin typeface="Arial" panose="020B0604020202020204" pitchFamily="34" charset="0"/>
              </a:rPr>
              <a:t>Increasing the levels of a signal increases the probability of an error occurring, in other words it reduces the reliability of the system. </a:t>
            </a:r>
          </a:p>
        </p:txBody>
      </p:sp>
      <p:grpSp>
        <p:nvGrpSpPr>
          <p:cNvPr id="6157" name="Group 12"/>
          <p:cNvGrpSpPr>
            <a:grpSpLocks/>
          </p:cNvGrpSpPr>
          <p:nvPr/>
        </p:nvGrpSpPr>
        <p:grpSpPr bwMode="auto">
          <a:xfrm>
            <a:off x="1981200" y="2286000"/>
            <a:ext cx="1143000" cy="566738"/>
            <a:chOff x="1200" y="1248"/>
            <a:chExt cx="720" cy="357"/>
          </a:xfrm>
        </p:grpSpPr>
        <p:pic>
          <p:nvPicPr>
            <p:cNvPr id="61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9"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0" fontAlgn="base" hangingPunct="0">
                <a:spcBef>
                  <a:spcPct val="0"/>
                </a:spcBef>
                <a:spcAft>
                  <a:spcPct val="0"/>
                </a:spcAft>
              </a:pPr>
              <a:r>
                <a:rPr lang="en-US" baseline="0">
                  <a:solidFill>
                    <a:srgbClr val="FF0000"/>
                  </a:solidFill>
                </a:rPr>
                <a:t>Note</a:t>
              </a:r>
            </a:p>
          </p:txBody>
        </p:sp>
      </p:grpSp>
    </p:spTree>
    <p:extLst>
      <p:ext uri="{BB962C8B-B14F-4D97-AF65-F5344CB8AC3E}">
        <p14:creationId xmlns:p14="http://schemas.microsoft.com/office/powerpoint/2010/main" val="207377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2000" i="0" baseline="0">
                <a:latin typeface="Arial" panose="020B0604020202020204" pitchFamily="34" charset="0"/>
              </a:rPr>
              <a:t>3.</a:t>
            </a:r>
            <a:fld id="{771BEF61-1068-4D2B-8A9F-F8A79A2DE877}" type="slidenum">
              <a:rPr lang="en-US" sz="2000" i="0" baseline="0">
                <a:latin typeface="Arial" panose="020B0604020202020204" pitchFamily="34" charset="0"/>
              </a:rPr>
              <a:pPr/>
              <a:t>8</a:t>
            </a:fld>
            <a:endParaRPr lang="en-US" sz="2000" i="0" baseline="0">
              <a:latin typeface="Arial" panose="020B0604020202020204" pitchFamily="34" charset="0"/>
            </a:endParaRPr>
          </a:p>
        </p:txBody>
      </p:sp>
      <p:sp>
        <p:nvSpPr>
          <p:cNvPr id="12291"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2292"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12293" name="Group 4"/>
          <p:cNvGrpSpPr>
            <a:grpSpLocks/>
          </p:cNvGrpSpPr>
          <p:nvPr/>
        </p:nvGrpSpPr>
        <p:grpSpPr bwMode="auto">
          <a:xfrm>
            <a:off x="2014539" y="773113"/>
            <a:ext cx="738187" cy="474662"/>
            <a:chOff x="309" y="487"/>
            <a:chExt cx="465" cy="299"/>
          </a:xfrm>
        </p:grpSpPr>
        <p:sp>
          <p:nvSpPr>
            <p:cNvPr id="12301"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230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12294"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2295"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2296"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2297"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12298" name="Rectangle 11"/>
          <p:cNvSpPr>
            <a:spLocks noChangeArrowheads="1"/>
          </p:cNvSpPr>
          <p:nvPr/>
        </p:nvSpPr>
        <p:spPr bwMode="auto">
          <a:xfrm>
            <a:off x="1752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Consider a noiseless channel with a bandwidth of 3000 Hz transmitting a signal with two signal levels. The maximum bit rate can be calculated as</a:t>
            </a:r>
          </a:p>
        </p:txBody>
      </p:sp>
      <p:sp>
        <p:nvSpPr>
          <p:cNvPr id="12299" name="Text Box 12"/>
          <p:cNvSpPr txBox="1">
            <a:spLocks noChangeArrowheads="1"/>
          </p:cNvSpPr>
          <p:nvPr/>
        </p:nvSpPr>
        <p:spPr bwMode="auto">
          <a:xfrm>
            <a:off x="2667001" y="182564"/>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8.1</a:t>
            </a:r>
          </a:p>
        </p:txBody>
      </p:sp>
      <p:pic>
        <p:nvPicPr>
          <p:cNvPr id="1230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4" y="3252789"/>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9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4340"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nvGrpSpPr>
          <p:cNvPr id="14341" name="Group 4"/>
          <p:cNvGrpSpPr>
            <a:grpSpLocks/>
          </p:cNvGrpSpPr>
          <p:nvPr/>
        </p:nvGrpSpPr>
        <p:grpSpPr bwMode="auto">
          <a:xfrm>
            <a:off x="2014539" y="773113"/>
            <a:ext cx="738187" cy="474662"/>
            <a:chOff x="309" y="487"/>
            <a:chExt cx="465" cy="299"/>
          </a:xfrm>
        </p:grpSpPr>
        <p:sp>
          <p:nvSpPr>
            <p:cNvPr id="1434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435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grpSp>
      <p:sp>
        <p:nvSpPr>
          <p:cNvPr id="14342"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4343"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4344"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sz="2400" b="0" i="0" baseline="0">
              <a:latin typeface="Tahoma" panose="020B0604030504040204" pitchFamily="34" charset="0"/>
            </a:endParaRPr>
          </a:p>
        </p:txBody>
      </p:sp>
      <p:sp>
        <p:nvSpPr>
          <p:cNvPr id="14345"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IN"/>
          </a:p>
        </p:txBody>
      </p:sp>
      <p:sp>
        <p:nvSpPr>
          <p:cNvPr id="14346" name="Rectangle 11"/>
          <p:cNvSpPr>
            <a:spLocks noChangeArrowheads="1"/>
          </p:cNvSpPr>
          <p:nvPr/>
        </p:nvSpPr>
        <p:spPr bwMode="auto">
          <a:xfrm>
            <a:off x="1752600" y="1370014"/>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baseline="0"/>
              <a:t>Consider the same noiseless channel transmitting a signal with four signal levels (for each level, we send 2 bits). The maximum bit rate can be calculated as</a:t>
            </a:r>
          </a:p>
        </p:txBody>
      </p:sp>
      <p:sp>
        <p:nvSpPr>
          <p:cNvPr id="14347" name="Text Box 12"/>
          <p:cNvSpPr txBox="1">
            <a:spLocks noChangeArrowheads="1"/>
          </p:cNvSpPr>
          <p:nvPr/>
        </p:nvSpPr>
        <p:spPr bwMode="auto">
          <a:xfrm>
            <a:off x="2667001" y="182564"/>
            <a:ext cx="2305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sz="3200" baseline="0" dirty="0">
                <a:solidFill>
                  <a:schemeClr val="hlink"/>
                </a:solidFill>
              </a:rPr>
              <a:t>Example 8.2</a:t>
            </a:r>
          </a:p>
        </p:txBody>
      </p:sp>
      <p:pic>
        <p:nvPicPr>
          <p:cNvPr id="1434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3244850"/>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87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244727-B62E-4C98-87AB-45BA5A5920AA}">
  <ds:schemaRefs>
    <ds:schemaRef ds:uri="http://schemas.microsoft.com/sharepoint/v3/contenttype/forms"/>
  </ds:schemaRefs>
</ds:datastoreItem>
</file>

<file path=customXml/itemProps2.xml><?xml version="1.0" encoding="utf-8"?>
<ds:datastoreItem xmlns:ds="http://schemas.openxmlformats.org/officeDocument/2006/customXml" ds:itemID="{D35B6658-9220-40E1-9173-EEE68002AF9B}"/>
</file>

<file path=customXml/itemProps3.xml><?xml version="1.0" encoding="utf-8"?>
<ds:datastoreItem xmlns:ds="http://schemas.openxmlformats.org/officeDocument/2006/customXml" ds:itemID="{ACC6E8B3-F176-4926-9E70-3CF21885A42C}">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f733c01e-f8de-4ab7-a358-11ee3ada8c63"/>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43</TotalTime>
  <Words>1685</Words>
  <Application>Microsoft Office PowerPoint</Application>
  <PresentationFormat>Widescreen</PresentationFormat>
  <Paragraphs>116</Paragraphs>
  <Slides>20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McGrawHill-Italic</vt:lpstr>
      <vt:lpstr>Tahoma</vt:lpstr>
      <vt:lpstr>Times</vt:lpstr>
      <vt:lpstr>Times New Roman</vt:lpstr>
      <vt:lpstr>Wingdings</vt:lpstr>
      <vt:lpstr>Office Theme</vt:lpstr>
      <vt:lpstr>Blends</vt:lpstr>
      <vt:lpstr>PowerPoint Presentation</vt:lpstr>
      <vt:lpstr>Topics discussed</vt:lpstr>
      <vt:lpstr>Topics to be discussed  </vt:lpstr>
      <vt:lpstr>PowerPoint Presentation</vt:lpstr>
      <vt:lpstr>Channel Capacity /Capacity of System</vt:lpstr>
      <vt:lpstr>Nyquist Theorem</vt:lpstr>
      <vt:lpstr>PowerPoint Presentation</vt:lpstr>
      <vt:lpstr>PowerPoint Presentation</vt:lpstr>
      <vt:lpstr>PowerPoint Presentation</vt:lpstr>
      <vt:lpstr>PowerPoint Presentation</vt:lpstr>
      <vt:lpstr>Channel Capacity</vt:lpstr>
      <vt:lpstr>Shannon Capacity Formula</vt:lpstr>
      <vt:lpstr>Shannon’s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Lavish Bansal [CCE - 2019]</cp:lastModifiedBy>
  <cp:revision>11</cp:revision>
  <dcterms:created xsi:type="dcterms:W3CDTF">2020-08-27T07:02:40Z</dcterms:created>
  <dcterms:modified xsi:type="dcterms:W3CDTF">2020-12-02T15:05:13Z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