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18"/>
  </p:notesMasterIdLst>
  <p:sldIdLst>
    <p:sldId id="257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803D3-E351-4E5A-B37E-16D893CDBB2B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8930D-2E48-460B-B2B0-5CC009845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96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DB3FC7-399A-4257-8184-6E50452E8BB3}" type="slidenum">
              <a:rPr lang="en-US" sz="1200" b="0" i="0" baseline="0" smtClean="0"/>
              <a:pPr/>
              <a:t>1</a:t>
            </a:fld>
            <a:endParaRPr lang="en-US" sz="1200" b="0" i="0" baseline="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500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1E4B-D8DA-416D-B539-DE2B3AC6825B}" type="datetime1">
              <a:rPr lang="en-US" smtClean="0"/>
              <a:t>9/1/2020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12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005F-A84B-4723-A4CE-B74A3C00D840}" type="datetime1">
              <a:rPr lang="en-US" smtClean="0"/>
              <a:t>9/1/2020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82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2410-038E-4833-8CBE-CE03C0A3507C}" type="datetime1">
              <a:rPr lang="en-US" smtClean="0"/>
              <a:t>9/1/2020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711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3.</a:t>
            </a:r>
            <a:fld id="{909690AA-951E-4833-B972-DC8A888AD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00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9392" y="17779"/>
            <a:ext cx="893321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17516-1FA2-4A28-990B-13B977172B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lang="en-IN" smtClean="0">
                <a:solidFill>
                  <a:prstClr val="black"/>
                </a:solidFill>
              </a:rPr>
              <a:t>3.</a:t>
            </a:r>
            <a:fld id="{81D60167-4931-47E6-BA6A-407CBD079E47}" type="slidenum">
              <a:rPr smtClean="0">
                <a:solidFill>
                  <a:prstClr val="black"/>
                </a:solidFill>
              </a:rPr>
              <a:pPr marL="12700">
                <a:lnSpc>
                  <a:spcPts val="1430"/>
                </a:lnSpc>
              </a:pPr>
              <a:t>‹#›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4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25108-4475-49CB-98C3-89780FCE939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lang="en-IN" smtClean="0">
                <a:solidFill>
                  <a:prstClr val="black"/>
                </a:solidFill>
              </a:rPr>
              <a:t>3.</a:t>
            </a:r>
            <a:fld id="{81D60167-4931-47E6-BA6A-407CBD079E47}" type="slidenum">
              <a:rPr smtClean="0">
                <a:solidFill>
                  <a:prstClr val="black"/>
                </a:solidFill>
              </a:rPr>
              <a:pPr marL="12700">
                <a:lnSpc>
                  <a:spcPts val="1430"/>
                </a:lnSpc>
              </a:pPr>
              <a:t>‹#›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25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2D801-ED7F-4CE5-A661-A2A105102E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lang="en-IN" smtClean="0">
                <a:solidFill>
                  <a:prstClr val="black"/>
                </a:solidFill>
              </a:rPr>
              <a:t>3.</a:t>
            </a:r>
            <a:fld id="{81D60167-4931-47E6-BA6A-407CBD079E47}" type="slidenum">
              <a:rPr smtClean="0">
                <a:solidFill>
                  <a:prstClr val="black"/>
                </a:solidFill>
              </a:rPr>
              <a:pPr marL="12700">
                <a:lnSpc>
                  <a:spcPts val="1430"/>
                </a:lnSpc>
              </a:pPr>
              <a:t>‹#›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27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8331-1672-46A3-9FDF-32559505870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lang="en-IN" smtClean="0">
                <a:solidFill>
                  <a:prstClr val="black"/>
                </a:solidFill>
              </a:rPr>
              <a:t>3.</a:t>
            </a:r>
            <a:fld id="{81D60167-4931-47E6-BA6A-407CBD079E47}" type="slidenum">
              <a:rPr smtClean="0">
                <a:solidFill>
                  <a:prstClr val="black"/>
                </a:solidFill>
              </a:rPr>
              <a:pPr marL="12700">
                <a:lnSpc>
                  <a:spcPts val="1430"/>
                </a:lnSpc>
              </a:pPr>
              <a:t>‹#›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63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72882-6E14-440F-BE95-B0F2C77933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lang="en-IN" smtClean="0">
                <a:solidFill>
                  <a:prstClr val="black"/>
                </a:solidFill>
              </a:rPr>
              <a:t>3.</a:t>
            </a:r>
            <a:fld id="{81D60167-4931-47E6-BA6A-407CBD079E47}" type="slidenum">
              <a:rPr smtClean="0">
                <a:solidFill>
                  <a:prstClr val="black"/>
                </a:solidFill>
              </a:rPr>
              <a:pPr marL="12700">
                <a:lnSpc>
                  <a:spcPts val="1430"/>
                </a:lnSpc>
              </a:pPr>
              <a:t>‹#›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37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B287-01B8-4FEF-B67F-F2C96E9CA8B4}" type="datetime1">
              <a:rPr lang="en-US" smtClean="0"/>
              <a:t>9/1/2020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63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0292-E7DA-46EF-8504-1BF8FA58CDA3}" type="datetime1">
              <a:rPr lang="en-US" smtClean="0"/>
              <a:t>9/1/2020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29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EC89-ED3F-4C26-AE4A-546E9792A51B}" type="datetime1">
              <a:rPr lang="en-US" smtClean="0"/>
              <a:t>9/1/2020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39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ED52-3ADA-4349-A4E1-989D1385A5F3}" type="datetime1">
              <a:rPr lang="en-US" smtClean="0"/>
              <a:t>9/1/2020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48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7AE2-77DF-42EF-B298-D273927406E0}" type="datetime1">
              <a:rPr lang="en-US" smtClean="0"/>
              <a:t>9/1/2020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9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0E4E-200C-4D30-A034-0E0F28C0F54A}" type="datetime1">
              <a:rPr lang="en-US" smtClean="0"/>
              <a:t>9/1/2020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22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08A-1D33-4F17-9615-FE7A2626A389}" type="datetime1">
              <a:rPr lang="en-US" smtClean="0"/>
              <a:t>9/1/2020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4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E885-83EC-4626-BAF0-A52D1C380CB0}" type="datetime1">
              <a:rPr lang="en-US" smtClean="0"/>
              <a:t>9/1/2020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86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A0AA0-E61B-45AF-AF16-47EB135EFABF}" type="datetime1">
              <a:rPr lang="en-US" smtClean="0"/>
              <a:t>9/1/2020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45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292" y="160782"/>
            <a:ext cx="1173141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4228" y="1849959"/>
            <a:ext cx="1072354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6A01A-CFD9-41B5-BF8F-1095DFFCCE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4985" y="6627812"/>
            <a:ext cx="466512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lang="en-IN" smtClean="0">
                <a:solidFill>
                  <a:prstClr val="black"/>
                </a:solidFill>
              </a:rPr>
              <a:t>3.</a:t>
            </a:r>
            <a:fld id="{81D60167-4931-47E6-BA6A-407CBD079E47}" type="slidenum">
              <a:rPr smtClean="0">
                <a:solidFill>
                  <a:prstClr val="black"/>
                </a:solidFill>
              </a:rPr>
              <a:pPr marL="12700">
                <a:lnSpc>
                  <a:spcPts val="1430"/>
                </a:lnSpc>
              </a:pPr>
              <a:t>‹#›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2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600200" y="1752601"/>
            <a:ext cx="89154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5400" i="0" baseline="0" dirty="0">
                <a:solidFill>
                  <a:schemeClr val="tx2"/>
                </a:solidFill>
                <a:latin typeface="Arial" panose="020B0604020202020204" pitchFamily="34" charset="0"/>
              </a:rPr>
              <a:t>Data Communications</a:t>
            </a:r>
          </a:p>
          <a:p>
            <a:pPr algn="ctr"/>
            <a:endParaRPr lang="en-US" sz="4400" i="0" baseline="0" dirty="0">
              <a:latin typeface="Arial" panose="020B0604020202020204" pitchFamily="34" charset="0"/>
            </a:endParaRPr>
          </a:p>
          <a:p>
            <a:pPr algn="ctr"/>
            <a:r>
              <a:rPr lang="en-US" sz="4400" i="0" baseline="0" smtClean="0">
                <a:latin typeface="Arial" panose="020B0604020202020204" pitchFamily="34" charset="0"/>
              </a:rPr>
              <a:t>Lecture 9</a:t>
            </a:r>
            <a:endParaRPr lang="en-US" sz="4400" i="0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38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1" y="0"/>
            <a:ext cx="8593455" cy="1052830"/>
            <a:chOff x="76200" y="0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8150" y="474662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749300" y="108013"/>
              <a:ext cx="328612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90537" y="5302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80">
                  <a:moveTo>
                    <a:pt x="422275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2275" y="474662"/>
                  </a:lnTo>
                  <a:lnTo>
                    <a:pt x="42227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60425" y="530288"/>
              <a:ext cx="3683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6200" y="4572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42912" y="533400"/>
              <a:ext cx="8226425" cy="31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950975" y="0"/>
              <a:ext cx="2657855" cy="9113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46044" y="17779"/>
            <a:ext cx="2084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Bandwidth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3468" y="1697482"/>
            <a:ext cx="8078470" cy="2612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10" indent="-207645">
              <a:spcBef>
                <a:spcPts val="95"/>
              </a:spcBef>
              <a:buFontTx/>
              <a:buChar char="-"/>
              <a:tabLst>
                <a:tab pos="220345" algn="l"/>
              </a:tabLst>
            </a:pP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One characteristic that </a:t>
            </a:r>
            <a:r>
              <a:rPr sz="2800" i="1" spc="-15" dirty="0">
                <a:solidFill>
                  <a:prstClr val="black"/>
                </a:solidFill>
                <a:latin typeface="Times New Roman"/>
                <a:cs typeface="Times New Roman"/>
              </a:rPr>
              <a:t>measures 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network</a:t>
            </a:r>
            <a:r>
              <a:rPr sz="2800" i="1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performance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  <a:buFont typeface="Times New Roman"/>
              <a:buChar char="-"/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20345" marR="99060" indent="-220345">
              <a:spcBef>
                <a:spcPts val="5"/>
              </a:spcBef>
              <a:buFontTx/>
              <a:buChar char="-"/>
              <a:tabLst>
                <a:tab pos="220345" algn="l"/>
              </a:tabLst>
            </a:pP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can </a:t>
            </a:r>
            <a:r>
              <a:rPr sz="2800" i="1" dirty="0">
                <a:solidFill>
                  <a:prstClr val="black"/>
                </a:solidFill>
                <a:latin typeface="Times New Roman"/>
                <a:cs typeface="Times New Roman"/>
              </a:rPr>
              <a:t>be 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used in two </a:t>
            </a:r>
            <a:r>
              <a:rPr sz="2800" i="1" spc="-15" dirty="0">
                <a:solidFill>
                  <a:prstClr val="black"/>
                </a:solidFill>
                <a:latin typeface="Times New Roman"/>
                <a:cs typeface="Times New Roman"/>
              </a:rPr>
              <a:t>different 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contexts </a:t>
            </a:r>
            <a:r>
              <a:rPr sz="2800" i="1" spc="-10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two </a:t>
            </a:r>
            <a:r>
              <a:rPr sz="2800" i="1" spc="-15" dirty="0">
                <a:solidFill>
                  <a:prstClr val="black"/>
                </a:solidFill>
                <a:latin typeface="Times New Roman"/>
                <a:cs typeface="Times New Roman"/>
              </a:rPr>
              <a:t>different  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measuring</a:t>
            </a:r>
            <a:r>
              <a:rPr sz="2800" i="1" spc="-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values: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434465" marR="2534285"/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bandwidth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in hertz  bandwidth in bits per</a:t>
            </a:r>
            <a:r>
              <a:rPr sz="28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second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042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1" y="0"/>
            <a:ext cx="8593455" cy="1052830"/>
            <a:chOff x="76200" y="0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8150" y="474662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749300" y="108013"/>
              <a:ext cx="328612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90537" y="5302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80">
                  <a:moveTo>
                    <a:pt x="422275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2275" y="474662"/>
                  </a:lnTo>
                  <a:lnTo>
                    <a:pt x="42227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60425" y="530288"/>
              <a:ext cx="3683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6200" y="4572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42912" y="533400"/>
              <a:ext cx="8226425" cy="31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950975" y="0"/>
              <a:ext cx="2887979" cy="9113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746044" y="17779"/>
            <a:ext cx="2312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Throughput</a:t>
            </a:r>
            <a:endParaRPr sz="36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2036" y="1333626"/>
            <a:ext cx="776985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  <a:tabLst>
                <a:tab pos="375285" algn="l"/>
                <a:tab pos="1750060" algn="l"/>
                <a:tab pos="2212340" algn="l"/>
                <a:tab pos="2987675" algn="l"/>
                <a:tab pos="3686175" algn="l"/>
                <a:tab pos="4263390" algn="l"/>
                <a:tab pos="4959985" algn="l"/>
                <a:tab pos="6287770" algn="l"/>
                <a:tab pos="7124700" algn="l"/>
              </a:tabLst>
            </a:pP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a	meas</a:t>
            </a:r>
            <a:r>
              <a:rPr sz="2800" i="1" spc="5" dirty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sz="2800" i="1" spc="-110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prstClr val="black"/>
                </a:solidFill>
                <a:latin typeface="Times New Roman"/>
                <a:cs typeface="Times New Roman"/>
              </a:rPr>
              <a:t>	o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2800" i="1" dirty="0">
                <a:solidFill>
                  <a:prstClr val="black"/>
                </a:solidFill>
                <a:latin typeface="Times New Roman"/>
                <a:cs typeface="Times New Roman"/>
              </a:rPr>
              <a:t>	ho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sz="2800" i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fast</a:t>
            </a:r>
            <a:r>
              <a:rPr sz="2800" i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prstClr val="black"/>
                </a:solidFill>
                <a:latin typeface="Times New Roman"/>
                <a:cs typeface="Times New Roman"/>
              </a:rPr>
              <a:t>ca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800" i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actu</a:t>
            </a:r>
            <a:r>
              <a:rPr sz="2800" i="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lly</a:t>
            </a:r>
            <a:r>
              <a:rPr sz="2800" i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se</a:t>
            </a:r>
            <a:r>
              <a:rPr sz="2800" i="1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z="2800" i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data  </a:t>
            </a:r>
            <a:r>
              <a:rPr sz="2800" i="1" spc="-15" dirty="0">
                <a:solidFill>
                  <a:prstClr val="black"/>
                </a:solidFill>
                <a:latin typeface="Times New Roman"/>
                <a:cs typeface="Times New Roman"/>
              </a:rPr>
              <a:t>through 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800" i="1" spc="-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network.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95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1" y="0"/>
            <a:ext cx="8593455" cy="1052830"/>
            <a:chOff x="76200" y="0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8150" y="474662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749300" y="108013"/>
              <a:ext cx="328612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90537" y="5302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80">
                  <a:moveTo>
                    <a:pt x="422275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2275" y="474662"/>
                  </a:lnTo>
                  <a:lnTo>
                    <a:pt x="42227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60425" y="530288"/>
              <a:ext cx="3683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6200" y="4572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42912" y="533400"/>
              <a:ext cx="8226425" cy="31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950975" y="0"/>
              <a:ext cx="2887979" cy="9113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46044" y="17779"/>
            <a:ext cx="2312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Throughput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83740" y="1314959"/>
            <a:ext cx="7620000" cy="34746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133985" indent="-457834">
              <a:spcBef>
                <a:spcPts val="95"/>
              </a:spcBef>
              <a:buFont typeface="Times New Roman"/>
              <a:buChar char="-"/>
              <a:tabLst>
                <a:tab pos="469900" algn="l"/>
                <a:tab pos="470534" algn="l"/>
              </a:tabLst>
            </a:pP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The latency or delay defines how long it takes </a:t>
            </a:r>
            <a:r>
              <a:rPr sz="2800" i="1" dirty="0">
                <a:solidFill>
                  <a:prstClr val="black"/>
                </a:solidFill>
                <a:latin typeface="Times New Roman"/>
                <a:cs typeface="Times New Roman"/>
              </a:rPr>
              <a:t>for  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an </a:t>
            </a:r>
            <a:r>
              <a:rPr sz="2800" i="1" spc="-20" dirty="0">
                <a:solidFill>
                  <a:prstClr val="black"/>
                </a:solidFill>
                <a:latin typeface="Times New Roman"/>
                <a:cs typeface="Times New Roman"/>
              </a:rPr>
              <a:t>entire 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message to completely arrive at the  </a:t>
            </a:r>
            <a:r>
              <a:rPr sz="2800" i="1" dirty="0">
                <a:solidFill>
                  <a:prstClr val="black"/>
                </a:solidFill>
                <a:latin typeface="Times New Roman"/>
                <a:cs typeface="Times New Roman"/>
              </a:rPr>
              <a:t>destination </a:t>
            </a:r>
            <a:r>
              <a:rPr sz="2800" i="1" spc="-30" dirty="0">
                <a:solidFill>
                  <a:prstClr val="black"/>
                </a:solidFill>
                <a:latin typeface="Times New Roman"/>
                <a:cs typeface="Times New Roman"/>
              </a:rPr>
              <a:t>from 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the time the first bit is sent </a:t>
            </a:r>
            <a:r>
              <a:rPr sz="2800" i="1" dirty="0">
                <a:solidFill>
                  <a:prstClr val="black"/>
                </a:solidFill>
                <a:latin typeface="Times New Roman"/>
                <a:cs typeface="Times New Roman"/>
              </a:rPr>
              <a:t>out  </a:t>
            </a:r>
            <a:r>
              <a:rPr sz="2800" i="1" spc="-30" dirty="0">
                <a:solidFill>
                  <a:prstClr val="black"/>
                </a:solidFill>
                <a:latin typeface="Times New Roman"/>
                <a:cs typeface="Times New Roman"/>
              </a:rPr>
              <a:t>from </a:t>
            </a:r>
            <a:r>
              <a:rPr sz="2800" i="1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800" i="1" spc="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prstClr val="black"/>
                </a:solidFill>
                <a:latin typeface="Times New Roman"/>
                <a:cs typeface="Times New Roman"/>
              </a:rPr>
              <a:t>source.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  <a:buFont typeface="Times New Roman"/>
              <a:buChar char="-"/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marR="5080" indent="-457834">
              <a:spcBef>
                <a:spcPts val="5"/>
              </a:spcBef>
              <a:buFont typeface="Times New Roman"/>
              <a:buChar char="-"/>
              <a:tabLst>
                <a:tab pos="469900" algn="l"/>
                <a:tab pos="470534" algn="l"/>
              </a:tabLst>
            </a:pPr>
            <a:r>
              <a:rPr sz="2800" i="1" spc="-135" dirty="0">
                <a:solidFill>
                  <a:prstClr val="black"/>
                </a:solidFill>
                <a:latin typeface="Times New Roman"/>
                <a:cs typeface="Times New Roman"/>
              </a:rPr>
              <a:t>We 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can say that latency is </a:t>
            </a:r>
            <a:r>
              <a:rPr sz="2800" i="1" dirty="0">
                <a:solidFill>
                  <a:prstClr val="black"/>
                </a:solidFill>
                <a:latin typeface="Times New Roman"/>
                <a:cs typeface="Times New Roman"/>
              </a:rPr>
              <a:t>made of 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four  components: 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propagation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transmission time</a:t>
            </a:r>
            <a:r>
              <a:rPr sz="2800" i="1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queuing time </a:t>
            </a:r>
            <a:r>
              <a:rPr sz="2800" i="1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8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processing</a:t>
            </a:r>
            <a:r>
              <a:rPr sz="2800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delay</a:t>
            </a:r>
            <a:r>
              <a:rPr sz="2800" i="1" spc="-25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44041" y="5629197"/>
            <a:ext cx="8521065" cy="2131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45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40" y="717931"/>
            <a:ext cx="8682355" cy="292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network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with bandwidth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10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Mbps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can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pass only </a:t>
            </a:r>
            <a:r>
              <a:rPr sz="2800" spc="-15" dirty="0">
                <a:solidFill>
                  <a:prstClr val="black"/>
                </a:solidFill>
                <a:latin typeface="Times New Roman"/>
                <a:cs typeface="Times New Roman"/>
              </a:rPr>
              <a:t>an 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average of 12,000 frames per minute with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each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frame  carrying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an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average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of 10,000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bits. What is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throughput 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this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network?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2675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2800" spc="-120" dirty="0">
                <a:solidFill>
                  <a:prstClr val="black"/>
                </a:solidFill>
                <a:latin typeface="Times New Roman"/>
                <a:cs typeface="Times New Roman"/>
              </a:rPr>
              <a:t>We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can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calculate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 throughput</a:t>
            </a:r>
            <a:r>
              <a:rPr sz="2800" spc="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prstClr val="black"/>
                </a:solidFill>
                <a:latin typeface="Times New Roman"/>
                <a:cs typeface="Times New Roman"/>
              </a:rPr>
              <a:t>as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19239" y="1"/>
            <a:ext cx="1957705" cy="619125"/>
            <a:chOff x="-4762" y="0"/>
            <a:chExt cx="1957705" cy="61912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948180" cy="609600"/>
            </a:xfrm>
            <a:custGeom>
              <a:avLst/>
              <a:gdLst/>
              <a:ahLst/>
              <a:cxnLst/>
              <a:rect l="l" t="t" r="r" b="b"/>
              <a:pathLst>
                <a:path w="1948180" h="609600">
                  <a:moveTo>
                    <a:pt x="1947926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947926" y="609600"/>
                  </a:lnTo>
                  <a:lnTo>
                    <a:pt x="1947926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948180" cy="609600"/>
            </a:xfrm>
            <a:custGeom>
              <a:avLst/>
              <a:gdLst/>
              <a:ahLst/>
              <a:cxnLst/>
              <a:rect l="l" t="t" r="r" b="b"/>
              <a:pathLst>
                <a:path w="1948180" h="609600">
                  <a:moveTo>
                    <a:pt x="0" y="609600"/>
                  </a:moveTo>
                  <a:lnTo>
                    <a:pt x="1947926" y="609600"/>
                  </a:lnTo>
                  <a:lnTo>
                    <a:pt x="1947926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  <a:path w="1948180" h="609600">
                  <a:moveTo>
                    <a:pt x="0" y="584200"/>
                  </a:moveTo>
                  <a:lnTo>
                    <a:pt x="1273175" y="584200"/>
                  </a:lnTo>
                  <a:lnTo>
                    <a:pt x="1273175" y="0"/>
                  </a:lnTo>
                  <a:lnTo>
                    <a:pt x="0" y="0"/>
                  </a:lnTo>
                  <a:lnTo>
                    <a:pt x="0" y="584200"/>
                  </a:lnTo>
                  <a:close/>
                </a:path>
              </a:pathLst>
            </a:custGeom>
            <a:ln w="9525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97176" y="1"/>
            <a:ext cx="675005" cy="539891"/>
          </a:xfrm>
          <a:prstGeom prst="rect">
            <a:avLst/>
          </a:prstGeom>
          <a:solidFill>
            <a:srgbClr val="2CB843"/>
          </a:solidFill>
          <a:ln w="9525">
            <a:solidFill>
              <a:srgbClr val="00CC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201295">
              <a:spcBef>
                <a:spcPts val="190"/>
              </a:spcBef>
            </a:pPr>
            <a:r>
              <a:rPr sz="3350" b="1" i="1" spc="-75" dirty="0">
                <a:solidFill>
                  <a:prstClr val="black"/>
                </a:solidFill>
                <a:latin typeface="Tahoma"/>
                <a:cs typeface="Tahoma"/>
              </a:rPr>
              <a:t>le</a:t>
            </a:r>
            <a:endParaRPr sz="335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8762" y="4762"/>
            <a:ext cx="1479550" cy="534762"/>
          </a:xfrm>
          <a:prstGeom prst="rect">
            <a:avLst/>
          </a:prstGeom>
          <a:solidFill>
            <a:srgbClr val="2CB843"/>
          </a:solidFill>
        </p:spPr>
        <p:txBody>
          <a:bodyPr vert="horz" wrap="square" lIns="0" tIns="19050" rIns="0" bIns="0" rtlCol="0">
            <a:spAutoFit/>
          </a:bodyPr>
          <a:lstStyle/>
          <a:p>
            <a:pPr marL="86360">
              <a:spcBef>
                <a:spcPts val="150"/>
              </a:spcBef>
            </a:pPr>
            <a:r>
              <a:rPr sz="3350" spc="-105" dirty="0">
                <a:latin typeface="Tahoma"/>
                <a:cs typeface="Tahoma"/>
              </a:rPr>
              <a:t>Examp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1341" y="4935092"/>
            <a:ext cx="86836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throughput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is almost one-fifth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the bandwidth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this  case.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86075" y="4210050"/>
            <a:ext cx="6419850" cy="59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3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39" y="717931"/>
            <a:ext cx="8681720" cy="4179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  <a:tabLst>
                <a:tab pos="1022985" algn="l"/>
                <a:tab pos="1399540" algn="l"/>
                <a:tab pos="2519680" algn="l"/>
                <a:tab pos="3269615" algn="l"/>
                <a:tab pos="4554855" algn="l"/>
                <a:tab pos="5129530" algn="l"/>
                <a:tab pos="6967855" algn="l"/>
                <a:tab pos="7917180" algn="l"/>
                <a:tab pos="8335009" algn="l"/>
              </a:tabLst>
            </a:pP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What is the propagation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time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if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distance between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two  p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ints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12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000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r>
              <a:rPr sz="2800" spc="-35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?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Assu</a:t>
            </a:r>
            <a:r>
              <a:rPr sz="2800" spc="-20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aga</a:t>
            </a:r>
            <a:r>
              <a:rPr sz="2800" spc="-25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ion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speed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prstClr val="black"/>
                </a:solidFill>
                <a:latin typeface="Times New Roman"/>
                <a:cs typeface="Times New Roman"/>
              </a:rPr>
              <a:t>be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2.4 ×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r>
              <a:rPr sz="2800" baseline="30000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m/s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in</a:t>
            </a:r>
            <a:r>
              <a:rPr sz="2800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cable.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3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870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2800" spc="-120" dirty="0">
                <a:solidFill>
                  <a:prstClr val="black"/>
                </a:solidFill>
                <a:latin typeface="Times New Roman"/>
                <a:cs typeface="Times New Roman"/>
              </a:rPr>
              <a:t>We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can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calculate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propagation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time</a:t>
            </a:r>
            <a:r>
              <a:rPr sz="2800" spc="10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15" dirty="0" smtClean="0">
                <a:solidFill>
                  <a:prstClr val="black"/>
                </a:solidFill>
                <a:latin typeface="Times New Roman"/>
                <a:cs typeface="Times New Roman"/>
              </a:rPr>
              <a:t>as</a:t>
            </a:r>
            <a:endParaRPr lang="en-IN" sz="2800" spc="-15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lang="en-IN" sz="2800" spc="-15" dirty="0" smtClean="0">
                <a:solidFill>
                  <a:prstClr val="black"/>
                </a:solidFill>
                <a:latin typeface="Times New Roman"/>
                <a:cs typeface="Times New Roman"/>
              </a:rPr>
              <a:t>=</a:t>
            </a:r>
            <a:r>
              <a:rPr lang="en-IN" sz="2800" spc="-5" dirty="0" smtClean="0">
                <a:solidFill>
                  <a:prstClr val="black"/>
                </a:solidFill>
                <a:latin typeface="Times New Roman"/>
                <a:cs typeface="Times New Roman"/>
              </a:rPr>
              <a:t> 12</a:t>
            </a:r>
            <a:r>
              <a:rPr lang="en-IN" sz="2800" spc="-10" dirty="0" smtClean="0">
                <a:solidFill>
                  <a:prstClr val="black"/>
                </a:solidFill>
                <a:latin typeface="Times New Roman"/>
                <a:cs typeface="Times New Roman"/>
              </a:rPr>
              <a:t>,</a:t>
            </a:r>
            <a:r>
              <a:rPr lang="en-IN" sz="2800" spc="-5" dirty="0" smtClean="0">
                <a:solidFill>
                  <a:prstClr val="black"/>
                </a:solidFill>
                <a:latin typeface="Times New Roman"/>
                <a:cs typeface="Times New Roman"/>
              </a:rPr>
              <a:t>000k</a:t>
            </a:r>
            <a:r>
              <a:rPr lang="en-IN" sz="2800" spc="-35" dirty="0" smtClean="0">
                <a:solidFill>
                  <a:prstClr val="black"/>
                </a:solidFill>
                <a:latin typeface="Times New Roman"/>
                <a:cs typeface="Times New Roman"/>
              </a:rPr>
              <a:t>m/</a:t>
            </a:r>
            <a:r>
              <a:rPr lang="en-IN"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 2.4 × </a:t>
            </a:r>
            <a:r>
              <a:rPr lang="en-IN" sz="2800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r>
              <a:rPr lang="en-IN" sz="2800" baseline="30000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r>
              <a:rPr lang="en-IN" sz="28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IN"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m/s </a:t>
            </a:r>
            <a:endParaRPr lang="en-IN" sz="2800" spc="-10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lang="en-IN" sz="2800" spc="-10" dirty="0" smtClean="0">
                <a:solidFill>
                  <a:prstClr val="black"/>
                </a:solidFill>
                <a:latin typeface="Times New Roman"/>
                <a:cs typeface="Times New Roman"/>
              </a:rPr>
              <a:t>=50ms</a:t>
            </a:r>
          </a:p>
          <a:p>
            <a:pPr marL="12700"/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0"/>
            <a:ext cx="2068830" cy="609600"/>
          </a:xfrm>
          <a:custGeom>
            <a:avLst/>
            <a:gdLst/>
            <a:ahLst/>
            <a:cxnLst/>
            <a:rect l="l" t="t" r="r" b="b"/>
            <a:pathLst>
              <a:path w="2068830" h="609600">
                <a:moveTo>
                  <a:pt x="2068576" y="0"/>
                </a:moveTo>
                <a:lnTo>
                  <a:pt x="0" y="0"/>
                </a:lnTo>
                <a:lnTo>
                  <a:pt x="0" y="609600"/>
                </a:lnTo>
                <a:lnTo>
                  <a:pt x="2068576" y="609600"/>
                </a:lnTo>
                <a:lnTo>
                  <a:pt x="2068576" y="0"/>
                </a:lnTo>
                <a:close/>
              </a:path>
            </a:pathLst>
          </a:custGeom>
          <a:solidFill>
            <a:srgbClr val="2CB84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2288" y="1"/>
            <a:ext cx="1600835" cy="539891"/>
          </a:xfrm>
          <a:prstGeom prst="rect">
            <a:avLst/>
          </a:prstGeom>
          <a:solidFill>
            <a:srgbClr val="2CB843"/>
          </a:solidFill>
          <a:ln w="9525">
            <a:solidFill>
              <a:srgbClr val="00CC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18745">
              <a:spcBef>
                <a:spcPts val="190"/>
              </a:spcBef>
            </a:pPr>
            <a:r>
              <a:rPr sz="3350" b="1" i="1" spc="-95" dirty="0">
                <a:solidFill>
                  <a:prstClr val="black"/>
                </a:solidFill>
                <a:latin typeface="Tahoma"/>
                <a:cs typeface="Tahoma"/>
              </a:rPr>
              <a:t>ample</a:t>
            </a:r>
            <a:endParaRPr sz="335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0" y="1"/>
            <a:ext cx="608330" cy="539891"/>
          </a:xfrm>
          <a:prstGeom prst="rect">
            <a:avLst/>
          </a:prstGeom>
          <a:solidFill>
            <a:srgbClr val="2CB843"/>
          </a:solidFill>
          <a:ln w="9525">
            <a:solidFill>
              <a:srgbClr val="00CC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0805">
              <a:spcBef>
                <a:spcPts val="190"/>
              </a:spcBef>
            </a:pPr>
            <a:r>
              <a:rPr sz="3350" spc="-95" dirty="0">
                <a:latin typeface="Tahoma"/>
                <a:cs typeface="Tahoma"/>
              </a:rPr>
              <a:t>Ex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1340" y="4657471"/>
            <a:ext cx="86829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800" spc="-5" dirty="0" smtClean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example shows that a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bit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can </a:t>
            </a:r>
            <a:r>
              <a:rPr lang="en-IN" sz="2800" dirty="0" smtClean="0">
                <a:solidFill>
                  <a:prstClr val="black"/>
                </a:solidFill>
                <a:latin typeface="Times New Roman"/>
                <a:cs typeface="Times New Roman"/>
              </a:rPr>
              <a:t>reach destination </a:t>
            </a:r>
            <a:r>
              <a:rPr sz="2800" spc="-5" dirty="0" smtClean="0">
                <a:solidFill>
                  <a:prstClr val="black"/>
                </a:solidFill>
                <a:latin typeface="Times New Roman"/>
                <a:cs typeface="Times New Roman"/>
              </a:rPr>
              <a:t>in</a:t>
            </a:r>
            <a:r>
              <a:rPr sz="2800" spc="325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only</a:t>
            </a:r>
            <a:r>
              <a:rPr sz="2800" spc="33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50</a:t>
            </a:r>
            <a:r>
              <a:rPr sz="2800" spc="3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prstClr val="black"/>
                </a:solidFill>
                <a:latin typeface="Times New Roman"/>
                <a:cs typeface="Times New Roman"/>
              </a:rPr>
              <a:t>ms</a:t>
            </a:r>
            <a:r>
              <a:rPr sz="2800" spc="32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if</a:t>
            </a:r>
            <a:r>
              <a:rPr sz="2800" spc="32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there</a:t>
            </a:r>
            <a:r>
              <a:rPr sz="2800" spc="3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800" spc="3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800" spc="3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direct</a:t>
            </a:r>
            <a:r>
              <a:rPr sz="2800" spc="3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cable</a:t>
            </a:r>
            <a:r>
              <a:rPr sz="2800" spc="3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between</a:t>
            </a:r>
            <a:r>
              <a:rPr sz="2800" spc="33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800" spc="3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source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1340" y="5549550"/>
            <a:ext cx="280035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0"/>
              </a:lnSpc>
            </a:pP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800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destination.</a:t>
            </a:r>
          </a:p>
        </p:txBody>
      </p:sp>
    </p:spTree>
    <p:extLst>
      <p:ext uri="{BB962C8B-B14F-4D97-AF65-F5344CB8AC3E}">
        <p14:creationId xmlns:p14="http://schemas.microsoft.com/office/powerpoint/2010/main" val="9648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40" y="717931"/>
            <a:ext cx="8682355" cy="307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What are the propagation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time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transmission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time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for 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a 2.5-KB (kilobyte) message if the bandwidth of the  network is 1 Gbps? Assume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that 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distance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between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 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sender and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receiver is 12,000 km and that light travels </a:t>
            </a:r>
            <a:r>
              <a:rPr sz="2800" spc="-15" dirty="0">
                <a:solidFill>
                  <a:prstClr val="black"/>
                </a:solidFill>
                <a:latin typeface="Times New Roman"/>
                <a:cs typeface="Times New Roman"/>
              </a:rPr>
              <a:t>at 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2.4 ×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r>
              <a:rPr sz="2800" baseline="30000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 m/s.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515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2800" spc="-120" dirty="0">
                <a:solidFill>
                  <a:prstClr val="black"/>
                </a:solidFill>
                <a:latin typeface="Times New Roman"/>
                <a:cs typeface="Times New Roman"/>
              </a:rPr>
              <a:t>We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can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calculate the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propagation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and transmission time</a:t>
            </a:r>
            <a:r>
              <a:rPr sz="2800" spc="1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prstClr val="black"/>
                </a:solidFill>
                <a:latin typeface="Times New Roman"/>
                <a:cs typeface="Times New Roman"/>
              </a:rPr>
              <a:t>as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0"/>
            <a:ext cx="1948180" cy="609600"/>
          </a:xfrm>
          <a:custGeom>
            <a:avLst/>
            <a:gdLst/>
            <a:ahLst/>
            <a:cxnLst/>
            <a:rect l="l" t="t" r="r" b="b"/>
            <a:pathLst>
              <a:path w="1948180" h="609600">
                <a:moveTo>
                  <a:pt x="1947926" y="0"/>
                </a:moveTo>
                <a:lnTo>
                  <a:pt x="0" y="0"/>
                </a:lnTo>
                <a:lnTo>
                  <a:pt x="0" y="609600"/>
                </a:lnTo>
                <a:lnTo>
                  <a:pt x="1947926" y="609600"/>
                </a:lnTo>
                <a:lnTo>
                  <a:pt x="1947926" y="0"/>
                </a:lnTo>
                <a:close/>
              </a:path>
            </a:pathLst>
          </a:custGeom>
          <a:solidFill>
            <a:srgbClr val="2CB84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8261" y="1"/>
            <a:ext cx="1534160" cy="539891"/>
          </a:xfrm>
          <a:prstGeom prst="rect">
            <a:avLst/>
          </a:prstGeom>
          <a:solidFill>
            <a:srgbClr val="2CB843"/>
          </a:solidFill>
          <a:ln w="9525">
            <a:solidFill>
              <a:srgbClr val="00CC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72720">
              <a:spcBef>
                <a:spcPts val="190"/>
              </a:spcBef>
            </a:pPr>
            <a:r>
              <a:rPr sz="3350" b="1" i="1" spc="-95" dirty="0">
                <a:solidFill>
                  <a:prstClr val="black"/>
                </a:solidFill>
                <a:latin typeface="Tahoma"/>
                <a:cs typeface="Tahoma"/>
              </a:rPr>
              <a:t>ample</a:t>
            </a:r>
            <a:endParaRPr sz="335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1" y="1"/>
            <a:ext cx="592455" cy="539891"/>
          </a:xfrm>
          <a:prstGeom prst="rect">
            <a:avLst/>
          </a:prstGeom>
          <a:solidFill>
            <a:srgbClr val="2CB843"/>
          </a:solidFill>
          <a:ln w="9525">
            <a:solidFill>
              <a:srgbClr val="00CC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0805">
              <a:spcBef>
                <a:spcPts val="190"/>
              </a:spcBef>
            </a:pPr>
            <a:r>
              <a:rPr sz="3350" spc="-95" dirty="0">
                <a:latin typeface="Tahoma"/>
                <a:cs typeface="Tahoma"/>
              </a:rPr>
              <a:t>Ex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8940" y="4886072"/>
            <a:ext cx="8683625" cy="130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Note that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this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case,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because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message is short and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 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bandwidth is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high, 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dominant factor is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propagation  time,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not 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transmission</a:t>
            </a:r>
            <a:r>
              <a:rPr sz="2800" spc="-2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time.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43188" y="3886200"/>
            <a:ext cx="6905625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2740" y="6627812"/>
            <a:ext cx="3244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b="1" dirty="0">
                <a:solidFill>
                  <a:prstClr val="black"/>
                </a:solidFill>
                <a:latin typeface="Arial"/>
                <a:cs typeface="Arial"/>
              </a:rPr>
              <a:t>3.53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6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8612" y="566517"/>
            <a:ext cx="3854195" cy="319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1340" y="425958"/>
            <a:ext cx="38690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i="0" spc="-120" dirty="0">
                <a:latin typeface="Times New Roman"/>
                <a:cs typeface="Times New Roman"/>
              </a:rPr>
              <a:t>DATA </a:t>
            </a:r>
            <a:r>
              <a:rPr sz="3200" i="0" spc="-60" dirty="0">
                <a:latin typeface="Times New Roman"/>
                <a:cs typeface="Times New Roman"/>
              </a:rPr>
              <a:t>RATE</a:t>
            </a:r>
            <a:r>
              <a:rPr sz="3200" i="0" spc="-135" dirty="0">
                <a:latin typeface="Times New Roman"/>
                <a:cs typeface="Times New Roman"/>
              </a:rPr>
              <a:t> </a:t>
            </a:r>
            <a:r>
              <a:rPr sz="3200" i="0" dirty="0">
                <a:latin typeface="Times New Roman"/>
                <a:cs typeface="Times New Roman"/>
              </a:rPr>
              <a:t>LIMITS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341" y="1702130"/>
            <a:ext cx="7840345" cy="30437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spcBef>
                <a:spcPts val="95"/>
              </a:spcBef>
              <a:buFont typeface="Arial"/>
              <a:buChar char="-"/>
              <a:tabLst>
                <a:tab pos="469265" algn="l"/>
                <a:tab pos="469900" algn="l"/>
              </a:tabLst>
            </a:pP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How </a:t>
            </a:r>
            <a:r>
              <a:rPr sz="2800" i="1" dirty="0">
                <a:solidFill>
                  <a:prstClr val="black"/>
                </a:solidFill>
                <a:latin typeface="Arial"/>
                <a:cs typeface="Arial"/>
              </a:rPr>
              <a:t>fast </a:t>
            </a:r>
            <a:r>
              <a:rPr sz="2800" i="1" spc="-10" dirty="0">
                <a:solidFill>
                  <a:prstClr val="black"/>
                </a:solidFill>
                <a:latin typeface="Arial"/>
                <a:cs typeface="Arial"/>
              </a:rPr>
              <a:t>we </a:t>
            </a:r>
            <a:r>
              <a:rPr sz="2800" i="1" dirty="0">
                <a:solidFill>
                  <a:prstClr val="black"/>
                </a:solidFill>
                <a:latin typeface="Arial"/>
                <a:cs typeface="Arial"/>
              </a:rPr>
              <a:t>can send data,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in </a:t>
            </a:r>
            <a:r>
              <a:rPr sz="2800" i="1" dirty="0">
                <a:solidFill>
                  <a:prstClr val="black"/>
                </a:solidFill>
                <a:latin typeface="Arial"/>
                <a:cs typeface="Arial"/>
              </a:rPr>
              <a:t>bits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per </a:t>
            </a:r>
            <a:r>
              <a:rPr sz="2800" i="1" dirty="0">
                <a:solidFill>
                  <a:prstClr val="black"/>
                </a:solidFill>
                <a:latin typeface="Arial"/>
                <a:cs typeface="Arial"/>
              </a:rPr>
              <a:t>second, 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over a</a:t>
            </a:r>
            <a:r>
              <a:rPr sz="2800" i="1" spc="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channel.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30"/>
              </a:spcBef>
              <a:buFont typeface="Arial"/>
              <a:buChar char="-"/>
            </a:pPr>
            <a:endParaRPr sz="2900">
              <a:solidFill>
                <a:prstClr val="black"/>
              </a:solidFill>
              <a:latin typeface="Arial"/>
              <a:cs typeface="Arial"/>
            </a:endParaRPr>
          </a:p>
          <a:p>
            <a:pPr marL="469900" marR="500380" indent="-457200">
              <a:buFont typeface="Arial"/>
              <a:buChar char="-"/>
              <a:tabLst>
                <a:tab pos="469265" algn="l"/>
                <a:tab pos="469900" algn="l"/>
              </a:tabLst>
            </a:pPr>
            <a:r>
              <a:rPr sz="2800" i="1" spc="-75" dirty="0">
                <a:solidFill>
                  <a:prstClr val="black"/>
                </a:solidFill>
                <a:latin typeface="Arial"/>
                <a:cs typeface="Arial"/>
              </a:rPr>
              <a:t>Two </a:t>
            </a:r>
            <a:r>
              <a:rPr sz="2800" i="1" dirty="0">
                <a:solidFill>
                  <a:prstClr val="black"/>
                </a:solidFill>
                <a:latin typeface="Arial"/>
                <a:cs typeface="Arial"/>
              </a:rPr>
              <a:t>theoretical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formulas were </a:t>
            </a:r>
            <a:r>
              <a:rPr sz="2800" i="1" dirty="0">
                <a:solidFill>
                  <a:prstClr val="black"/>
                </a:solidFill>
                <a:latin typeface="Arial"/>
                <a:cs typeface="Arial"/>
              </a:rPr>
              <a:t>developed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to  calculate the </a:t>
            </a:r>
            <a:r>
              <a:rPr sz="2800" i="1" dirty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r>
              <a:rPr sz="2800" i="1" spc="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rate: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1094740" marR="1810385"/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Nyquist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for a </a:t>
            </a:r>
            <a:r>
              <a:rPr sz="2800" i="1" dirty="0">
                <a:solidFill>
                  <a:prstClr val="black"/>
                </a:solidFill>
                <a:latin typeface="Arial"/>
                <a:cs typeface="Arial"/>
              </a:rPr>
              <a:t>noiseless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channel 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Shannon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for a noisy</a:t>
            </a:r>
            <a:r>
              <a:rPr sz="2800" i="1" spc="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prstClr val="black"/>
                </a:solidFill>
                <a:latin typeface="Arial"/>
                <a:cs typeface="Arial"/>
              </a:rPr>
              <a:t>channel.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431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1" y="0"/>
            <a:ext cx="8593455" cy="1052830"/>
            <a:chOff x="76200" y="0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8150" y="474662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749300" y="108013"/>
              <a:ext cx="328612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90537" y="5302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80">
                  <a:moveTo>
                    <a:pt x="422275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2275" y="474662"/>
                  </a:lnTo>
                  <a:lnTo>
                    <a:pt x="42227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60425" y="530288"/>
              <a:ext cx="3683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6200" y="4572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42912" y="533400"/>
              <a:ext cx="8226425" cy="31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950975" y="0"/>
              <a:ext cx="2467355" cy="9113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817876" y="0"/>
              <a:ext cx="4055364" cy="9113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272784" y="0"/>
              <a:ext cx="1463039" cy="9113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746045" y="17779"/>
            <a:ext cx="6212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Noiseless Channel: Nyquist</a:t>
            </a:r>
            <a:r>
              <a:rPr sz="3600" b="1" i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Rate</a:t>
            </a:r>
            <a:endParaRPr sz="36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93468" y="1697481"/>
            <a:ext cx="77660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For a noiseless channel, </a:t>
            </a:r>
            <a:r>
              <a:rPr sz="2800" i="1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Nyquist </a:t>
            </a:r>
            <a:r>
              <a:rPr sz="2800" i="1" dirty="0">
                <a:solidFill>
                  <a:prstClr val="black"/>
                </a:solidFill>
                <a:latin typeface="Times New Roman"/>
                <a:cs typeface="Times New Roman"/>
              </a:rPr>
              <a:t>bit 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rate formula  defines the </a:t>
            </a:r>
            <a:r>
              <a:rPr sz="2800" i="1" spc="-15" dirty="0">
                <a:solidFill>
                  <a:prstClr val="black"/>
                </a:solidFill>
                <a:latin typeface="Times New Roman"/>
                <a:cs typeface="Times New Roman"/>
              </a:rPr>
              <a:t>theoretical 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maximum bit rate.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08375" y="3470275"/>
            <a:ext cx="4914900" cy="304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53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1" y="0"/>
            <a:ext cx="8593455" cy="1052830"/>
            <a:chOff x="76200" y="0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8150" y="474662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749300" y="108013"/>
              <a:ext cx="328612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90537" y="5302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80">
                  <a:moveTo>
                    <a:pt x="422275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2275" y="474662"/>
                  </a:lnTo>
                  <a:lnTo>
                    <a:pt x="42227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60425" y="530288"/>
              <a:ext cx="3683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6200" y="4572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42912" y="533400"/>
              <a:ext cx="8226425" cy="31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950975" y="0"/>
              <a:ext cx="1781556" cy="9113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132076" y="0"/>
              <a:ext cx="5983224" cy="9113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746045" y="17779"/>
            <a:ext cx="65887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Noisy Channel: Shannon</a:t>
            </a:r>
            <a:r>
              <a:rPr sz="36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Capacity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3468" y="1545081"/>
            <a:ext cx="776732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sz="2800" i="1" spc="-35" dirty="0">
                <a:solidFill>
                  <a:prstClr val="black"/>
                </a:solidFill>
                <a:latin typeface="Times New Roman"/>
                <a:cs typeface="Times New Roman"/>
              </a:rPr>
              <a:t>reality, 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we cannot have a noiseless </a:t>
            </a:r>
            <a:r>
              <a:rPr sz="2800" i="1" dirty="0">
                <a:solidFill>
                  <a:prstClr val="black"/>
                </a:solidFill>
                <a:latin typeface="Times New Roman"/>
                <a:cs typeface="Times New Roman"/>
              </a:rPr>
              <a:t>channel; the  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channel is always </a:t>
            </a:r>
            <a:r>
              <a:rPr sz="2800" i="1" spc="-30" dirty="0">
                <a:solidFill>
                  <a:prstClr val="black"/>
                </a:solidFill>
                <a:latin typeface="Times New Roman"/>
                <a:cs typeface="Times New Roman"/>
              </a:rPr>
              <a:t>noisy. 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sz="2800" i="1" dirty="0">
                <a:solidFill>
                  <a:prstClr val="black"/>
                </a:solidFill>
                <a:latin typeface="Times New Roman"/>
                <a:cs typeface="Times New Roman"/>
              </a:rPr>
              <a:t>1944, 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Claude Shannon  </a:t>
            </a:r>
            <a:r>
              <a:rPr sz="2800" i="1" spc="-15" dirty="0">
                <a:solidFill>
                  <a:prstClr val="black"/>
                </a:solidFill>
                <a:latin typeface="Times New Roman"/>
                <a:cs typeface="Times New Roman"/>
              </a:rPr>
              <a:t>introduced 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a formula, called the Shannon </a:t>
            </a:r>
            <a:r>
              <a:rPr sz="2800" i="1" spc="-20" dirty="0">
                <a:solidFill>
                  <a:prstClr val="black"/>
                </a:solidFill>
                <a:latin typeface="Times New Roman"/>
                <a:cs typeface="Times New Roman"/>
              </a:rPr>
              <a:t>capacity,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to  determine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8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theoretical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highest data rate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 noisy  channel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59125" y="4492625"/>
            <a:ext cx="5772150" cy="323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91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40" y="717930"/>
            <a:ext cx="868362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sz="2800" spc="-120" dirty="0">
                <a:solidFill>
                  <a:prstClr val="black"/>
                </a:solidFill>
                <a:latin typeface="Times New Roman"/>
                <a:cs typeface="Times New Roman"/>
              </a:rPr>
              <a:t>We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can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calculate the theoretical highest bit rate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a regular  telephone line. A telephone line normally has a bandwidth</a:t>
            </a:r>
            <a:r>
              <a:rPr sz="2800" spc="-10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prstClr val="black"/>
                </a:solidFill>
                <a:latin typeface="Times New Roman"/>
                <a:cs typeface="Times New Roman"/>
              </a:rPr>
              <a:t>of 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3000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Hz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(300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3300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Hz) assigned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data  communications. The signal-to-noise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ratio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is usually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3162.  For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this channel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capacity is calculated</a:t>
            </a:r>
            <a:r>
              <a:rPr sz="2800" spc="-3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prstClr val="black"/>
                </a:solidFill>
                <a:latin typeface="Times New Roman"/>
                <a:cs typeface="Times New Roman"/>
              </a:rPr>
              <a:t>as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0"/>
            <a:ext cx="1948180" cy="609600"/>
          </a:xfrm>
          <a:custGeom>
            <a:avLst/>
            <a:gdLst/>
            <a:ahLst/>
            <a:cxnLst/>
            <a:rect l="l" t="t" r="r" b="b"/>
            <a:pathLst>
              <a:path w="1948180" h="609600">
                <a:moveTo>
                  <a:pt x="1947926" y="0"/>
                </a:moveTo>
                <a:lnTo>
                  <a:pt x="0" y="0"/>
                </a:lnTo>
                <a:lnTo>
                  <a:pt x="0" y="609600"/>
                </a:lnTo>
                <a:lnTo>
                  <a:pt x="1947926" y="609600"/>
                </a:lnTo>
                <a:lnTo>
                  <a:pt x="1947926" y="0"/>
                </a:lnTo>
                <a:close/>
              </a:path>
            </a:pathLst>
          </a:custGeom>
          <a:solidFill>
            <a:srgbClr val="2CB84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8261" y="1"/>
            <a:ext cx="1534160" cy="539891"/>
          </a:xfrm>
          <a:prstGeom prst="rect">
            <a:avLst/>
          </a:prstGeom>
          <a:solidFill>
            <a:srgbClr val="2CB843"/>
          </a:solidFill>
          <a:ln w="9525">
            <a:solidFill>
              <a:srgbClr val="00CC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72720">
              <a:spcBef>
                <a:spcPts val="190"/>
              </a:spcBef>
            </a:pPr>
            <a:r>
              <a:rPr sz="3350" b="1" i="1" spc="-95" dirty="0">
                <a:solidFill>
                  <a:prstClr val="black"/>
                </a:solidFill>
                <a:latin typeface="Tahoma"/>
                <a:cs typeface="Tahoma"/>
              </a:rPr>
              <a:t>ample</a:t>
            </a:r>
            <a:endParaRPr sz="335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1" y="1"/>
            <a:ext cx="592455" cy="539891"/>
          </a:xfrm>
          <a:prstGeom prst="rect">
            <a:avLst/>
          </a:prstGeom>
          <a:solidFill>
            <a:srgbClr val="2CB843"/>
          </a:solidFill>
          <a:ln w="9525">
            <a:solidFill>
              <a:srgbClr val="00CC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0805">
              <a:spcBef>
                <a:spcPts val="190"/>
              </a:spcBef>
            </a:pPr>
            <a:r>
              <a:rPr sz="3350" spc="-95" dirty="0">
                <a:latin typeface="Tahoma"/>
                <a:cs typeface="Tahoma"/>
              </a:rPr>
              <a:t>Ex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8940" y="4225544"/>
            <a:ext cx="868362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This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means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that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highest bit rate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a telephone line is 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34.860 kbps.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If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we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want to send data faster than this, we </a:t>
            </a:r>
            <a:r>
              <a:rPr sz="2800" spc="-15" dirty="0">
                <a:solidFill>
                  <a:prstClr val="black"/>
                </a:solidFill>
                <a:latin typeface="Times New Roman"/>
                <a:cs typeface="Times New Roman"/>
              </a:rPr>
              <a:t>can 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either increase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bandwidth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of 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line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or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improve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  signal-to-noise</a:t>
            </a:r>
            <a:r>
              <a:rPr sz="2800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ratio.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24025" y="3429001"/>
            <a:ext cx="8743950" cy="466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4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6341" y="1494231"/>
            <a:ext cx="873125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spcBef>
                <a:spcPts val="95"/>
              </a:spcBef>
            </a:pP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signal-to-noise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ratio is often given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decibels. Assume  that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SNR</a:t>
            </a:r>
            <a:r>
              <a:rPr sz="2775" baseline="-21021" dirty="0">
                <a:solidFill>
                  <a:prstClr val="black"/>
                </a:solidFill>
                <a:latin typeface="Times New Roman"/>
                <a:cs typeface="Times New Roman"/>
              </a:rPr>
              <a:t>dB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=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36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channel bandwidth is 2 MHz. The  theoretical channel capacity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can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calculated</a:t>
            </a:r>
            <a:r>
              <a:rPr sz="2800" spc="-15" dirty="0">
                <a:solidFill>
                  <a:prstClr val="black"/>
                </a:solidFill>
                <a:latin typeface="Times New Roman"/>
                <a:cs typeface="Times New Roman"/>
              </a:rPr>
              <a:t> as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0"/>
            <a:ext cx="2057400" cy="609600"/>
          </a:xfrm>
          <a:custGeom>
            <a:avLst/>
            <a:gdLst/>
            <a:ahLst/>
            <a:cxnLst/>
            <a:rect l="l" t="t" r="r" b="b"/>
            <a:pathLst>
              <a:path w="2057400" h="609600">
                <a:moveTo>
                  <a:pt x="2057400" y="0"/>
                </a:moveTo>
                <a:lnTo>
                  <a:pt x="0" y="0"/>
                </a:lnTo>
                <a:lnTo>
                  <a:pt x="0" y="609600"/>
                </a:lnTo>
                <a:lnTo>
                  <a:pt x="2057400" y="609600"/>
                </a:lnTo>
                <a:lnTo>
                  <a:pt x="2057400" y="0"/>
                </a:lnTo>
                <a:close/>
              </a:path>
            </a:pathLst>
          </a:custGeom>
          <a:solidFill>
            <a:srgbClr val="2CB84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2264" y="1"/>
            <a:ext cx="1619250" cy="539891"/>
          </a:xfrm>
          <a:prstGeom prst="rect">
            <a:avLst/>
          </a:prstGeom>
          <a:solidFill>
            <a:srgbClr val="2CB843"/>
          </a:solidFill>
          <a:ln w="9525">
            <a:solidFill>
              <a:srgbClr val="00CC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49225">
              <a:spcBef>
                <a:spcPts val="190"/>
              </a:spcBef>
            </a:pPr>
            <a:r>
              <a:rPr sz="3350" b="1" i="1" spc="-95" dirty="0">
                <a:solidFill>
                  <a:prstClr val="black"/>
                </a:solidFill>
                <a:latin typeface="Tahoma"/>
                <a:cs typeface="Tahoma"/>
              </a:rPr>
              <a:t>ample</a:t>
            </a:r>
            <a:endParaRPr sz="335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1" y="1"/>
            <a:ext cx="603885" cy="539891"/>
          </a:xfrm>
          <a:prstGeom prst="rect">
            <a:avLst/>
          </a:prstGeom>
          <a:solidFill>
            <a:srgbClr val="2CB843"/>
          </a:solidFill>
          <a:ln w="9525">
            <a:solidFill>
              <a:srgbClr val="00CC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0805">
              <a:spcBef>
                <a:spcPts val="190"/>
              </a:spcBef>
            </a:pPr>
            <a:r>
              <a:rPr sz="3350" b="1" i="1" spc="-95" dirty="0">
                <a:solidFill>
                  <a:prstClr val="black"/>
                </a:solidFill>
                <a:latin typeface="Tahoma"/>
                <a:cs typeface="Tahoma"/>
              </a:rPr>
              <a:t>Ex</a:t>
            </a:r>
            <a:endParaRPr sz="335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6700" y="3444875"/>
            <a:ext cx="9048750" cy="1085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8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1" y="0"/>
            <a:ext cx="8593455" cy="1052830"/>
            <a:chOff x="76200" y="0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8150" y="474662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749300" y="108013"/>
              <a:ext cx="328612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90537" y="5302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80">
                  <a:moveTo>
                    <a:pt x="422275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2275" y="474662"/>
                  </a:lnTo>
                  <a:lnTo>
                    <a:pt x="42227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60425" y="530288"/>
              <a:ext cx="3683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6200" y="4572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42912" y="533400"/>
              <a:ext cx="8226425" cy="31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950975" y="0"/>
              <a:ext cx="1831848" cy="9113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182367" y="0"/>
              <a:ext cx="2820924" cy="9113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46044" y="17779"/>
            <a:ext cx="3477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Using </a:t>
            </a:r>
            <a:r>
              <a:rPr sz="3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Both</a:t>
            </a:r>
            <a:r>
              <a:rPr sz="36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Limits</a:t>
            </a:r>
            <a:endParaRPr sz="36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83741" y="1314958"/>
            <a:ext cx="77692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In practice, we need to use both methods to find </a:t>
            </a:r>
            <a:r>
              <a:rPr sz="2800" i="1" dirty="0">
                <a:solidFill>
                  <a:prstClr val="black"/>
                </a:solidFill>
                <a:latin typeface="Times New Roman"/>
                <a:cs typeface="Times New Roman"/>
              </a:rPr>
              <a:t>the  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limits </a:t>
            </a:r>
            <a:r>
              <a:rPr sz="2800" i="1" dirty="0">
                <a:solidFill>
                  <a:prstClr val="black"/>
                </a:solidFill>
                <a:latin typeface="Times New Roman"/>
                <a:cs typeface="Times New Roman"/>
              </a:rPr>
              <a:t>and signal</a:t>
            </a:r>
            <a:r>
              <a:rPr sz="2800" i="1" spc="-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levels.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958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40" y="717930"/>
            <a:ext cx="8682355" cy="50007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85" algn="just">
              <a:spcBef>
                <a:spcPts val="95"/>
              </a:spcBef>
            </a:pPr>
            <a:r>
              <a:rPr sz="2800" spc="-120" dirty="0">
                <a:solidFill>
                  <a:prstClr val="black"/>
                </a:solidFill>
                <a:latin typeface="Times New Roman"/>
                <a:cs typeface="Times New Roman"/>
              </a:rPr>
              <a:t>We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have a channel with a 1-MHz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bandwidth.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SNR for 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this channel is 63. What are the appropriate bit rate and 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signal</a:t>
            </a:r>
            <a:r>
              <a:rPr sz="2800" spc="-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level?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50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First,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we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use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Shannon formula to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find 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upper</a:t>
            </a:r>
            <a:r>
              <a:rPr sz="2800" spc="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limit.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31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5080" algn="just">
              <a:spcBef>
                <a:spcPts val="5"/>
              </a:spcBef>
            </a:pP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Shannon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formula gives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us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6 Mbps,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upper limit.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For 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better performance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we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choose something </a:t>
            </a:r>
            <a:r>
              <a:rPr sz="2800" spc="-25" dirty="0">
                <a:solidFill>
                  <a:prstClr val="black"/>
                </a:solidFill>
                <a:latin typeface="Times New Roman"/>
                <a:cs typeface="Times New Roman"/>
              </a:rPr>
              <a:t>lower,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4 Mbps.  Then 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we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use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Nyquist formula to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find the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number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of  signal</a:t>
            </a:r>
            <a:r>
              <a:rPr sz="2800" spc="-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levels.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1" y="0"/>
            <a:ext cx="1995805" cy="609600"/>
          </a:xfrm>
          <a:custGeom>
            <a:avLst/>
            <a:gdLst/>
            <a:ahLst/>
            <a:cxnLst/>
            <a:rect l="l" t="t" r="r" b="b"/>
            <a:pathLst>
              <a:path w="1995805" h="609600">
                <a:moveTo>
                  <a:pt x="1995551" y="0"/>
                </a:moveTo>
                <a:lnTo>
                  <a:pt x="0" y="0"/>
                </a:lnTo>
                <a:lnTo>
                  <a:pt x="0" y="609600"/>
                </a:lnTo>
                <a:lnTo>
                  <a:pt x="1995551" y="609600"/>
                </a:lnTo>
                <a:lnTo>
                  <a:pt x="1995551" y="0"/>
                </a:lnTo>
                <a:close/>
              </a:path>
            </a:pathLst>
          </a:custGeom>
          <a:solidFill>
            <a:srgbClr val="2CB84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9425" y="1"/>
            <a:ext cx="1570355" cy="539891"/>
          </a:xfrm>
          <a:prstGeom prst="rect">
            <a:avLst/>
          </a:prstGeom>
          <a:solidFill>
            <a:srgbClr val="2CB843"/>
          </a:solidFill>
          <a:ln w="9525">
            <a:solidFill>
              <a:srgbClr val="00CC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61925">
              <a:spcBef>
                <a:spcPts val="190"/>
              </a:spcBef>
            </a:pPr>
            <a:r>
              <a:rPr sz="3350" b="1" i="1" spc="-95" dirty="0">
                <a:solidFill>
                  <a:prstClr val="black"/>
                </a:solidFill>
                <a:latin typeface="Tahoma"/>
                <a:cs typeface="Tahoma"/>
              </a:rPr>
              <a:t>ample</a:t>
            </a:r>
            <a:endParaRPr sz="335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0" y="1"/>
            <a:ext cx="590550" cy="539891"/>
          </a:xfrm>
          <a:prstGeom prst="rect">
            <a:avLst/>
          </a:prstGeom>
          <a:solidFill>
            <a:srgbClr val="2CB843"/>
          </a:solidFill>
          <a:ln w="9525">
            <a:solidFill>
              <a:srgbClr val="00CC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0805">
              <a:spcBef>
                <a:spcPts val="190"/>
              </a:spcBef>
            </a:pPr>
            <a:r>
              <a:rPr sz="3350" spc="-95" dirty="0">
                <a:latin typeface="Tahoma"/>
                <a:cs typeface="Tahoma"/>
              </a:rPr>
              <a:t>Ex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5025" y="3214623"/>
            <a:ext cx="7981950" cy="552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19552" y="5895975"/>
            <a:ext cx="5153025" cy="438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80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2388" y="1188853"/>
            <a:ext cx="32372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PERFORMANCE</a:t>
            </a:r>
            <a:endParaRPr sz="3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388" y="2005406"/>
            <a:ext cx="10590663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  <a:tabLst>
                <a:tab pos="1068705" algn="l"/>
                <a:tab pos="2938780" algn="l"/>
                <a:tab pos="4155440" algn="l"/>
                <a:tab pos="4817110" algn="l"/>
                <a:tab pos="6924675" algn="l"/>
                <a:tab pos="7565390" algn="l"/>
              </a:tabLst>
            </a:pP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One	i</a:t>
            </a:r>
            <a:r>
              <a:rPr sz="2800" i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po</a:t>
            </a:r>
            <a:r>
              <a:rPr sz="2800" i="1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ta</a:t>
            </a:r>
            <a:r>
              <a:rPr sz="2800" i="1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800" i="1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2800" i="1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ue</a:t>
            </a:r>
            <a:r>
              <a:rPr sz="2800" i="1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in</a:t>
            </a:r>
            <a:r>
              <a:rPr sz="2800" i="1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lang="en-IN" sz="2800" i="1" spc="-5" dirty="0">
                <a:solidFill>
                  <a:prstClr val="black"/>
                </a:solidFill>
                <a:latin typeface="Arial"/>
                <a:cs typeface="Arial"/>
              </a:rPr>
              <a:t>Data Communications</a:t>
            </a:r>
            <a:r>
              <a:rPr sz="2800" i="1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lang="en-IN" sz="2800" i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the  </a:t>
            </a:r>
            <a:r>
              <a:rPr sz="2800" i="1" dirty="0">
                <a:solidFill>
                  <a:prstClr val="black"/>
                </a:solidFill>
                <a:latin typeface="Arial"/>
                <a:cs typeface="Arial"/>
              </a:rPr>
              <a:t>performance </a:t>
            </a:r>
            <a:r>
              <a:rPr lang="en-IN" sz="2800" i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i="1" dirty="0" smtClean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800" i="1" dirty="0">
                <a:solidFill>
                  <a:prstClr val="black"/>
                </a:solidFill>
                <a:latin typeface="Arial"/>
                <a:cs typeface="Arial"/>
              </a:rPr>
              <a:t>network—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how good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800" i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it?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248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32203D684C3F41858C7B99892FCA1C" ma:contentTypeVersion="2" ma:contentTypeDescription="Create a new document." ma:contentTypeScope="" ma:versionID="ee06e7952b266261fec7c4fdcea54249">
  <xsd:schema xmlns:xsd="http://www.w3.org/2001/XMLSchema" xmlns:xs="http://www.w3.org/2001/XMLSchema" xmlns:p="http://schemas.microsoft.com/office/2006/metadata/properties" xmlns:ns2="f733c01e-f8de-4ab7-a358-11ee3ada8c63" targetNamespace="http://schemas.microsoft.com/office/2006/metadata/properties" ma:root="true" ma:fieldsID="08406ad73cdbc1ceb9146597cd1ce21b" ns2:_="">
    <xsd:import namespace="f733c01e-f8de-4ab7-a358-11ee3ada8c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3c01e-f8de-4ab7-a358-11ee3ada8c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4F0A29-491A-42D3-A6B2-3F4BCA9BC606}"/>
</file>

<file path=customXml/itemProps2.xml><?xml version="1.0" encoding="utf-8"?>
<ds:datastoreItem xmlns:ds="http://schemas.openxmlformats.org/officeDocument/2006/customXml" ds:itemID="{AF5220C6-EED5-4CF9-9025-12E70C7AED2A}"/>
</file>

<file path=customXml/itemProps3.xml><?xml version="1.0" encoding="utf-8"?>
<ds:datastoreItem xmlns:ds="http://schemas.openxmlformats.org/officeDocument/2006/customXml" ds:itemID="{407F6047-206D-4CFB-9F7D-54BEF366D1D6}"/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615</Words>
  <Application>Microsoft Office PowerPoint</Application>
  <PresentationFormat>Widescreen</PresentationFormat>
  <Paragraphs>67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Times New Roman</vt:lpstr>
      <vt:lpstr>Office Theme</vt:lpstr>
      <vt:lpstr>1_Office Theme</vt:lpstr>
      <vt:lpstr>PowerPoint Presentation</vt:lpstr>
      <vt:lpstr>DATA RATE LIMITS</vt:lpstr>
      <vt:lpstr>PowerPoint Presentation</vt:lpstr>
      <vt:lpstr>Noisy Channel: Shannon Capacity</vt:lpstr>
      <vt:lpstr>Ex</vt:lpstr>
      <vt:lpstr>PowerPoint Presentation</vt:lpstr>
      <vt:lpstr>PowerPoint Presentation</vt:lpstr>
      <vt:lpstr>Ex</vt:lpstr>
      <vt:lpstr>PowerPoint Presentation</vt:lpstr>
      <vt:lpstr>Bandwidth</vt:lpstr>
      <vt:lpstr>PowerPoint Presentation</vt:lpstr>
      <vt:lpstr>Throughput</vt:lpstr>
      <vt:lpstr>Examp</vt:lpstr>
      <vt:lpstr>Ex</vt:lpstr>
      <vt:lpstr>Ex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Gulraj Ahmed [MU - Jaipur]</dc:creator>
  <cp:lastModifiedBy>Dr. Gulraj Ahmed [MU - Jaipur]</cp:lastModifiedBy>
  <cp:revision>22</cp:revision>
  <dcterms:created xsi:type="dcterms:W3CDTF">2020-08-27T07:02:40Z</dcterms:created>
  <dcterms:modified xsi:type="dcterms:W3CDTF">2020-09-01T05:09:09Z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0x0101002A32203D684C3F41858C7B99892FCA1C</vt:lpwstr>
  </property>
</Properties>
</file>