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  <p:sldMasterId id="2147483680" r:id="rId5"/>
  </p:sldMasterIdLst>
  <p:notesMasterIdLst>
    <p:notesMasterId r:id="rId42"/>
  </p:notesMasterIdLst>
  <p:sldIdLst>
    <p:sldId id="352" r:id="rId6"/>
    <p:sldId id="314" r:id="rId7"/>
    <p:sldId id="315" r:id="rId8"/>
    <p:sldId id="316" r:id="rId9"/>
    <p:sldId id="317" r:id="rId10"/>
    <p:sldId id="318" r:id="rId11"/>
    <p:sldId id="319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0" r:id="rId40"/>
    <p:sldId id="35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10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ksha Parhate [CCE - 2019]" userId="S::samiksha.199303028@muj.manipal.edu::6cd3ece9-6e63-4e2a-ba9f-22e1dfb7cf09" providerId="AD" clId="Web-{A6270297-B446-38CA-F5EF-E3478CFB1E4A}"/>
    <pc:docChg chg="modSld">
      <pc:chgData name="Samiksha Parhate [CCE - 2019]" userId="S::samiksha.199303028@muj.manipal.edu::6cd3ece9-6e63-4e2a-ba9f-22e1dfb7cf09" providerId="AD" clId="Web-{A6270297-B446-38CA-F5EF-E3478CFB1E4A}" dt="2020-11-29T05:07:14.683" v="0" actId="1076"/>
      <pc:docMkLst>
        <pc:docMk/>
      </pc:docMkLst>
      <pc:sldChg chg="modSp">
        <pc:chgData name="Samiksha Parhate [CCE - 2019]" userId="S::samiksha.199303028@muj.manipal.edu::6cd3ece9-6e63-4e2a-ba9f-22e1dfb7cf09" providerId="AD" clId="Web-{A6270297-B446-38CA-F5EF-E3478CFB1E4A}" dt="2020-11-29T05:07:14.683" v="0" actId="1076"/>
        <pc:sldMkLst>
          <pc:docMk/>
          <pc:sldMk cId="1789041872" sldId="315"/>
        </pc:sldMkLst>
        <pc:spChg chg="mod">
          <ac:chgData name="Samiksha Parhate [CCE - 2019]" userId="S::samiksha.199303028@muj.manipal.edu::6cd3ece9-6e63-4e2a-ba9f-22e1dfb7cf09" providerId="AD" clId="Web-{A6270297-B446-38CA-F5EF-E3478CFB1E4A}" dt="2020-11-29T05:07:14.683" v="0" actId="1076"/>
          <ac:spMkLst>
            <pc:docMk/>
            <pc:sldMk cId="1789041872" sldId="315"/>
            <ac:spMk id="15" creationId="{00000000-0000-0000-0000-000000000000}"/>
          </ac:spMkLst>
        </pc:spChg>
      </pc:sldChg>
    </pc:docChg>
  </pc:docChgLst>
  <pc:docChgLst>
    <pc:chgData name="Lavish Bansal [CCE - 2019]" userId="617e092b-9cca-41f5-853e-357f99c37ae0" providerId="ADAL" clId="{406E5137-27BB-4E07-89E4-1FD1B4BBC718}"/>
    <pc:docChg chg="modSld">
      <pc:chgData name="Lavish Bansal [CCE - 2019]" userId="617e092b-9cca-41f5-853e-357f99c37ae0" providerId="ADAL" clId="{406E5137-27BB-4E07-89E4-1FD1B4BBC718}" dt="2020-12-09T17:38:38.317" v="1296" actId="20577"/>
      <pc:docMkLst>
        <pc:docMk/>
      </pc:docMkLst>
      <pc:sldChg chg="modSp mod">
        <pc:chgData name="Lavish Bansal [CCE - 2019]" userId="617e092b-9cca-41f5-853e-357f99c37ae0" providerId="ADAL" clId="{406E5137-27BB-4E07-89E4-1FD1B4BBC718}" dt="2020-12-09T17:38:38.317" v="1296" actId="20577"/>
        <pc:sldMkLst>
          <pc:docMk/>
          <pc:sldMk cId="4271481381" sldId="314"/>
        </pc:sldMkLst>
        <pc:spChg chg="mod">
          <ac:chgData name="Lavish Bansal [CCE - 2019]" userId="617e092b-9cca-41f5-853e-357f99c37ae0" providerId="ADAL" clId="{406E5137-27BB-4E07-89E4-1FD1B4BBC718}" dt="2020-12-09T17:38:38.317" v="1296" actId="20577"/>
          <ac:spMkLst>
            <pc:docMk/>
            <pc:sldMk cId="4271481381" sldId="314"/>
            <ac:spMk id="2" creationId="{00000000-0000-0000-0000-000000000000}"/>
          </ac:spMkLst>
        </pc:spChg>
      </pc:sldChg>
    </pc:docChg>
  </pc:docChgLst>
  <pc:docChgLst>
    <pc:chgData name="Manik Singh Walia [CCE - 2019]" userId="S::manik.199303012@muj.manipal.edu::ba52fa5c-f18e-4f60-beb5-298f6d2bdc9e" providerId="AD" clId="Web-{6BC4E630-DA22-4242-BC31-3FA9733F423D}"/>
    <pc:docChg chg="modSld">
      <pc:chgData name="Manik Singh Walia [CCE - 2019]" userId="S::manik.199303012@muj.manipal.edu::ba52fa5c-f18e-4f60-beb5-298f6d2bdc9e" providerId="AD" clId="Web-{6BC4E630-DA22-4242-BC31-3FA9733F423D}" dt="2020-11-28T14:13:20.746" v="0" actId="1076"/>
      <pc:docMkLst>
        <pc:docMk/>
      </pc:docMkLst>
      <pc:sldChg chg="modSp">
        <pc:chgData name="Manik Singh Walia [CCE - 2019]" userId="S::manik.199303012@muj.manipal.edu::ba52fa5c-f18e-4f60-beb5-298f6d2bdc9e" providerId="AD" clId="Web-{6BC4E630-DA22-4242-BC31-3FA9733F423D}" dt="2020-11-28T14:13:20.746" v="0" actId="1076"/>
        <pc:sldMkLst>
          <pc:docMk/>
          <pc:sldMk cId="834109697" sldId="331"/>
        </pc:sldMkLst>
        <pc:spChg chg="mod">
          <ac:chgData name="Manik Singh Walia [CCE - 2019]" userId="S::manik.199303012@muj.manipal.edu::ba52fa5c-f18e-4f60-beb5-298f6d2bdc9e" providerId="AD" clId="Web-{6BC4E630-DA22-4242-BC31-3FA9733F423D}" dt="2020-11-28T14:13:20.746" v="0" actId="1076"/>
          <ac:spMkLst>
            <pc:docMk/>
            <pc:sldMk cId="834109697" sldId="331"/>
            <ac:spMk id="2" creationId="{00000000-0000-0000-0000-000000000000}"/>
          </ac:spMkLst>
        </pc:spChg>
      </pc:sldChg>
    </pc:docChg>
  </pc:docChgLst>
  <pc:docChgLst>
    <pc:chgData name="Lavish Bansal [CCE - 2019]" userId="S::lavish.199303020@muj.manipal.edu::617e092b-9cca-41f5-853e-357f99c37ae0" providerId="AD" clId="Web-{92F3A230-55A1-4020-E273-34DDB1ECF1A7}"/>
    <pc:docChg chg="modSld sldOrd">
      <pc:chgData name="Lavish Bansal [CCE - 2019]" userId="S::lavish.199303020@muj.manipal.edu::617e092b-9cca-41f5-853e-357f99c37ae0" providerId="AD" clId="Web-{92F3A230-55A1-4020-E273-34DDB1ECF1A7}" dt="2020-09-13T13:06:53.737" v="5"/>
      <pc:docMkLst>
        <pc:docMk/>
      </pc:docMkLst>
      <pc:sldChg chg="modSp ord">
        <pc:chgData name="Lavish Bansal [CCE - 2019]" userId="S::lavish.199303020@muj.manipal.edu::617e092b-9cca-41f5-853e-357f99c37ae0" providerId="AD" clId="Web-{92F3A230-55A1-4020-E273-34DDB1ECF1A7}" dt="2020-09-13T13:03:50.593" v="2"/>
        <pc:sldMkLst>
          <pc:docMk/>
          <pc:sldMk cId="1309943690" sldId="323"/>
        </pc:sldMkLst>
        <pc:spChg chg="mod">
          <ac:chgData name="Lavish Bansal [CCE - 2019]" userId="S::lavish.199303020@muj.manipal.edu::617e092b-9cca-41f5-853e-357f99c37ae0" providerId="AD" clId="Web-{92F3A230-55A1-4020-E273-34DDB1ECF1A7}" dt="2020-09-13T12:59:49.963" v="0" actId="1076"/>
          <ac:spMkLst>
            <pc:docMk/>
            <pc:sldMk cId="1309943690" sldId="323"/>
            <ac:spMk id="4" creationId="{00000000-0000-0000-0000-000000000000}"/>
          </ac:spMkLst>
        </pc:spChg>
      </pc:sldChg>
      <pc:sldChg chg="ord">
        <pc:chgData name="Lavish Bansal [CCE - 2019]" userId="S::lavish.199303020@muj.manipal.edu::617e092b-9cca-41f5-853e-357f99c37ae0" providerId="AD" clId="Web-{92F3A230-55A1-4020-E273-34DDB1ECF1A7}" dt="2020-09-13T13:03:57.593" v="3"/>
        <pc:sldMkLst>
          <pc:docMk/>
          <pc:sldMk cId="2383631897" sldId="324"/>
        </pc:sldMkLst>
      </pc:sldChg>
      <pc:sldChg chg="addSp delSp">
        <pc:chgData name="Lavish Bansal [CCE - 2019]" userId="S::lavish.199303020@muj.manipal.edu::617e092b-9cca-41f5-853e-357f99c37ae0" providerId="AD" clId="Web-{92F3A230-55A1-4020-E273-34DDB1ECF1A7}" dt="2020-09-13T13:06:53.737" v="5"/>
        <pc:sldMkLst>
          <pc:docMk/>
          <pc:sldMk cId="2030218529" sldId="325"/>
        </pc:sldMkLst>
        <pc:spChg chg="add del">
          <ac:chgData name="Lavish Bansal [CCE - 2019]" userId="S::lavish.199303020@muj.manipal.edu::617e092b-9cca-41f5-853e-357f99c37ae0" providerId="AD" clId="Web-{92F3A230-55A1-4020-E273-34DDB1ECF1A7}" dt="2020-09-13T13:06:53.737" v="5"/>
          <ac:spMkLst>
            <pc:docMk/>
            <pc:sldMk cId="2030218529" sldId="325"/>
            <ac:spMk id="4" creationId="{D2538FFD-30D6-49BE-87D2-CA83466B0597}"/>
          </ac:spMkLst>
        </pc:spChg>
      </pc:sldChg>
    </pc:docChg>
  </pc:docChgLst>
  <pc:docChgLst>
    <pc:chgData name="Lavish Bansal [CCE - 2019]" userId="S::lavish.199303020@muj.manipal.edu::617e092b-9cca-41f5-853e-357f99c37ae0" providerId="AD" clId="Web-{8EB00DC1-C15B-4EB2-0433-490BFEAB57A2}"/>
    <pc:docChg chg="modSld sldOrd">
      <pc:chgData name="Lavish Bansal [CCE - 2019]" userId="S::lavish.199303020@muj.manipal.edu::617e092b-9cca-41f5-853e-357f99c37ae0" providerId="AD" clId="Web-{8EB00DC1-C15B-4EB2-0433-490BFEAB57A2}" dt="2020-09-13T12:56:45.216" v="24"/>
      <pc:docMkLst>
        <pc:docMk/>
      </pc:docMkLst>
      <pc:sldChg chg="ord">
        <pc:chgData name="Lavish Bansal [CCE - 2019]" userId="S::lavish.199303020@muj.manipal.edu::617e092b-9cca-41f5-853e-357f99c37ae0" providerId="AD" clId="Web-{8EB00DC1-C15B-4EB2-0433-490BFEAB57A2}" dt="2020-09-13T12:56:45.216" v="24"/>
        <pc:sldMkLst>
          <pc:docMk/>
          <pc:sldMk cId="2030218529" sldId="325"/>
        </pc:sldMkLst>
      </pc:sldChg>
      <pc:sldChg chg="modSp">
        <pc:chgData name="Lavish Bansal [CCE - 2019]" userId="S::lavish.199303020@muj.manipal.edu::617e092b-9cca-41f5-853e-357f99c37ae0" providerId="AD" clId="Web-{8EB00DC1-C15B-4EB2-0433-490BFEAB57A2}" dt="2020-09-13T12:34:58.400" v="23" actId="20577"/>
        <pc:sldMkLst>
          <pc:docMk/>
          <pc:sldMk cId="2244223701" sldId="326"/>
        </pc:sldMkLst>
        <pc:spChg chg="mod">
          <ac:chgData name="Lavish Bansal [CCE - 2019]" userId="S::lavish.199303020@muj.manipal.edu::617e092b-9cca-41f5-853e-357f99c37ae0" providerId="AD" clId="Web-{8EB00DC1-C15B-4EB2-0433-490BFEAB57A2}" dt="2020-09-13T12:34:58.400" v="23" actId="20577"/>
          <ac:spMkLst>
            <pc:docMk/>
            <pc:sldMk cId="2244223701" sldId="32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803D3-E351-4E5A-B37E-16D893CDBB2B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8930D-2E48-460B-B2B0-5CC009845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960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DB3FC7-399A-4257-8184-6E50452E8BB3}" type="slidenum">
              <a:rPr lang="en-US" sz="1200" b="0" i="0" baseline="0" smtClean="0"/>
              <a:pPr/>
              <a:t>1</a:t>
            </a:fld>
            <a:endParaRPr lang="en-US" sz="1200" b="0" i="0" baseline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13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930D-2E48-460B-B2B0-5CC00984565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77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9392" y="17779"/>
            <a:ext cx="893321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17516-1FA2-4A28-990B-13B977172B7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lang="en-IN">
                <a:solidFill>
                  <a:prstClr val="black"/>
                </a:solidFill>
              </a:rPr>
              <a:t>3.</a:t>
            </a:r>
            <a:fld id="{81D60167-4931-47E6-BA6A-407CBD079E47}" type="slidenum">
              <a:rPr smtClean="0">
                <a:solidFill>
                  <a:prstClr val="black"/>
                </a:solidFill>
              </a:rPr>
              <a:pPr marL="12700">
                <a:lnSpc>
                  <a:spcPts val="1430"/>
                </a:lnSpc>
              </a:pPr>
              <a:t>‹#›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2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15346-A61F-4E88-8932-F60DD9B9C28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7.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79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1CB5A-0CFC-4CBE-8927-43100C639C9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7.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21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25108-4475-49CB-98C3-89780FCE939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lang="en-IN">
                <a:solidFill>
                  <a:prstClr val="black"/>
                </a:solidFill>
              </a:rPr>
              <a:t>3.</a:t>
            </a:r>
            <a:fld id="{81D60167-4931-47E6-BA6A-407CBD079E47}" type="slidenum">
              <a:rPr smtClean="0">
                <a:solidFill>
                  <a:prstClr val="black"/>
                </a:solidFill>
              </a:rPr>
              <a:pPr marL="12700">
                <a:lnSpc>
                  <a:spcPts val="1430"/>
                </a:lnSpc>
              </a:pPr>
              <a:t>‹#›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72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2D801-ED7F-4CE5-A661-A2A105102E9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lang="en-IN">
                <a:solidFill>
                  <a:prstClr val="black"/>
                </a:solidFill>
              </a:rPr>
              <a:t>3.</a:t>
            </a:r>
            <a:fld id="{81D60167-4931-47E6-BA6A-407CBD079E47}" type="slidenum">
              <a:rPr smtClean="0">
                <a:solidFill>
                  <a:prstClr val="black"/>
                </a:solidFill>
              </a:rPr>
              <a:pPr marL="12700">
                <a:lnSpc>
                  <a:spcPts val="1430"/>
                </a:lnSpc>
              </a:pPr>
              <a:t>‹#›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42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8331-1672-46A3-9FDF-32559505870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lang="en-IN">
                <a:solidFill>
                  <a:prstClr val="black"/>
                </a:solidFill>
              </a:rPr>
              <a:t>3.</a:t>
            </a:r>
            <a:fld id="{81D60167-4931-47E6-BA6A-407CBD079E47}" type="slidenum">
              <a:rPr smtClean="0">
                <a:solidFill>
                  <a:prstClr val="black"/>
                </a:solidFill>
              </a:rPr>
              <a:pPr marL="12700">
                <a:lnSpc>
                  <a:spcPts val="1430"/>
                </a:lnSpc>
              </a:pPr>
              <a:t>‹#›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86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72882-6E14-440F-BE95-B0F2C779335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lang="en-IN">
                <a:solidFill>
                  <a:prstClr val="black"/>
                </a:solidFill>
              </a:rPr>
              <a:t>3.</a:t>
            </a:r>
            <a:fld id="{81D60167-4931-47E6-BA6A-407CBD079E47}" type="slidenum">
              <a:rPr smtClean="0">
                <a:solidFill>
                  <a:prstClr val="black"/>
                </a:solidFill>
              </a:rPr>
              <a:pPr marL="12700">
                <a:lnSpc>
                  <a:spcPts val="1430"/>
                </a:lnSpc>
              </a:pPr>
              <a:t>‹#›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37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3.</a:t>
            </a:r>
            <a:fld id="{909690AA-951E-4833-B972-DC8A888AD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9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42231" y="1536015"/>
            <a:ext cx="390753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E56CC-7314-4ED3-A20A-2A98130C041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7.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89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2BE97-339A-4CBF-B15C-A795A8324CE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7.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84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BC468-390E-4AB3-BCD9-B4AF374006B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7.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67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292" y="160782"/>
            <a:ext cx="1173141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4228" y="1849959"/>
            <a:ext cx="10723541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6A01A-CFD9-41B5-BF8F-1095DFFCCE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4985" y="6627812"/>
            <a:ext cx="466512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lang="en-IN">
                <a:solidFill>
                  <a:prstClr val="black"/>
                </a:solidFill>
              </a:rPr>
              <a:t>3.</a:t>
            </a:r>
            <a:fld id="{81D60167-4931-47E6-BA6A-407CBD079E47}" type="slidenum">
              <a:rPr smtClean="0">
                <a:solidFill>
                  <a:prstClr val="black"/>
                </a:solidFill>
              </a:rPr>
              <a:pPr marL="12700">
                <a:lnSpc>
                  <a:spcPts val="1430"/>
                </a:lnSpc>
              </a:pPr>
              <a:t>‹#›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42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6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53" y="602107"/>
            <a:ext cx="1149109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7124" y="1164082"/>
            <a:ext cx="103581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07AA6-85E9-409D-8D30-5F52B5AEDCD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4985" y="6628088"/>
            <a:ext cx="466512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7.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77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600200" y="1752601"/>
            <a:ext cx="8915400" cy="22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5400" i="0" baseline="0" dirty="0">
                <a:solidFill>
                  <a:schemeClr val="tx2"/>
                </a:solidFill>
                <a:latin typeface="Arial" panose="020B0604020202020204" pitchFamily="34" charset="0"/>
              </a:rPr>
              <a:t>Data Communications</a:t>
            </a:r>
          </a:p>
          <a:p>
            <a:pPr algn="ctr"/>
            <a:endParaRPr lang="en-US" sz="4400" i="0" baseline="0" dirty="0">
              <a:latin typeface="Arial" panose="020B0604020202020204" pitchFamily="34" charset="0"/>
            </a:endParaRPr>
          </a:p>
          <a:p>
            <a:pPr algn="ctr"/>
            <a:r>
              <a:rPr lang="en-US" sz="4400" i="0" baseline="0" dirty="0">
                <a:latin typeface="Arial" panose="020B0604020202020204" pitchFamily="34" charset="0"/>
              </a:rPr>
              <a:t>Lecture 10</a:t>
            </a:r>
          </a:p>
        </p:txBody>
      </p:sp>
    </p:spTree>
    <p:extLst>
      <p:ext uri="{BB962C8B-B14F-4D97-AF65-F5344CB8AC3E}">
        <p14:creationId xmlns:p14="http://schemas.microsoft.com/office/powerpoint/2010/main" val="238714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1" y="498474"/>
            <a:ext cx="6624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5" dirty="0"/>
              <a:t>Transmission </a:t>
            </a:r>
            <a:r>
              <a:rPr sz="2800" spc="-5" dirty="0"/>
              <a:t>media and </a:t>
            </a:r>
            <a:r>
              <a:rPr sz="2800" spc="-10" dirty="0"/>
              <a:t>physical</a:t>
            </a:r>
            <a:r>
              <a:rPr sz="2800" spc="80" dirty="0"/>
              <a:t> </a:t>
            </a:r>
            <a:r>
              <a:rPr sz="2800" spc="-10" dirty="0"/>
              <a:t>layer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990862" y="2709799"/>
            <a:ext cx="8400913" cy="549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75101" y="3428936"/>
            <a:ext cx="5067300" cy="1089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943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0" y="485648"/>
            <a:ext cx="5245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i="1" spc="-5" dirty="0"/>
              <a:t>Classes of transmission</a:t>
            </a:r>
            <a:r>
              <a:rPr sz="2800" i="1" spc="30" dirty="0"/>
              <a:t> </a:t>
            </a:r>
            <a:r>
              <a:rPr sz="2800" i="1" spc="-5" dirty="0"/>
              <a:t>media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768475" y="2154302"/>
            <a:ext cx="8656574" cy="2417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31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340" y="425958"/>
            <a:ext cx="31559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GUIDED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MEDIA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341" y="1786508"/>
            <a:ext cx="8150859" cy="34759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6350" indent="-457200" algn="just">
              <a:spcBef>
                <a:spcPts val="105"/>
              </a:spcBef>
              <a:buFont typeface="Arial"/>
              <a:buChar char="-"/>
              <a:tabLst>
                <a:tab pos="469900" algn="l"/>
              </a:tabLst>
            </a:pPr>
            <a:r>
              <a:rPr sz="3200" b="1" spc="-5" dirty="0">
                <a:solidFill>
                  <a:prstClr val="black"/>
                </a:solidFill>
                <a:latin typeface="Arial"/>
                <a:cs typeface="Arial"/>
              </a:rPr>
              <a:t>provide </a:t>
            </a:r>
            <a:r>
              <a:rPr sz="3200" b="1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3200" b="1" spc="-10" dirty="0">
                <a:solidFill>
                  <a:prstClr val="black"/>
                </a:solidFill>
                <a:latin typeface="Arial"/>
                <a:cs typeface="Arial"/>
              </a:rPr>
              <a:t>conduit </a:t>
            </a:r>
            <a:r>
              <a:rPr sz="3200" b="1" spc="-5" dirty="0">
                <a:solidFill>
                  <a:prstClr val="black"/>
                </a:solidFill>
                <a:latin typeface="Arial"/>
                <a:cs typeface="Arial"/>
              </a:rPr>
              <a:t>from one device </a:t>
            </a:r>
            <a:r>
              <a:rPr sz="3200" b="1" dirty="0">
                <a:solidFill>
                  <a:prstClr val="black"/>
                </a:solidFill>
                <a:latin typeface="Arial"/>
                <a:cs typeface="Arial"/>
              </a:rPr>
              <a:t>to  </a:t>
            </a:r>
            <a:r>
              <a:rPr sz="3200" b="1" spc="-30" dirty="0">
                <a:solidFill>
                  <a:prstClr val="black"/>
                </a:solidFill>
                <a:latin typeface="Arial"/>
                <a:cs typeface="Arial"/>
              </a:rPr>
              <a:t>another, </a:t>
            </a:r>
            <a:r>
              <a:rPr sz="3200" b="1" spc="-5" dirty="0">
                <a:solidFill>
                  <a:prstClr val="black"/>
                </a:solidFill>
                <a:latin typeface="Arial"/>
                <a:cs typeface="Arial"/>
              </a:rPr>
              <a:t>include twisted-pair cable,  coaxial cable, </a:t>
            </a:r>
            <a:r>
              <a:rPr sz="3200" b="1" dirty="0">
                <a:solidFill>
                  <a:prstClr val="black"/>
                </a:solidFill>
                <a:latin typeface="Arial"/>
                <a:cs typeface="Arial"/>
              </a:rPr>
              <a:t>and fiber-optic</a:t>
            </a:r>
            <a:r>
              <a:rPr sz="3200" b="1" spc="-10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prstClr val="black"/>
                </a:solidFill>
                <a:latin typeface="Arial"/>
                <a:cs typeface="Arial"/>
              </a:rPr>
              <a:t>cable</a:t>
            </a:r>
            <a:endParaRPr sz="320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45"/>
              </a:spcBef>
              <a:buFont typeface="Arial"/>
              <a:buChar char="-"/>
            </a:pPr>
            <a:endParaRPr sz="3300">
              <a:solidFill>
                <a:prstClr val="black"/>
              </a:solidFill>
              <a:latin typeface="Arial"/>
              <a:cs typeface="Arial"/>
            </a:endParaRPr>
          </a:p>
          <a:p>
            <a:pPr marL="469900" marR="5080" indent="-457200" algn="just">
              <a:spcBef>
                <a:spcPts val="5"/>
              </a:spcBef>
              <a:buFont typeface="Arial"/>
              <a:buChar char="-"/>
              <a:tabLst>
                <a:tab pos="567690" algn="l"/>
              </a:tabLst>
            </a:pPr>
            <a:r>
              <a:rPr dirty="0">
                <a:solidFill>
                  <a:prstClr val="black"/>
                </a:solidFill>
              </a:rPr>
              <a:t>	</a:t>
            </a:r>
            <a:r>
              <a:rPr sz="3200" b="1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3200" b="1" spc="-5" dirty="0">
                <a:solidFill>
                  <a:prstClr val="black"/>
                </a:solidFill>
                <a:latin typeface="Arial"/>
                <a:cs typeface="Arial"/>
              </a:rPr>
              <a:t>signal traveling along any of these  </a:t>
            </a:r>
            <a:r>
              <a:rPr sz="3200" b="1" dirty="0">
                <a:solidFill>
                  <a:prstClr val="black"/>
                </a:solidFill>
                <a:latin typeface="Arial"/>
                <a:cs typeface="Arial"/>
              </a:rPr>
              <a:t>media </a:t>
            </a:r>
            <a:r>
              <a:rPr sz="3200" b="1" spc="-5" dirty="0">
                <a:solidFill>
                  <a:prstClr val="black"/>
                </a:solidFill>
                <a:latin typeface="Arial"/>
                <a:cs typeface="Arial"/>
              </a:rPr>
              <a:t>is directed and contained by the  physical limits of </a:t>
            </a:r>
            <a:r>
              <a:rPr sz="3200" b="1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3200" b="1" spc="-6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prstClr val="black"/>
                </a:solidFill>
                <a:latin typeface="Arial"/>
                <a:cs typeface="Arial"/>
              </a:rPr>
              <a:t>medium.</a:t>
            </a:r>
            <a:endParaRPr sz="32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0218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0" y="340233"/>
            <a:ext cx="3780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25" dirty="0">
                <a:latin typeface="Times New Roman"/>
                <a:cs typeface="Times New Roman"/>
              </a:rPr>
              <a:t>Twisted-Pair</a:t>
            </a:r>
            <a:r>
              <a:rPr sz="3600" spc="-114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Cable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171124" y="1164083"/>
            <a:ext cx="10358120" cy="30591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8255" indent="-457200" algn="just">
              <a:spcBef>
                <a:spcPts val="95"/>
              </a:spcBef>
              <a:buFont typeface="Times New Roman"/>
              <a:buChar char="-"/>
              <a:tabLst>
                <a:tab pos="469900" algn="l"/>
              </a:tabLst>
            </a:pPr>
            <a:r>
              <a:rPr spc="-5" dirty="0"/>
              <a:t>consists </a:t>
            </a:r>
            <a:r>
              <a:rPr spc="-10" dirty="0"/>
              <a:t>of </a:t>
            </a:r>
            <a:r>
              <a:rPr spc="-5" dirty="0"/>
              <a:t>two conductors (normally copper), </a:t>
            </a:r>
            <a:r>
              <a:rPr lang="en-US" spc="-5" dirty="0"/>
              <a:t> </a:t>
            </a:r>
            <a:r>
              <a:rPr spc="-5" dirty="0"/>
              <a:t>each with its own </a:t>
            </a:r>
            <a:r>
              <a:rPr dirty="0"/>
              <a:t>plastic </a:t>
            </a:r>
            <a:r>
              <a:rPr spc="-5" dirty="0"/>
              <a:t>insulation, twisted</a:t>
            </a:r>
            <a:r>
              <a:rPr lang="en-US" spc="-5" dirty="0"/>
              <a:t>  together</a:t>
            </a:r>
            <a:endParaRPr spc="-5" dirty="0"/>
          </a:p>
          <a:p>
            <a:pPr>
              <a:spcBef>
                <a:spcPts val="30"/>
              </a:spcBef>
              <a:buFont typeface="Times New Roman"/>
              <a:buChar char="-"/>
            </a:pPr>
            <a:endParaRPr sz="2900"/>
          </a:p>
          <a:p>
            <a:pPr marL="469265" marR="5080" indent="-457200" algn="just">
              <a:buFont typeface="Times New Roman"/>
              <a:buChar char="-"/>
              <a:tabLst>
                <a:tab pos="469900" algn="l"/>
              </a:tabLst>
            </a:pPr>
            <a:r>
              <a:rPr spc="-5" dirty="0"/>
              <a:t>One of </a:t>
            </a:r>
            <a:r>
              <a:rPr spc="5" dirty="0"/>
              <a:t>the </a:t>
            </a:r>
            <a:r>
              <a:rPr spc="-20" dirty="0"/>
              <a:t>wires </a:t>
            </a:r>
            <a:r>
              <a:rPr spc="-5" dirty="0"/>
              <a:t>is used to carry signals to the </a:t>
            </a:r>
            <a:r>
              <a:rPr lang="en-US" spc="-5" dirty="0"/>
              <a:t> </a:t>
            </a:r>
            <a:r>
              <a:rPr spc="-40" dirty="0"/>
              <a:t>receiver, </a:t>
            </a:r>
            <a:r>
              <a:rPr dirty="0"/>
              <a:t>and the </a:t>
            </a:r>
            <a:r>
              <a:rPr spc="-5" dirty="0"/>
              <a:t>other is used only </a:t>
            </a:r>
            <a:r>
              <a:rPr dirty="0"/>
              <a:t>as </a:t>
            </a:r>
            <a:r>
              <a:rPr spc="-5" dirty="0"/>
              <a:t>a </a:t>
            </a:r>
            <a:r>
              <a:rPr spc="-10" dirty="0"/>
              <a:t>ground</a:t>
            </a:r>
            <a:r>
              <a:rPr lang="en-US" spc="-10" dirty="0"/>
              <a:t> </a:t>
            </a:r>
            <a:r>
              <a:rPr spc="-10" dirty="0"/>
              <a:t> </a:t>
            </a:r>
            <a:r>
              <a:rPr spc="-15" dirty="0"/>
              <a:t>reference.</a:t>
            </a:r>
          </a:p>
          <a:p>
            <a:pPr>
              <a:spcBef>
                <a:spcPts val="25"/>
              </a:spcBef>
              <a:buFont typeface="Times New Roman"/>
              <a:buChar char="-"/>
            </a:pPr>
            <a:endParaRPr sz="2900"/>
          </a:p>
          <a:p>
            <a:pPr marL="469900" indent="-457200">
              <a:spcBef>
                <a:spcPts val="5"/>
              </a:spcBef>
              <a:buFont typeface="Times New Roman"/>
              <a:buChar char="-"/>
              <a:tabLst>
                <a:tab pos="469265" algn="l"/>
                <a:tab pos="469900" algn="l"/>
              </a:tabLst>
            </a:pPr>
            <a:r>
              <a:rPr spc="-5" dirty="0"/>
              <a:t>In addition to the </a:t>
            </a:r>
            <a:r>
              <a:rPr dirty="0"/>
              <a:t>signal </a:t>
            </a:r>
            <a:r>
              <a:rPr spc="-5" dirty="0"/>
              <a:t>sent </a:t>
            </a:r>
            <a:r>
              <a:rPr dirty="0"/>
              <a:t>by </a:t>
            </a:r>
            <a:r>
              <a:rPr spc="-5" dirty="0"/>
              <a:t>the</a:t>
            </a:r>
            <a:r>
              <a:rPr spc="204" dirty="0"/>
              <a:t> </a:t>
            </a:r>
            <a:r>
              <a:rPr spc="-5" dirty="0"/>
              <a:t>sender </a:t>
            </a:r>
            <a:r>
              <a:rPr dirty="0"/>
              <a:t>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66543" y="5005577"/>
            <a:ext cx="73101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  <a:tabLst>
                <a:tab pos="824865" algn="l"/>
                <a:tab pos="1400810" algn="l"/>
                <a:tab pos="1608455" algn="l"/>
                <a:tab pos="2158365" algn="l"/>
                <a:tab pos="2499995" algn="l"/>
                <a:tab pos="3326129" algn="l"/>
                <a:tab pos="3588385" algn="l"/>
                <a:tab pos="4523740" algn="l"/>
                <a:tab pos="5432425" algn="l"/>
                <a:tab pos="5561965" algn="l"/>
                <a:tab pos="6722109" algn="l"/>
              </a:tabLst>
            </a:pP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on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	o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f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he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b="1" spc="-35" dirty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800" b="1" spc="-60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es,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in</a:t>
            </a:r>
            <a:r>
              <a:rPr sz="28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800" b="1" spc="-20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fe</a:t>
            </a:r>
            <a:r>
              <a:rPr sz="2800" b="1" spc="-50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ence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sz="2800" b="1" spc="10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se)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	and  </a:t>
            </a:r>
            <a:r>
              <a:rPr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crosstalk		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may	affect	both	</a:t>
            </a:r>
            <a:r>
              <a:rPr sz="2800" b="1" spc="-20" dirty="0">
                <a:solidFill>
                  <a:prstClr val="black"/>
                </a:solidFill>
                <a:latin typeface="Times New Roman"/>
                <a:cs typeface="Times New Roman"/>
              </a:rPr>
              <a:t>wires		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31706" y="5432247"/>
            <a:ext cx="944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sz="2800" b="1" spc="-70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eate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66544" y="5859271"/>
            <a:ext cx="2648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unwanted</a:t>
            </a:r>
            <a:r>
              <a:rPr sz="2800" b="1" spc="-3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signals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4223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9842" y="485648"/>
            <a:ext cx="3103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20" dirty="0"/>
              <a:t>Twisted-pair</a:t>
            </a:r>
            <a:r>
              <a:rPr sz="2800" spc="-45" dirty="0"/>
              <a:t> </a:t>
            </a:r>
            <a:r>
              <a:rPr sz="2800" spc="-5" dirty="0"/>
              <a:t>cable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752600" y="2986087"/>
            <a:ext cx="8610600" cy="1204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99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4316" y="223469"/>
            <a:ext cx="3449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0" dirty="0"/>
              <a:t>UTP </a:t>
            </a:r>
            <a:r>
              <a:rPr sz="2800" spc="-5" dirty="0"/>
              <a:t>and STP</a:t>
            </a:r>
            <a:r>
              <a:rPr sz="2800" spc="-120" dirty="0"/>
              <a:t> </a:t>
            </a:r>
            <a:r>
              <a:rPr sz="2800" spc="-5" dirty="0"/>
              <a:t>cables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209800" y="1219201"/>
            <a:ext cx="3592576" cy="2254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07176" y="3376194"/>
            <a:ext cx="3867150" cy="2565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14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1" y="924305"/>
            <a:ext cx="5247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/>
              <a:t>Unshielded twisted-pair</a:t>
            </a:r>
            <a:r>
              <a:rPr sz="2800" spc="55" dirty="0"/>
              <a:t> </a:t>
            </a:r>
            <a:r>
              <a:rPr sz="2800" spc="-5" dirty="0"/>
              <a:t>cables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094867" y="1958714"/>
            <a:ext cx="8115927" cy="2460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943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2339" y="472897"/>
            <a:ext cx="2803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/>
              <a:t>UTP</a:t>
            </a:r>
            <a:r>
              <a:rPr sz="2800" spc="-100" dirty="0"/>
              <a:t> </a:t>
            </a:r>
            <a:r>
              <a:rPr sz="2800" spc="-5" dirty="0"/>
              <a:t>Connectors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590801" y="1293749"/>
            <a:ext cx="1724025" cy="2481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62600" y="3413062"/>
            <a:ext cx="3302000" cy="21690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077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340" y="352782"/>
            <a:ext cx="27813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Coaxial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Cable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3740" y="1314958"/>
            <a:ext cx="7774940" cy="4720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12700" indent="-457200" algn="just">
              <a:spcBef>
                <a:spcPts val="95"/>
              </a:spcBef>
              <a:buFont typeface="Times New Roman"/>
              <a:buChar char="-"/>
              <a:tabLst>
                <a:tab pos="469900" algn="l"/>
              </a:tabLst>
            </a:pP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carries signals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higher </a:t>
            </a:r>
            <a:r>
              <a:rPr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frequency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ranges than  those in twisted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pair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cable,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in part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because the  </a:t>
            </a:r>
            <a:r>
              <a:rPr sz="2800" b="1" spc="-15" dirty="0">
                <a:solidFill>
                  <a:prstClr val="black"/>
                </a:solidFill>
                <a:latin typeface="Times New Roman"/>
                <a:cs typeface="Times New Roman"/>
              </a:rPr>
              <a:t>two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media </a:t>
            </a:r>
            <a:r>
              <a:rPr sz="2800" b="1" spc="-20" dirty="0">
                <a:solidFill>
                  <a:prstClr val="black"/>
                </a:solidFill>
                <a:latin typeface="Times New Roman"/>
                <a:cs typeface="Times New Roman"/>
              </a:rPr>
              <a:t>are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constructed quite</a:t>
            </a:r>
            <a:r>
              <a:rPr sz="2800" b="1" spc="11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prstClr val="black"/>
                </a:solidFill>
                <a:latin typeface="Times New Roman"/>
                <a:cs typeface="Times New Roman"/>
              </a:rPr>
              <a:t>differently.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marR="5080" indent="-457200" algn="just">
              <a:buFont typeface="Times New Roman"/>
              <a:buChar char="-"/>
              <a:tabLst>
                <a:tab pos="469900" algn="l"/>
              </a:tabLst>
            </a:pP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coax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has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a central </a:t>
            </a:r>
            <a:r>
              <a:rPr sz="2800" b="1" spc="-20" dirty="0">
                <a:solidFill>
                  <a:prstClr val="black"/>
                </a:solidFill>
                <a:latin typeface="Times New Roman"/>
                <a:cs typeface="Times New Roman"/>
              </a:rPr>
              <a:t>core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conductor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solid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or 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stranded </a:t>
            </a:r>
            <a:r>
              <a:rPr sz="2800" b="1" spc="-20" dirty="0">
                <a:solidFill>
                  <a:prstClr val="black"/>
                </a:solidFill>
                <a:latin typeface="Times New Roman"/>
                <a:cs typeface="Times New Roman"/>
              </a:rPr>
              <a:t>wire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(usually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copper) enclosed in an  insulating sheath, which is, in turn, encased in 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an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outer conductor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metal foil, braid,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or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a 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combination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of the</a:t>
            </a:r>
            <a:r>
              <a:rPr sz="28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two.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marR="12065" indent="-457200" algn="just">
              <a:spcBef>
                <a:spcPts val="10"/>
              </a:spcBef>
              <a:buFont typeface="Times New Roman"/>
              <a:buChar char="-"/>
              <a:tabLst>
                <a:tab pos="469900" algn="l"/>
              </a:tabLst>
            </a:pP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The outer metallic wrapping serves both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as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a  shield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against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noise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and as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the second  </a:t>
            </a:r>
            <a:r>
              <a:rPr sz="2800" b="1" spc="-30" dirty="0">
                <a:solidFill>
                  <a:prstClr val="black"/>
                </a:solidFill>
                <a:latin typeface="Times New Roman"/>
                <a:cs typeface="Times New Roman"/>
              </a:rPr>
              <a:t>conductor, </a:t>
            </a:r>
            <a:r>
              <a:rPr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which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completes the</a:t>
            </a:r>
            <a:r>
              <a:rPr sz="2800" b="1" spc="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circuit.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4109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4238" y="498474"/>
            <a:ext cx="23012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/>
              <a:t>Coaxial</a:t>
            </a:r>
            <a:r>
              <a:rPr sz="2800" spc="-30" dirty="0"/>
              <a:t> </a:t>
            </a:r>
            <a:r>
              <a:rPr sz="2800" spc="-5" dirty="0"/>
              <a:t>cable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362200" y="2400261"/>
            <a:ext cx="7734546" cy="2184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0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8940" y="717931"/>
            <a:ext cx="8683625" cy="32464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spcBef>
                <a:spcPts val="95"/>
              </a:spcBef>
            </a:pP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What are the propagation </a:t>
            </a:r>
            <a:r>
              <a:rPr sz="2800" spc="-10" dirty="0">
                <a:solidFill>
                  <a:prstClr val="black"/>
                </a:solidFill>
                <a:latin typeface="Times New Roman"/>
                <a:cs typeface="Times New Roman"/>
              </a:rPr>
              <a:t>time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transmission </a:t>
            </a:r>
            <a:r>
              <a:rPr sz="2800" spc="-10" dirty="0">
                <a:solidFill>
                  <a:prstClr val="black"/>
                </a:solidFill>
                <a:latin typeface="Times New Roman"/>
                <a:cs typeface="Times New Roman"/>
              </a:rPr>
              <a:t>time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for 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a 5-MB (megabyte) message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(an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image) if the bandwidth of 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network is 1 </a:t>
            </a:r>
            <a:r>
              <a:rPr sz="2800" spc="-10" dirty="0">
                <a:solidFill>
                  <a:prstClr val="black"/>
                </a:solidFill>
                <a:latin typeface="Times New Roman"/>
                <a:cs typeface="Times New Roman"/>
              </a:rPr>
              <a:t>Mbps?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Assume that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distance between 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sender and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receiver is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12,000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km and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that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light  travels </a:t>
            </a:r>
            <a:r>
              <a:rPr sz="2800" spc="-10" dirty="0">
                <a:solidFill>
                  <a:prstClr val="black"/>
                </a:solidFill>
                <a:latin typeface="Times New Roman"/>
                <a:cs typeface="Times New Roman"/>
              </a:rPr>
              <a:t>at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2.4 ×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108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m/s.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714"/>
              </a:spcBef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r>
              <a:rPr lang="en-IN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z="2800" spc="-120" dirty="0">
                <a:solidFill>
                  <a:prstClr val="black"/>
                </a:solidFill>
                <a:latin typeface="Times New Roman"/>
                <a:cs typeface="Times New Roman"/>
              </a:rPr>
              <a:t>We </a:t>
            </a:r>
            <a:r>
              <a:rPr sz="2800" spc="-10" dirty="0">
                <a:solidFill>
                  <a:prstClr val="black"/>
                </a:solidFill>
                <a:latin typeface="Times New Roman"/>
                <a:cs typeface="Times New Roman"/>
              </a:rPr>
              <a:t>can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calculate the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propagation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and transmission times</a:t>
            </a:r>
            <a:r>
              <a:rPr sz="2800" spc="1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prstClr val="black"/>
                </a:solidFill>
                <a:latin typeface="Times New Roman"/>
                <a:cs typeface="Times New Roman"/>
              </a:rPr>
              <a:t>as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0" y="0"/>
            <a:ext cx="1948180" cy="609600"/>
          </a:xfrm>
          <a:custGeom>
            <a:avLst/>
            <a:gdLst/>
            <a:ahLst/>
            <a:cxnLst/>
            <a:rect l="l" t="t" r="r" b="b"/>
            <a:pathLst>
              <a:path w="1948180" h="609600">
                <a:moveTo>
                  <a:pt x="1947926" y="0"/>
                </a:moveTo>
                <a:lnTo>
                  <a:pt x="0" y="0"/>
                </a:lnTo>
                <a:lnTo>
                  <a:pt x="0" y="609600"/>
                </a:lnTo>
                <a:lnTo>
                  <a:pt x="1947926" y="609600"/>
                </a:lnTo>
                <a:lnTo>
                  <a:pt x="1947926" y="0"/>
                </a:lnTo>
                <a:close/>
              </a:path>
            </a:pathLst>
          </a:custGeom>
          <a:solidFill>
            <a:srgbClr val="2CB84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8261" y="1"/>
            <a:ext cx="1534160" cy="539891"/>
          </a:xfrm>
          <a:prstGeom prst="rect">
            <a:avLst/>
          </a:prstGeom>
          <a:solidFill>
            <a:srgbClr val="2CB843"/>
          </a:solidFill>
          <a:ln w="9525">
            <a:solidFill>
              <a:srgbClr val="00CC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72720">
              <a:spcBef>
                <a:spcPts val="190"/>
              </a:spcBef>
            </a:pPr>
            <a:r>
              <a:rPr sz="3350" b="1" i="1" spc="-95" dirty="0">
                <a:solidFill>
                  <a:prstClr val="black"/>
                </a:solidFill>
                <a:latin typeface="Tahoma"/>
                <a:cs typeface="Tahoma"/>
              </a:rPr>
              <a:t>ample</a:t>
            </a:r>
            <a:endParaRPr sz="335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1" y="1"/>
            <a:ext cx="592455" cy="539891"/>
          </a:xfrm>
          <a:prstGeom prst="rect">
            <a:avLst/>
          </a:prstGeom>
          <a:solidFill>
            <a:srgbClr val="2CB843"/>
          </a:solidFill>
          <a:ln w="9525">
            <a:solidFill>
              <a:srgbClr val="00CC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0805">
              <a:spcBef>
                <a:spcPts val="190"/>
              </a:spcBef>
            </a:pPr>
            <a:r>
              <a:rPr sz="3350" spc="-95" dirty="0">
                <a:latin typeface="Tahoma"/>
                <a:cs typeface="Tahoma"/>
              </a:rPr>
              <a:t>Ex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4613" y="4191001"/>
            <a:ext cx="6962775" cy="885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481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8040" y="938529"/>
            <a:ext cx="2437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/>
              <a:t>coaxial</a:t>
            </a:r>
            <a:r>
              <a:rPr sz="2800" spc="-40" dirty="0"/>
              <a:t> </a:t>
            </a:r>
            <a:r>
              <a:rPr sz="2800" spc="-5" dirty="0"/>
              <a:t>cables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429000" y="2686051"/>
            <a:ext cx="5429250" cy="1419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61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0" y="340233"/>
            <a:ext cx="3577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5" dirty="0">
                <a:latin typeface="Times New Roman"/>
                <a:cs typeface="Times New Roman"/>
              </a:rPr>
              <a:t>Fiber-Optic</a:t>
            </a:r>
            <a:r>
              <a:rPr sz="3600" spc="-4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Cable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6140" y="1314959"/>
            <a:ext cx="7768590" cy="3920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 algn="just">
              <a:spcBef>
                <a:spcPts val="95"/>
              </a:spcBef>
              <a:buFont typeface="Times New Roman"/>
              <a:buChar char="-"/>
              <a:tabLst>
                <a:tab pos="470534" algn="l"/>
              </a:tabLst>
            </a:pP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is made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glass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or plastic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and transmits signals  in the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form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of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 light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  <a:buFont typeface="Times New Roman"/>
              <a:buChar char="-"/>
            </a:pPr>
            <a:endParaRPr sz="29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marR="5715" indent="-457834" algn="just">
              <a:spcBef>
                <a:spcPts val="5"/>
              </a:spcBef>
              <a:buFont typeface="Times New Roman"/>
              <a:buChar char="-"/>
              <a:tabLst>
                <a:tab pos="470534" algn="l"/>
              </a:tabLst>
            </a:pP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Light travels in a straight </a:t>
            </a:r>
            <a:r>
              <a:rPr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line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as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long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as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it </a:t>
            </a:r>
            <a:r>
              <a:rPr sz="2800" b="1" spc="-15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800" b="1" spc="6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moving </a:t>
            </a:r>
            <a:r>
              <a:rPr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through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single uniform</a:t>
            </a:r>
            <a:r>
              <a:rPr sz="28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substance.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  <a:buFont typeface="Times New Roman"/>
              <a:buChar char="-"/>
            </a:pPr>
            <a:endParaRPr sz="29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marR="5080" indent="-457834" algn="just">
              <a:buFont typeface="Times New Roman"/>
              <a:buChar char="-"/>
              <a:tabLst>
                <a:tab pos="470534" algn="l"/>
              </a:tabLst>
            </a:pP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If a ray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light traveling </a:t>
            </a:r>
            <a:r>
              <a:rPr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through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one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substance  suddenly enters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another substance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(of a  </a:t>
            </a:r>
            <a:r>
              <a:rPr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different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density), the ray changes</a:t>
            </a:r>
            <a:r>
              <a:rPr sz="2800" b="1" spc="6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direction.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4739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1" y="298145"/>
            <a:ext cx="3366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/>
              <a:t>Bending of light ray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328862" y="838201"/>
            <a:ext cx="2585974" cy="2535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39026" y="2417411"/>
            <a:ext cx="2585974" cy="23756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28862" y="3895373"/>
            <a:ext cx="2585974" cy="23756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47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1" y="727074"/>
            <a:ext cx="2099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/>
              <a:t>Optical</a:t>
            </a:r>
            <a:r>
              <a:rPr sz="2800" spc="-55" dirty="0"/>
              <a:t> </a:t>
            </a:r>
            <a:r>
              <a:rPr sz="2800" spc="-5" dirty="0"/>
              <a:t>fiber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112975" y="2855848"/>
            <a:ext cx="7786604" cy="144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737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1164" y="536574"/>
            <a:ext cx="3342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/>
              <a:t>Propagation</a:t>
            </a:r>
            <a:r>
              <a:rPr sz="2800" spc="-20" dirty="0"/>
              <a:t> </a:t>
            </a:r>
            <a:r>
              <a:rPr sz="2800" spc="-10" dirty="0"/>
              <a:t>modes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676401" y="2514474"/>
            <a:ext cx="8245475" cy="2192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911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9842" y="298145"/>
            <a:ext cx="1149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/>
              <a:t>M</a:t>
            </a:r>
            <a:r>
              <a:rPr sz="2800" spc="-15" dirty="0"/>
              <a:t>o</a:t>
            </a:r>
            <a:r>
              <a:rPr sz="2800" spc="-5" dirty="0"/>
              <a:t>des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981200" y="838200"/>
            <a:ext cx="6711950" cy="15922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600" y="2886075"/>
            <a:ext cx="6711950" cy="160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14550" y="4941951"/>
            <a:ext cx="6572250" cy="15922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379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7540" y="938529"/>
            <a:ext cx="1917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/>
              <a:t>Fiber</a:t>
            </a:r>
            <a:r>
              <a:rPr sz="2800" spc="-75" dirty="0"/>
              <a:t> </a:t>
            </a:r>
            <a:r>
              <a:rPr sz="2800" spc="-10" dirty="0"/>
              <a:t>types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134227" y="2502264"/>
            <a:ext cx="8122300" cy="1416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043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0" y="498474"/>
            <a:ext cx="2887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/>
              <a:t>Fiber</a:t>
            </a:r>
            <a:r>
              <a:rPr sz="2800" spc="-60" dirty="0"/>
              <a:t> </a:t>
            </a:r>
            <a:r>
              <a:rPr sz="2800" spc="-5" dirty="0"/>
              <a:t>connection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895600" y="1866862"/>
            <a:ext cx="6178550" cy="3676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233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1340" y="425957"/>
            <a:ext cx="8418830" cy="5994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UNGUIDED</a:t>
            </a:r>
            <a:r>
              <a:rPr sz="3200" b="1" spc="-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CC"/>
                </a:solidFill>
                <a:latin typeface="Times New Roman"/>
                <a:cs typeface="Times New Roman"/>
              </a:rPr>
              <a:t>MEDIA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sz="3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marR="5080" indent="-457200">
              <a:buFont typeface="Arial"/>
              <a:buChar char="-"/>
              <a:tabLst>
                <a:tab pos="469265" algn="l"/>
                <a:tab pos="469900" algn="l"/>
              </a:tabLst>
            </a:pPr>
            <a:r>
              <a:rPr sz="3200" b="1" dirty="0">
                <a:solidFill>
                  <a:prstClr val="black"/>
                </a:solidFill>
                <a:latin typeface="Arial"/>
                <a:cs typeface="Arial"/>
              </a:rPr>
              <a:t>transport waves without using a</a:t>
            </a:r>
            <a:r>
              <a:rPr sz="3200" b="1" spc="-19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prstClr val="black"/>
                </a:solidFill>
                <a:latin typeface="Arial"/>
                <a:cs typeface="Arial"/>
              </a:rPr>
              <a:t>physical  </a:t>
            </a:r>
            <a:r>
              <a:rPr sz="3200" b="1" dirty="0">
                <a:solidFill>
                  <a:prstClr val="black"/>
                </a:solidFill>
                <a:latin typeface="Arial"/>
                <a:cs typeface="Arial"/>
              </a:rPr>
              <a:t>conductor</a:t>
            </a:r>
            <a:endParaRPr sz="320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50"/>
              </a:spcBef>
              <a:buFont typeface="Arial"/>
              <a:buChar char="-"/>
            </a:pPr>
            <a:endParaRPr sz="3300">
              <a:solidFill>
                <a:prstClr val="black"/>
              </a:solidFill>
              <a:latin typeface="Arial"/>
              <a:cs typeface="Arial"/>
            </a:endParaRPr>
          </a:p>
          <a:p>
            <a:pPr marL="469900" marR="403860" indent="-457200">
              <a:buFont typeface="Arial"/>
              <a:buChar char="-"/>
              <a:tabLst>
                <a:tab pos="469265" algn="l"/>
                <a:tab pos="469900" algn="l"/>
              </a:tabLst>
            </a:pPr>
            <a:r>
              <a:rPr sz="3200" b="1" dirty="0">
                <a:solidFill>
                  <a:prstClr val="black"/>
                </a:solidFill>
                <a:latin typeface="Arial"/>
                <a:cs typeface="Arial"/>
              </a:rPr>
              <a:t>This type of </a:t>
            </a:r>
            <a:r>
              <a:rPr sz="3200" b="1" spc="-5" dirty="0">
                <a:solidFill>
                  <a:prstClr val="black"/>
                </a:solidFill>
                <a:latin typeface="Arial"/>
                <a:cs typeface="Arial"/>
              </a:rPr>
              <a:t>communication </a:t>
            </a:r>
            <a:r>
              <a:rPr sz="3200" b="1" dirty="0">
                <a:solidFill>
                  <a:prstClr val="black"/>
                </a:solidFill>
                <a:latin typeface="Arial"/>
                <a:cs typeface="Arial"/>
              </a:rPr>
              <a:t>is often  referred to as </a:t>
            </a:r>
            <a:r>
              <a:rPr sz="3200" b="1" spc="-5" dirty="0">
                <a:solidFill>
                  <a:prstClr val="black"/>
                </a:solidFill>
                <a:latin typeface="Arial"/>
                <a:cs typeface="Arial"/>
              </a:rPr>
              <a:t>wireless</a:t>
            </a:r>
            <a:r>
              <a:rPr sz="3200" b="1" spc="-5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prstClr val="black"/>
                </a:solidFill>
                <a:latin typeface="Arial"/>
                <a:cs typeface="Arial"/>
              </a:rPr>
              <a:t>communication.</a:t>
            </a:r>
            <a:endParaRPr sz="320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45"/>
              </a:spcBef>
              <a:buFont typeface="Arial"/>
              <a:buChar char="-"/>
            </a:pPr>
            <a:endParaRPr sz="3300">
              <a:solidFill>
                <a:prstClr val="black"/>
              </a:solidFill>
              <a:latin typeface="Arial"/>
              <a:cs typeface="Arial"/>
            </a:endParaRPr>
          </a:p>
          <a:p>
            <a:pPr marL="469900" marR="269875" indent="-457200">
              <a:buFont typeface="Arial"/>
              <a:buChar char="-"/>
              <a:tabLst>
                <a:tab pos="469265" algn="l"/>
                <a:tab pos="469900" algn="l"/>
              </a:tabLst>
            </a:pPr>
            <a:r>
              <a:rPr sz="3200" b="1" spc="-5" dirty="0">
                <a:solidFill>
                  <a:prstClr val="black"/>
                </a:solidFill>
                <a:latin typeface="Arial"/>
                <a:cs typeface="Arial"/>
              </a:rPr>
              <a:t>Signals </a:t>
            </a:r>
            <a:r>
              <a:rPr sz="3200" b="1" dirty="0">
                <a:solidFill>
                  <a:prstClr val="black"/>
                </a:solidFill>
                <a:latin typeface="Arial"/>
                <a:cs typeface="Arial"/>
              </a:rPr>
              <a:t>are normally </a:t>
            </a:r>
            <a:r>
              <a:rPr sz="3200" b="1" spc="-5" dirty="0">
                <a:solidFill>
                  <a:prstClr val="black"/>
                </a:solidFill>
                <a:latin typeface="Arial"/>
                <a:cs typeface="Arial"/>
              </a:rPr>
              <a:t>broadcast</a:t>
            </a:r>
            <a:r>
              <a:rPr sz="3200" b="1" spc="-1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prstClr val="black"/>
                </a:solidFill>
                <a:latin typeface="Arial"/>
                <a:cs typeface="Arial"/>
              </a:rPr>
              <a:t>through  free </a:t>
            </a:r>
            <a:r>
              <a:rPr sz="3200" b="1" spc="-5" dirty="0">
                <a:solidFill>
                  <a:prstClr val="black"/>
                </a:solidFill>
                <a:latin typeface="Arial"/>
                <a:cs typeface="Arial"/>
              </a:rPr>
              <a:t>space </a:t>
            </a:r>
            <a:r>
              <a:rPr sz="3200" b="1" dirty="0">
                <a:solidFill>
                  <a:prstClr val="black"/>
                </a:solidFill>
                <a:latin typeface="Arial"/>
                <a:cs typeface="Arial"/>
              </a:rPr>
              <a:t>and thus are </a:t>
            </a:r>
            <a:r>
              <a:rPr sz="3200" b="1" spc="-5" dirty="0">
                <a:solidFill>
                  <a:prstClr val="black"/>
                </a:solidFill>
                <a:latin typeface="Arial"/>
                <a:cs typeface="Arial"/>
              </a:rPr>
              <a:t>available </a:t>
            </a:r>
            <a:r>
              <a:rPr sz="3200" b="1" dirty="0">
                <a:solidFill>
                  <a:prstClr val="black"/>
                </a:solidFill>
                <a:latin typeface="Arial"/>
                <a:cs typeface="Arial"/>
              </a:rPr>
              <a:t>to  </a:t>
            </a:r>
            <a:r>
              <a:rPr sz="3200" b="1" spc="-5" dirty="0">
                <a:solidFill>
                  <a:prstClr val="black"/>
                </a:solidFill>
                <a:latin typeface="Arial"/>
                <a:cs typeface="Arial"/>
              </a:rPr>
              <a:t>anyone </a:t>
            </a:r>
            <a:r>
              <a:rPr sz="3200" b="1" dirty="0">
                <a:solidFill>
                  <a:prstClr val="black"/>
                </a:solidFill>
                <a:latin typeface="Arial"/>
                <a:cs typeface="Arial"/>
              </a:rPr>
              <a:t>who has a </a:t>
            </a:r>
            <a:r>
              <a:rPr sz="3200" b="1" spc="-5" dirty="0">
                <a:solidFill>
                  <a:prstClr val="black"/>
                </a:solidFill>
                <a:latin typeface="Arial"/>
                <a:cs typeface="Arial"/>
              </a:rPr>
              <a:t>device capable </a:t>
            </a:r>
            <a:r>
              <a:rPr sz="3200" b="1" dirty="0">
                <a:solidFill>
                  <a:prstClr val="black"/>
                </a:solidFill>
                <a:latin typeface="Arial"/>
                <a:cs typeface="Arial"/>
              </a:rPr>
              <a:t>of  </a:t>
            </a:r>
            <a:r>
              <a:rPr sz="3200" b="1" spc="-5" dirty="0">
                <a:solidFill>
                  <a:prstClr val="black"/>
                </a:solidFill>
                <a:latin typeface="Arial"/>
                <a:cs typeface="Arial"/>
              </a:rPr>
              <a:t>receiving</a:t>
            </a:r>
            <a:r>
              <a:rPr sz="3200" b="1" spc="-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prstClr val="black"/>
                </a:solidFill>
                <a:latin typeface="Arial"/>
                <a:cs typeface="Arial"/>
              </a:rPr>
              <a:t>them.</a:t>
            </a:r>
            <a:endParaRPr sz="32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5811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4454" y="602107"/>
            <a:ext cx="1149109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pc="-5" dirty="0"/>
              <a:t>Electromagnetic </a:t>
            </a:r>
            <a:r>
              <a:rPr dirty="0"/>
              <a:t>spectrum for</a:t>
            </a:r>
            <a:r>
              <a:rPr spc="-60" dirty="0"/>
              <a:t> </a:t>
            </a:r>
            <a:r>
              <a:rPr spc="-5" dirty="0"/>
              <a:t>wireless  communication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750163" y="2590800"/>
            <a:ext cx="8384436" cy="2077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99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1" y="0"/>
            <a:ext cx="8593455" cy="1052830"/>
            <a:chOff x="76200" y="0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8150" y="474662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749300" y="108013"/>
              <a:ext cx="328612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90537" y="530288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80">
                  <a:moveTo>
                    <a:pt x="422275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2275" y="474662"/>
                  </a:lnTo>
                  <a:lnTo>
                    <a:pt x="42227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860425" y="530288"/>
              <a:ext cx="368300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6200" y="457200"/>
              <a:ext cx="560387" cy="422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42912" y="533400"/>
              <a:ext cx="8226425" cy="317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950975" y="0"/>
              <a:ext cx="2657855" cy="9113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008376" y="0"/>
              <a:ext cx="752855" cy="9113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160776" y="0"/>
              <a:ext cx="1807464" cy="9113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367784" y="0"/>
              <a:ext cx="2098548" cy="9113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746044" y="17779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Bandwidth-Delay</a:t>
            </a:r>
            <a:r>
              <a:rPr sz="36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Product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xfrm>
            <a:off x="734229" y="2037849"/>
            <a:ext cx="10723541" cy="1751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5615" marR="341630" indent="-445134">
              <a:spcBef>
                <a:spcPts val="95"/>
              </a:spcBef>
              <a:buFont typeface="Times New Roman"/>
              <a:buChar char="-"/>
              <a:tabLst>
                <a:tab pos="488315" algn="l"/>
                <a:tab pos="488950" algn="l"/>
              </a:tabLst>
            </a:pPr>
            <a:r>
              <a:rPr spc="-5" dirty="0"/>
              <a:t>Bandwidth </a:t>
            </a:r>
            <a:r>
              <a:rPr dirty="0"/>
              <a:t>and </a:t>
            </a:r>
            <a:r>
              <a:rPr spc="-5" dirty="0"/>
              <a:t>delay </a:t>
            </a:r>
            <a:r>
              <a:rPr spc="-40" dirty="0"/>
              <a:t>are </a:t>
            </a:r>
            <a:r>
              <a:rPr spc="-5" dirty="0"/>
              <a:t>two </a:t>
            </a:r>
            <a:r>
              <a:rPr dirty="0"/>
              <a:t>performance</a:t>
            </a:r>
            <a:r>
              <a:rPr spc="-35" dirty="0"/>
              <a:t> </a:t>
            </a:r>
            <a:r>
              <a:rPr spc="-5" dirty="0"/>
              <a:t>metrics  of a</a:t>
            </a:r>
            <a:r>
              <a:rPr spc="-15" dirty="0"/>
              <a:t> </a:t>
            </a:r>
            <a:r>
              <a:rPr spc="-5" dirty="0"/>
              <a:t>link.</a:t>
            </a:r>
          </a:p>
          <a:p>
            <a:pPr marL="18415">
              <a:spcBef>
                <a:spcPts val="25"/>
              </a:spcBef>
              <a:buFont typeface="Times New Roman"/>
              <a:buChar char="-"/>
            </a:pPr>
            <a:endParaRPr sz="2900"/>
          </a:p>
          <a:p>
            <a:pPr marL="488315" marR="5080" indent="-488315">
              <a:buFont typeface="Times New Roman"/>
              <a:buChar char="-"/>
              <a:tabLst>
                <a:tab pos="488315" algn="l"/>
                <a:tab pos="488950" algn="l"/>
              </a:tabLst>
            </a:pPr>
            <a:r>
              <a:rPr spc="-5" dirty="0"/>
              <a:t>What is very important in data communications is  the </a:t>
            </a:r>
            <a:r>
              <a:rPr spc="-20" dirty="0"/>
              <a:t>product </a:t>
            </a:r>
            <a:r>
              <a:rPr spc="-5" dirty="0"/>
              <a:t>of </a:t>
            </a:r>
            <a:r>
              <a:rPr i="1" dirty="0"/>
              <a:t>the </a:t>
            </a:r>
            <a:r>
              <a:rPr spc="-5" dirty="0"/>
              <a:t>two, the </a:t>
            </a:r>
            <a:r>
              <a:rPr i="1" dirty="0">
                <a:solidFill>
                  <a:srgbClr val="FF0000"/>
                </a:solidFill>
              </a:rPr>
              <a:t>bandwidth-delay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spc="-15" dirty="0">
                <a:solidFill>
                  <a:srgbClr val="FF0000"/>
                </a:solidFill>
              </a:rPr>
              <a:t>product</a:t>
            </a:r>
            <a:r>
              <a:rPr spc="-15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9041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0" y="298145"/>
            <a:ext cx="3679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/>
              <a:t>Propagation</a:t>
            </a:r>
            <a:r>
              <a:rPr sz="2800" spc="-25" dirty="0"/>
              <a:t> </a:t>
            </a:r>
            <a:r>
              <a:rPr sz="2800" spc="-5" dirty="0"/>
              <a:t>methods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862138" y="1941895"/>
            <a:ext cx="8500999" cy="3508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205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341" y="709929"/>
            <a:ext cx="1110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/>
              <a:t>Bands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935163" y="1616076"/>
            <a:ext cx="8123555" cy="3855085"/>
            <a:chOff x="411162" y="1616075"/>
            <a:chExt cx="8123555" cy="3855085"/>
          </a:xfrm>
        </p:grpSpPr>
        <p:sp>
          <p:nvSpPr>
            <p:cNvPr id="4" name="object 4"/>
            <p:cNvSpPr/>
            <p:nvPr/>
          </p:nvSpPr>
          <p:spPr>
            <a:xfrm>
              <a:off x="411162" y="3017900"/>
              <a:ext cx="8107933" cy="245326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11162" y="1616075"/>
              <a:ext cx="8123174" cy="14323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139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341" y="338405"/>
            <a:ext cx="25698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Radio</a:t>
            </a:r>
            <a:r>
              <a:rPr sz="3600" spc="-145" dirty="0">
                <a:latin typeface="Times New Roman"/>
                <a:cs typeface="Times New Roman"/>
              </a:rPr>
              <a:t> </a:t>
            </a:r>
            <a:r>
              <a:rPr sz="3600" spc="-45" dirty="0">
                <a:latin typeface="Times New Roman"/>
                <a:cs typeface="Times New Roman"/>
              </a:rPr>
              <a:t>Waves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3740" y="1314959"/>
            <a:ext cx="7753984" cy="2612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295275" indent="-457200">
              <a:spcBef>
                <a:spcPts val="95"/>
              </a:spcBef>
              <a:buFont typeface="Times New Roman"/>
              <a:buChar char="-"/>
              <a:tabLst>
                <a:tab pos="469265" algn="l"/>
                <a:tab pos="469900" algn="l"/>
              </a:tabLst>
            </a:pPr>
            <a:r>
              <a:rPr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electromagnetic waves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ranging in </a:t>
            </a:r>
            <a:r>
              <a:rPr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frequencies  between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3 </a:t>
            </a:r>
            <a:r>
              <a:rPr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kHz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1 GHz </a:t>
            </a:r>
            <a:r>
              <a:rPr sz="2800" b="1" spc="-20" dirty="0">
                <a:solidFill>
                  <a:prstClr val="black"/>
                </a:solidFill>
                <a:latin typeface="Times New Roman"/>
                <a:cs typeface="Times New Roman"/>
              </a:rPr>
              <a:t>are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normally called  radio</a:t>
            </a:r>
            <a:r>
              <a:rPr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 waves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  <a:buFont typeface="Times New Roman"/>
              <a:buChar char="-"/>
            </a:pPr>
            <a:endParaRPr sz="29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marR="5080" indent="-457200">
              <a:buFont typeface="Times New Roman"/>
              <a:buChar char="-"/>
              <a:tabLst>
                <a:tab pos="469265" algn="l"/>
                <a:tab pos="469900" algn="l"/>
              </a:tabLst>
            </a:pPr>
            <a:r>
              <a:rPr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waves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ranging in </a:t>
            </a:r>
            <a:r>
              <a:rPr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frequencies between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1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and 300 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GHz </a:t>
            </a:r>
            <a:r>
              <a:rPr sz="2800" b="1" spc="-20" dirty="0">
                <a:solidFill>
                  <a:prstClr val="black"/>
                </a:solidFill>
                <a:latin typeface="Times New Roman"/>
                <a:cs typeface="Times New Roman"/>
              </a:rPr>
              <a:t>are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called </a:t>
            </a:r>
            <a:r>
              <a:rPr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microwaves.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8899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9841" y="498474"/>
            <a:ext cx="4193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</a:rPr>
              <a:t>Omnidirectional</a:t>
            </a:r>
            <a:r>
              <a:rPr sz="2800" spc="-15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antenna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235951" y="2040001"/>
            <a:ext cx="3205846" cy="3668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047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8442" y="340233"/>
            <a:ext cx="2378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Mic</a:t>
            </a:r>
            <a:r>
              <a:rPr sz="3600" spc="-75" dirty="0">
                <a:latin typeface="Times New Roman"/>
                <a:cs typeface="Times New Roman"/>
              </a:rPr>
              <a:t>r</a:t>
            </a:r>
            <a:r>
              <a:rPr sz="3600" spc="-5" dirty="0">
                <a:latin typeface="Times New Roman"/>
                <a:cs typeface="Times New Roman"/>
              </a:rPr>
              <a:t>owaves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3741" y="1314959"/>
            <a:ext cx="7419975" cy="30591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spcBef>
                <a:spcPts val="95"/>
              </a:spcBef>
              <a:buFont typeface="Times New Roman"/>
              <a:buChar char="-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having </a:t>
            </a:r>
            <a:r>
              <a:rPr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frequencies between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1 and 300</a:t>
            </a:r>
            <a:r>
              <a:rPr sz="2800" b="1" spc="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GHz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  <a:buFont typeface="Times New Roman"/>
              <a:buChar char="-"/>
            </a:pPr>
            <a:endParaRPr sz="29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marR="426720" indent="-457200">
              <a:spcBef>
                <a:spcPts val="5"/>
              </a:spcBef>
              <a:buFont typeface="Times New Roman"/>
              <a:buChar char="-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unidirectional. When an antenna</a:t>
            </a:r>
            <a:r>
              <a:rPr sz="2800" b="1" spc="-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transmits  </a:t>
            </a:r>
            <a:r>
              <a:rPr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microwaves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  <a:buFont typeface="Times New Roman"/>
              <a:buChar char="-"/>
            </a:pPr>
            <a:endParaRPr sz="29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marR="5080" indent="-457200">
              <a:buFont typeface="Times New Roman"/>
              <a:buChar char="-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the sending and </a:t>
            </a:r>
            <a:r>
              <a:rPr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receiving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antennas need to be  aligned.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5822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1" y="323849"/>
            <a:ext cx="3857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/>
              <a:t>Unidirectional</a:t>
            </a:r>
            <a:r>
              <a:rPr sz="2800" spc="-15" dirty="0"/>
              <a:t> </a:t>
            </a:r>
            <a:r>
              <a:rPr sz="2800" spc="-5" dirty="0"/>
              <a:t>antenna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209800" y="838072"/>
            <a:ext cx="2654300" cy="24674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24600" y="2895548"/>
            <a:ext cx="4011922" cy="3548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022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7540" y="319532"/>
            <a:ext cx="1694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Infra</a:t>
            </a:r>
            <a:r>
              <a:rPr sz="3600" spc="-65" dirty="0">
                <a:latin typeface="Times New Roman"/>
                <a:cs typeface="Times New Roman"/>
              </a:rPr>
              <a:t>r</a:t>
            </a:r>
            <a:r>
              <a:rPr sz="3600" spc="-5" dirty="0">
                <a:latin typeface="Times New Roman"/>
                <a:cs typeface="Times New Roman"/>
              </a:rPr>
              <a:t>ed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3741" y="1314959"/>
            <a:ext cx="7084695" cy="30591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862330" indent="-457200">
              <a:spcBef>
                <a:spcPts val="95"/>
              </a:spcBef>
              <a:buFont typeface="Times New Roman"/>
              <a:buChar char="-"/>
              <a:tabLst>
                <a:tab pos="469265" algn="l"/>
                <a:tab pos="469900" algn="l"/>
              </a:tabLst>
            </a:pPr>
            <a:r>
              <a:rPr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frequencies </a:t>
            </a:r>
            <a:r>
              <a:rPr sz="2800" b="1" spc="-15" dirty="0">
                <a:solidFill>
                  <a:prstClr val="black"/>
                </a:solidFill>
                <a:latin typeface="Times New Roman"/>
                <a:cs typeface="Times New Roman"/>
              </a:rPr>
              <a:t>from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300 GHz to 400 THz  (wavelengths </a:t>
            </a:r>
            <a:r>
              <a:rPr sz="2800" b="1" spc="-15" dirty="0">
                <a:solidFill>
                  <a:prstClr val="black"/>
                </a:solidFill>
                <a:latin typeface="Times New Roman"/>
                <a:cs typeface="Times New Roman"/>
              </a:rPr>
              <a:t>from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1 mm to 770</a:t>
            </a:r>
            <a:r>
              <a:rPr sz="2800" b="1" spc="3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nm)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  <a:buFont typeface="Times New Roman"/>
              <a:buChar char="-"/>
            </a:pPr>
            <a:endParaRPr sz="29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indent="-457200">
              <a:spcBef>
                <a:spcPts val="5"/>
              </a:spcBef>
              <a:buFont typeface="Times New Roman"/>
              <a:buChar char="-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can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be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used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for short-range</a:t>
            </a:r>
            <a:r>
              <a:rPr sz="2800" b="1" spc="-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communication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  <a:buFont typeface="Times New Roman"/>
              <a:buChar char="-"/>
            </a:pPr>
            <a:endParaRPr sz="29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marR="439420" indent="-457200">
              <a:buFont typeface="Times New Roman"/>
              <a:buChar char="-"/>
              <a:tabLst>
                <a:tab pos="469265" algn="l"/>
                <a:tab pos="469900" algn="l"/>
              </a:tabLst>
            </a:pPr>
            <a:r>
              <a:rPr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Infrared waves,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having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high </a:t>
            </a:r>
            <a:r>
              <a:rPr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frequencies, 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cannot penetrate</a:t>
            </a:r>
            <a:r>
              <a:rPr sz="2800" b="1" spc="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walls.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294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1" y="160783"/>
            <a:ext cx="58286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576070" algn="l"/>
              </a:tabLst>
            </a:pPr>
            <a:r>
              <a:rPr spc="-5" dirty="0"/>
              <a:t>Filling </a:t>
            </a:r>
            <a:r>
              <a:rPr dirty="0"/>
              <a:t>the </a:t>
            </a:r>
            <a:r>
              <a:rPr spc="-5" dirty="0"/>
              <a:t>links </a:t>
            </a:r>
            <a:r>
              <a:rPr dirty="0"/>
              <a:t>with bits for Case</a:t>
            </a:r>
            <a:r>
              <a:rPr spc="-130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/>
          <p:nvPr/>
        </p:nvSpPr>
        <p:spPr>
          <a:xfrm>
            <a:off x="2362200" y="1711295"/>
            <a:ext cx="7418324" cy="34894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21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0" y="160783"/>
            <a:ext cx="57721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576070" algn="l"/>
              </a:tabLst>
            </a:pPr>
            <a:r>
              <a:rPr spc="-5" dirty="0"/>
              <a:t>Filling </a:t>
            </a:r>
            <a:r>
              <a:rPr dirty="0"/>
              <a:t>the pipe with bits for Case</a:t>
            </a:r>
            <a:r>
              <a:rPr spc="-155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2425700" y="1406561"/>
            <a:ext cx="7404100" cy="43202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91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0919" y="1545082"/>
            <a:ext cx="8656955" cy="30591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spcBef>
                <a:spcPts val="95"/>
              </a:spcBef>
              <a:buFontTx/>
              <a:buChar char="-"/>
              <a:tabLst>
                <a:tab pos="469265" algn="l"/>
                <a:tab pos="469900" algn="l"/>
              </a:tabLst>
            </a:pPr>
            <a:r>
              <a:rPr sz="2800" spc="-120" dirty="0">
                <a:solidFill>
                  <a:prstClr val="black"/>
                </a:solidFill>
                <a:latin typeface="Times New Roman"/>
                <a:cs typeface="Times New Roman"/>
              </a:rPr>
              <a:t>We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can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think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about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link between two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points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as a</a:t>
            </a:r>
            <a:r>
              <a:rPr sz="2800" spc="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pipe.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  <a:buFont typeface="Times New Roman"/>
              <a:buChar char="-"/>
            </a:pPr>
            <a:endParaRPr sz="29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marR="377825" indent="-457200">
              <a:spcBef>
                <a:spcPts val="5"/>
              </a:spcBef>
              <a:buFontTx/>
              <a:buChar char="-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The cross section of the pipe represents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bandwidth,  and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length of the pipe represents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800" spc="-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prstClr val="black"/>
                </a:solidFill>
                <a:latin typeface="Times New Roman"/>
                <a:cs typeface="Times New Roman"/>
              </a:rPr>
              <a:t>delay.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  <a:buFont typeface="Times New Roman"/>
              <a:buChar char="-"/>
            </a:pPr>
            <a:endParaRPr sz="29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marR="1651635" indent="-457200">
              <a:buFontTx/>
              <a:buChar char="-"/>
              <a:tabLst>
                <a:tab pos="469265" algn="l"/>
                <a:tab pos="469900" algn="l"/>
              </a:tabLst>
            </a:pPr>
            <a:r>
              <a:rPr sz="2800" spc="-120" dirty="0">
                <a:solidFill>
                  <a:prstClr val="black"/>
                </a:solidFill>
                <a:latin typeface="Times New Roman"/>
                <a:cs typeface="Times New Roman"/>
              </a:rPr>
              <a:t>We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can say the volume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of the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pipe defines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the 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bandwidth-delay</a:t>
            </a:r>
            <a:r>
              <a:rPr sz="2800" spc="-2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product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0" y="0"/>
            <a:ext cx="1948180" cy="609600"/>
          </a:xfrm>
          <a:custGeom>
            <a:avLst/>
            <a:gdLst/>
            <a:ahLst/>
            <a:cxnLst/>
            <a:rect l="l" t="t" r="r" b="b"/>
            <a:pathLst>
              <a:path w="1948180" h="609600">
                <a:moveTo>
                  <a:pt x="1947926" y="0"/>
                </a:moveTo>
                <a:lnTo>
                  <a:pt x="0" y="0"/>
                </a:lnTo>
                <a:lnTo>
                  <a:pt x="0" y="609600"/>
                </a:lnTo>
                <a:lnTo>
                  <a:pt x="1947926" y="609600"/>
                </a:lnTo>
                <a:lnTo>
                  <a:pt x="1947926" y="0"/>
                </a:lnTo>
                <a:close/>
              </a:path>
            </a:pathLst>
          </a:custGeom>
          <a:solidFill>
            <a:srgbClr val="2CB84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38261" y="1"/>
            <a:ext cx="1534160" cy="539891"/>
          </a:xfrm>
          <a:prstGeom prst="rect">
            <a:avLst/>
          </a:prstGeom>
          <a:solidFill>
            <a:srgbClr val="2CB843"/>
          </a:solidFill>
          <a:ln w="9525">
            <a:solidFill>
              <a:srgbClr val="00CC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72720">
              <a:spcBef>
                <a:spcPts val="190"/>
              </a:spcBef>
            </a:pPr>
            <a:r>
              <a:rPr sz="3350" spc="-95" dirty="0">
                <a:latin typeface="Tahoma"/>
                <a:cs typeface="Tahoma"/>
              </a:rPr>
              <a:t>ample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4001" y="1"/>
            <a:ext cx="592455" cy="539891"/>
          </a:xfrm>
          <a:prstGeom prst="rect">
            <a:avLst/>
          </a:prstGeom>
          <a:solidFill>
            <a:srgbClr val="2CB843"/>
          </a:solidFill>
          <a:ln w="9525">
            <a:solidFill>
              <a:srgbClr val="00CC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0805">
              <a:spcBef>
                <a:spcPts val="190"/>
              </a:spcBef>
            </a:pPr>
            <a:r>
              <a:rPr sz="3350" b="1" i="1" spc="-95" dirty="0">
                <a:solidFill>
                  <a:prstClr val="black"/>
                </a:solidFill>
                <a:latin typeface="Tahoma"/>
                <a:cs typeface="Tahoma"/>
              </a:rPr>
              <a:t>Ex</a:t>
            </a:r>
            <a:endParaRPr sz="3350">
              <a:solidFill>
                <a:prstClr val="black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3294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1" y="160783"/>
            <a:ext cx="60077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576070" algn="l"/>
              </a:tabLst>
            </a:pPr>
            <a:r>
              <a:rPr dirty="0">
                <a:solidFill>
                  <a:srgbClr val="FF0000"/>
                </a:solidFill>
              </a:rPr>
              <a:t>Figure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3.34:	</a:t>
            </a:r>
            <a:r>
              <a:rPr dirty="0"/>
              <a:t>Concept of bandwidth-delay</a:t>
            </a:r>
            <a:r>
              <a:rPr spc="-110" dirty="0"/>
              <a:t> </a:t>
            </a:r>
            <a:r>
              <a:rPr dirty="0"/>
              <a:t>product</a:t>
            </a:r>
          </a:p>
        </p:txBody>
      </p:sp>
      <p:sp>
        <p:nvSpPr>
          <p:cNvPr id="3" name="object 3"/>
          <p:cNvSpPr/>
          <p:nvPr/>
        </p:nvSpPr>
        <p:spPr>
          <a:xfrm>
            <a:off x="5119752" y="3187700"/>
            <a:ext cx="4252849" cy="54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7154" y="3175000"/>
            <a:ext cx="2268596" cy="527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001" y="2470150"/>
            <a:ext cx="3914775" cy="425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75327" y="4092480"/>
            <a:ext cx="3783175" cy="2969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00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92754" y="3019121"/>
            <a:ext cx="51676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b="1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Transmission</a:t>
            </a:r>
            <a:r>
              <a:rPr sz="4800" b="1" i="1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4800" b="1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Media</a:t>
            </a:r>
            <a:endParaRPr sz="4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447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1341" y="425958"/>
            <a:ext cx="328167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INTRODUCTION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1340" y="2155064"/>
            <a:ext cx="8149590" cy="24910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i="1" spc="-10" dirty="0">
                <a:solidFill>
                  <a:prstClr val="black"/>
                </a:solidFill>
                <a:latin typeface="Arial"/>
                <a:cs typeface="Arial"/>
              </a:rPr>
              <a:t>Transmission </a:t>
            </a:r>
            <a:r>
              <a:rPr sz="3200" b="1" i="1" dirty="0">
                <a:solidFill>
                  <a:prstClr val="black"/>
                </a:solidFill>
                <a:latin typeface="Arial"/>
                <a:cs typeface="Arial"/>
              </a:rPr>
              <a:t>media</a:t>
            </a:r>
            <a:r>
              <a:rPr sz="3200" b="1" i="1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3200" b="1" i="1" dirty="0">
                <a:solidFill>
                  <a:prstClr val="black"/>
                </a:solidFill>
                <a:latin typeface="Arial"/>
                <a:cs typeface="Arial"/>
              </a:rPr>
              <a:t>are</a:t>
            </a:r>
            <a:endParaRPr sz="320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3300">
              <a:solidFill>
                <a:prstClr val="black"/>
              </a:solidFill>
              <a:latin typeface="Arial"/>
              <a:cs typeface="Arial"/>
            </a:endParaRPr>
          </a:p>
          <a:p>
            <a:pPr marL="469900" indent="-457200">
              <a:buFont typeface="Arial"/>
              <a:buChar char="-"/>
              <a:tabLst>
                <a:tab pos="469265" algn="l"/>
                <a:tab pos="469900" algn="l"/>
              </a:tabLst>
            </a:pPr>
            <a:r>
              <a:rPr sz="3200" b="1" i="1" spc="-5" dirty="0">
                <a:solidFill>
                  <a:prstClr val="black"/>
                </a:solidFill>
                <a:latin typeface="Arial"/>
                <a:cs typeface="Arial"/>
              </a:rPr>
              <a:t>located </a:t>
            </a:r>
            <a:r>
              <a:rPr sz="3200" b="1" i="1" dirty="0">
                <a:solidFill>
                  <a:prstClr val="black"/>
                </a:solidFill>
                <a:latin typeface="Arial"/>
                <a:cs typeface="Arial"/>
              </a:rPr>
              <a:t>below the </a:t>
            </a:r>
            <a:r>
              <a:rPr sz="3200" b="1" i="1" spc="-5" dirty="0">
                <a:solidFill>
                  <a:prstClr val="black"/>
                </a:solidFill>
                <a:latin typeface="Arial"/>
                <a:cs typeface="Arial"/>
              </a:rPr>
              <a:t>physical</a:t>
            </a:r>
            <a:r>
              <a:rPr sz="3200" b="1" i="1" spc="-9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3200" b="1" i="1" spc="-5" dirty="0">
                <a:solidFill>
                  <a:prstClr val="black"/>
                </a:solidFill>
                <a:latin typeface="Arial"/>
                <a:cs typeface="Arial"/>
              </a:rPr>
              <a:t>layer</a:t>
            </a:r>
            <a:endParaRPr sz="3200">
              <a:solidFill>
                <a:prstClr val="black"/>
              </a:solidFill>
              <a:latin typeface="Arial"/>
              <a:cs typeface="Arial"/>
            </a:endParaRPr>
          </a:p>
          <a:p>
            <a:pPr marL="469900" marR="5080" indent="-457200">
              <a:buFont typeface="Arial"/>
              <a:buChar char="-"/>
              <a:tabLst>
                <a:tab pos="469265" algn="l"/>
                <a:tab pos="469900" algn="l"/>
                <a:tab pos="1268095" algn="l"/>
                <a:tab pos="2902585" algn="l"/>
                <a:tab pos="5051425" algn="l"/>
                <a:tab pos="5714365" algn="l"/>
                <a:tab pos="6511925" algn="l"/>
              </a:tabLst>
            </a:pPr>
            <a:r>
              <a:rPr sz="3200" b="1" i="1" dirty="0">
                <a:solidFill>
                  <a:prstClr val="black"/>
                </a:solidFill>
                <a:latin typeface="Arial"/>
                <a:cs typeface="Arial"/>
              </a:rPr>
              <a:t>are	dire</a:t>
            </a:r>
            <a:r>
              <a:rPr sz="3200" b="1" i="1" spc="-15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3200" b="1" i="1" dirty="0">
                <a:solidFill>
                  <a:prstClr val="black"/>
                </a:solidFill>
                <a:latin typeface="Arial"/>
                <a:cs typeface="Arial"/>
              </a:rPr>
              <a:t>tly	c</a:t>
            </a:r>
            <a:r>
              <a:rPr sz="3200" b="1" i="1" spc="-20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3200" b="1" i="1" dirty="0">
                <a:solidFill>
                  <a:prstClr val="black"/>
                </a:solidFill>
                <a:latin typeface="Arial"/>
                <a:cs typeface="Arial"/>
              </a:rPr>
              <a:t>ntroll</a:t>
            </a:r>
            <a:r>
              <a:rPr sz="3200" b="1" i="1" spc="-25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3200" b="1" i="1" dirty="0">
                <a:solidFill>
                  <a:prstClr val="black"/>
                </a:solidFill>
                <a:latin typeface="Arial"/>
                <a:cs typeface="Arial"/>
              </a:rPr>
              <a:t>d	</a:t>
            </a:r>
            <a:r>
              <a:rPr sz="3200" b="1" i="1" spc="-5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r>
              <a:rPr sz="3200" b="1" i="1" dirty="0">
                <a:solidFill>
                  <a:prstClr val="black"/>
                </a:solidFill>
                <a:latin typeface="Arial"/>
                <a:cs typeface="Arial"/>
              </a:rPr>
              <a:t>y	the	phy</a:t>
            </a:r>
            <a:r>
              <a:rPr sz="3200" b="1" i="1" spc="-15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3200" b="1" i="1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3200" b="1" i="1" spc="-20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3200" b="1" i="1" dirty="0">
                <a:solidFill>
                  <a:prstClr val="black"/>
                </a:solidFill>
                <a:latin typeface="Arial"/>
                <a:cs typeface="Arial"/>
              </a:rPr>
              <a:t>al  </a:t>
            </a:r>
            <a:r>
              <a:rPr sz="3200" b="1" i="1" spc="-35" dirty="0">
                <a:solidFill>
                  <a:prstClr val="black"/>
                </a:solidFill>
                <a:latin typeface="Arial"/>
                <a:cs typeface="Arial"/>
              </a:rPr>
              <a:t>layer.</a:t>
            </a:r>
            <a:endParaRPr sz="32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56132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32203D684C3F41858C7B99892FCA1C" ma:contentTypeVersion="3" ma:contentTypeDescription="Create a new document." ma:contentTypeScope="" ma:versionID="3f6abb7bd7041a3c46199b14a2944225">
  <xsd:schema xmlns:xsd="http://www.w3.org/2001/XMLSchema" xmlns:xs="http://www.w3.org/2001/XMLSchema" xmlns:p="http://schemas.microsoft.com/office/2006/metadata/properties" xmlns:ns2="f733c01e-f8de-4ab7-a358-11ee3ada8c63" targetNamespace="http://schemas.microsoft.com/office/2006/metadata/properties" ma:root="true" ma:fieldsID="f7e2279085e906aed995564d0195e72f" ns2:_="">
    <xsd:import namespace="f733c01e-f8de-4ab7-a358-11ee3ada8c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33c01e-f8de-4ab7-a358-11ee3ada8c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30977D-2697-4775-8CAA-F6F769EBAC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33c01e-f8de-4ab7-a358-11ee3ada8c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23707C-6A92-431E-BF16-B2B38F580F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92678B-F924-4421-8A85-BEC7CB3428B4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purl.org/dc/terms/"/>
    <ds:schemaRef ds:uri="f733c01e-f8de-4ab7-a358-11ee3ada8c6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659</Words>
  <Application>Microsoft Office PowerPoint</Application>
  <PresentationFormat>Widescreen</PresentationFormat>
  <Paragraphs>95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Tahoma</vt:lpstr>
      <vt:lpstr>Times New Roman</vt:lpstr>
      <vt:lpstr>1_Office Theme</vt:lpstr>
      <vt:lpstr>2_Office Theme</vt:lpstr>
      <vt:lpstr>PowerPoint Presentation</vt:lpstr>
      <vt:lpstr>Ex</vt:lpstr>
      <vt:lpstr>Bandwidth-Delay Product</vt:lpstr>
      <vt:lpstr>Filling the links with bits for Case 1</vt:lpstr>
      <vt:lpstr>Filling the pipe with bits for Case 2</vt:lpstr>
      <vt:lpstr>ample</vt:lpstr>
      <vt:lpstr>Figure 3.34: Concept of bandwidth-delay product</vt:lpstr>
      <vt:lpstr>PowerPoint Presentation</vt:lpstr>
      <vt:lpstr>PowerPoint Presentation</vt:lpstr>
      <vt:lpstr>Transmission media and physical layer</vt:lpstr>
      <vt:lpstr>Classes of transmission media</vt:lpstr>
      <vt:lpstr>GUIDED MEDIA</vt:lpstr>
      <vt:lpstr>Twisted-Pair Cable</vt:lpstr>
      <vt:lpstr>Twisted-pair cable</vt:lpstr>
      <vt:lpstr>UTP and STP cables</vt:lpstr>
      <vt:lpstr>Unshielded twisted-pair cables</vt:lpstr>
      <vt:lpstr>UTP Connectors</vt:lpstr>
      <vt:lpstr>Coaxial Cable</vt:lpstr>
      <vt:lpstr>Coaxial cable</vt:lpstr>
      <vt:lpstr>coaxial cables</vt:lpstr>
      <vt:lpstr>Fiber-Optic Cable</vt:lpstr>
      <vt:lpstr>Bending of light ray</vt:lpstr>
      <vt:lpstr>Optical fiber</vt:lpstr>
      <vt:lpstr>Propagation modes</vt:lpstr>
      <vt:lpstr>Modes</vt:lpstr>
      <vt:lpstr>Fiber types</vt:lpstr>
      <vt:lpstr>Fiber connection</vt:lpstr>
      <vt:lpstr>PowerPoint Presentation</vt:lpstr>
      <vt:lpstr>Electromagnetic spectrum for wireless  communication</vt:lpstr>
      <vt:lpstr>Propagation methods</vt:lpstr>
      <vt:lpstr>Bands</vt:lpstr>
      <vt:lpstr>Radio Waves</vt:lpstr>
      <vt:lpstr>Omnidirectional antenna</vt:lpstr>
      <vt:lpstr>Microwaves</vt:lpstr>
      <vt:lpstr>Unidirectional antenna</vt:lpstr>
      <vt:lpstr>Infrared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Gulraj Ahmed [MU - Jaipur]</dc:creator>
  <cp:lastModifiedBy>Lavish Bansal [CCE - 2019]</cp:lastModifiedBy>
  <cp:revision>35</cp:revision>
  <dcterms:created xsi:type="dcterms:W3CDTF">2020-08-27T07:02:40Z</dcterms:created>
  <dcterms:modified xsi:type="dcterms:W3CDTF">2020-12-09T17:39:03Z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0x0101002A32203D684C3F41858C7B99892FCA1C</vt:lpwstr>
  </property>
</Properties>
</file>