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7" r:id="rId5"/>
    <p:sldId id="258" r:id="rId6"/>
    <p:sldId id="270" r:id="rId7"/>
    <p:sldId id="269" r:id="rId8"/>
    <p:sldId id="266" r:id="rId9"/>
    <p:sldId id="267"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86F1F-F64D-4A5B-8F7C-2AB71A43E08E}" v="2" dt="2020-11-28T13:37:34.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867" autoAdjust="0"/>
  </p:normalViewPr>
  <p:slideViewPr>
    <p:cSldViewPr snapToGrid="0">
      <p:cViewPr varScale="1">
        <p:scale>
          <a:sx n="61" d="100"/>
          <a:sy n="61" d="100"/>
        </p:scale>
        <p:origin x="1056" y="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k Singh Walia [CCE - 2019]" userId="S::manik.199303012@muj.manipal.edu::ba52fa5c-f18e-4f60-beb5-298f6d2bdc9e" providerId="AD" clId="Web-{A9F86F1F-F64D-4A5B-8F7C-2AB71A43E08E}"/>
    <pc:docChg chg="sldOrd">
      <pc:chgData name="Manik Singh Walia [CCE - 2019]" userId="S::manik.199303012@muj.manipal.edu::ba52fa5c-f18e-4f60-beb5-298f6d2bdc9e" providerId="AD" clId="Web-{A9F86F1F-F64D-4A5B-8F7C-2AB71A43E08E}" dt="2020-11-28T13:37:34.788" v="1"/>
      <pc:docMkLst>
        <pc:docMk/>
      </pc:docMkLst>
      <pc:sldChg chg="ord">
        <pc:chgData name="Manik Singh Walia [CCE - 2019]" userId="S::manik.199303012@muj.manipal.edu::ba52fa5c-f18e-4f60-beb5-298f6d2bdc9e" providerId="AD" clId="Web-{A9F86F1F-F64D-4A5B-8F7C-2AB71A43E08E}" dt="2020-11-28T13:37:34.788" v="1"/>
        <pc:sldMkLst>
          <pc:docMk/>
          <pc:sldMk cId="253149738"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803D3-E351-4E5A-B37E-16D893CDBB2B}" type="datetimeFigureOut">
              <a:rPr lang="en-IN" smtClean="0"/>
              <a:t>28-11-2020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8930D-2E48-460B-B2B0-5CC00984565D}" type="slidenum">
              <a:rPr lang="en-IN" smtClean="0"/>
              <a:t>‹#›</a:t>
            </a:fld>
            <a:endParaRPr lang="en-IN"/>
          </a:p>
        </p:txBody>
      </p:sp>
    </p:spTree>
    <p:extLst>
      <p:ext uri="{BB962C8B-B14F-4D97-AF65-F5344CB8AC3E}">
        <p14:creationId xmlns:p14="http://schemas.microsoft.com/office/powerpoint/2010/main" val="1665960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DDB3FC7-399A-4257-8184-6E50452E8BB3}" type="slidenum">
              <a:rPr lang="en-US" sz="1200" b="0" i="0" baseline="0" smtClean="0"/>
              <a:pPr/>
              <a:t>1</a:t>
            </a:fld>
            <a:endParaRPr lang="en-US" sz="1200" b="0" i="0" baseline="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7500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dirty="0" err="1"/>
              <a:t>Fiber</a:t>
            </a:r>
            <a:r>
              <a:rPr lang="en-IN" dirty="0"/>
              <a:t>-optic cable can support dramatically higher bandwidths (and hence data rates) than either twisted-pair or coaxial cable. Currently, data rates and bandwidth utilization over </a:t>
            </a:r>
            <a:r>
              <a:rPr lang="en-IN" dirty="0" err="1"/>
              <a:t>fiber</a:t>
            </a:r>
            <a:r>
              <a:rPr lang="en-IN" dirty="0"/>
              <a:t>-optic cable are limited not by the medium but by the signal generation and reception technology available.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dirty="0" err="1"/>
              <a:t>Fiber</a:t>
            </a:r>
            <a:r>
              <a:rPr lang="en-IN" dirty="0"/>
              <a:t>-optic transmission distance is significantly greater than that of other guided media. A signal can run for 50 km without requiring regeneration. We need repeaters every 5 km for coaxial or twisted-pair cable.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Electromagnetic noise cannot affect </a:t>
            </a:r>
            <a:r>
              <a:rPr lang="en-IN" dirty="0" err="1"/>
              <a:t>fiber</a:t>
            </a:r>
            <a:r>
              <a:rPr lang="en-IN" dirty="0"/>
              <a:t>-optic cables.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Glass is more resistant to corrosive materials than copper.</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dirty="0" err="1"/>
              <a:t>Fiber</a:t>
            </a:r>
            <a:r>
              <a:rPr lang="en-IN" dirty="0"/>
              <a:t>-optic cables are much lighter than copper cables.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IN" dirty="0" err="1"/>
              <a:t>Fiber</a:t>
            </a:r>
            <a:r>
              <a:rPr lang="en-IN" dirty="0"/>
              <a:t>-optic cables are more immune to tapping than copper cables. Copper cables create antenna effects that can easily be tapped.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IN"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IN"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IN" dirty="0"/>
          </a:p>
        </p:txBody>
      </p:sp>
      <p:sp>
        <p:nvSpPr>
          <p:cNvPr id="4" name="Slide Number Placeholder 3"/>
          <p:cNvSpPr>
            <a:spLocks noGrp="1"/>
          </p:cNvSpPr>
          <p:nvPr>
            <p:ph type="sldNum" sz="quarter" idx="10"/>
          </p:nvPr>
        </p:nvSpPr>
        <p:spPr/>
        <p:txBody>
          <a:bodyPr/>
          <a:lstStyle/>
          <a:p>
            <a:fld id="{99D8930D-2E48-460B-B2B0-5CC00984565D}" type="slidenum">
              <a:rPr lang="en-IN" smtClean="0"/>
              <a:t>5</a:t>
            </a:fld>
            <a:endParaRPr lang="en-IN"/>
          </a:p>
        </p:txBody>
      </p:sp>
    </p:spTree>
    <p:extLst>
      <p:ext uri="{BB962C8B-B14F-4D97-AF65-F5344CB8AC3E}">
        <p14:creationId xmlns:p14="http://schemas.microsoft.com/office/powerpoint/2010/main" val="144955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IN" dirty="0"/>
              <a:t>Its installation and maintenance require expertise.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N" dirty="0"/>
              <a:t>Propagation of light is unidirectional. If we need bidirectional communication, two </a:t>
            </a:r>
            <a:r>
              <a:rPr lang="en-IN" dirty="0" err="1"/>
              <a:t>fibers</a:t>
            </a:r>
            <a:r>
              <a:rPr lang="en-IN" dirty="0"/>
              <a:t> are needed.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IN" dirty="0"/>
              <a:t>The cable and the interfaces are relatively more expensive than those of other guided media. If the demand for bandwidth is not high, often the use of optical </a:t>
            </a:r>
            <a:r>
              <a:rPr lang="en-IN" dirty="0" err="1"/>
              <a:t>fiber</a:t>
            </a:r>
            <a:r>
              <a:rPr lang="en-IN" dirty="0"/>
              <a:t> cannot be justified.</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IN" dirty="0"/>
          </a:p>
          <a:p>
            <a:pPr marL="228600" indent="-228600">
              <a:buFont typeface="+mj-lt"/>
              <a:buAutoNum type="arabicPeriod"/>
            </a:pPr>
            <a:endParaRPr lang="en-IN" dirty="0"/>
          </a:p>
          <a:p>
            <a:pPr marL="228600" indent="-228600">
              <a:buFont typeface="+mj-lt"/>
              <a:buAutoNum type="arabicPeriod"/>
            </a:pPr>
            <a:endParaRPr lang="en-IN" dirty="0"/>
          </a:p>
          <a:p>
            <a:pPr marL="0" indent="0">
              <a:buFont typeface="+mj-lt"/>
              <a:buNone/>
            </a:pPr>
            <a:endParaRPr lang="en-IN" dirty="0"/>
          </a:p>
        </p:txBody>
      </p:sp>
      <p:sp>
        <p:nvSpPr>
          <p:cNvPr id="4" name="Slide Number Placeholder 3"/>
          <p:cNvSpPr>
            <a:spLocks noGrp="1"/>
          </p:cNvSpPr>
          <p:nvPr>
            <p:ph type="sldNum" sz="quarter" idx="10"/>
          </p:nvPr>
        </p:nvSpPr>
        <p:spPr/>
        <p:txBody>
          <a:bodyPr/>
          <a:lstStyle/>
          <a:p>
            <a:fld id="{99D8930D-2E48-460B-B2B0-5CC00984565D}" type="slidenum">
              <a:rPr lang="en-IN" smtClean="0"/>
              <a:t>6</a:t>
            </a:fld>
            <a:endParaRPr lang="en-IN"/>
          </a:p>
        </p:txBody>
      </p:sp>
    </p:spTree>
    <p:extLst>
      <p:ext uri="{BB962C8B-B14F-4D97-AF65-F5344CB8AC3E}">
        <p14:creationId xmlns:p14="http://schemas.microsoft.com/office/powerpoint/2010/main" val="453722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300" marR="295275" indent="-228600">
              <a:spcBef>
                <a:spcPts val="95"/>
              </a:spcBef>
              <a:buFont typeface="+mj-lt"/>
              <a:buAutoNum type="arabicPeriod"/>
              <a:tabLst>
                <a:tab pos="469265" algn="l"/>
                <a:tab pos="469900" algn="l"/>
              </a:tabLst>
            </a:pPr>
            <a:r>
              <a:rPr lang="en-IN" sz="1200" b="1" spc="-10" dirty="0">
                <a:solidFill>
                  <a:prstClr val="black"/>
                </a:solidFill>
                <a:latin typeface="Times New Roman"/>
                <a:cs typeface="Times New Roman"/>
              </a:rPr>
              <a:t>electromagnetic waves </a:t>
            </a:r>
            <a:r>
              <a:rPr lang="en-IN" sz="1200" b="1" spc="-5" dirty="0">
                <a:solidFill>
                  <a:prstClr val="black"/>
                </a:solidFill>
                <a:latin typeface="Times New Roman"/>
                <a:cs typeface="Times New Roman"/>
              </a:rPr>
              <a:t>ranging in </a:t>
            </a:r>
            <a:r>
              <a:rPr lang="en-IN" sz="1200" b="1" spc="-10" dirty="0">
                <a:solidFill>
                  <a:prstClr val="black"/>
                </a:solidFill>
                <a:latin typeface="Times New Roman"/>
                <a:cs typeface="Times New Roman"/>
              </a:rPr>
              <a:t>frequencies  between </a:t>
            </a:r>
            <a:r>
              <a:rPr lang="en-IN" sz="1200" b="1" spc="-5" dirty="0">
                <a:solidFill>
                  <a:prstClr val="black"/>
                </a:solidFill>
                <a:latin typeface="Times New Roman"/>
                <a:cs typeface="Times New Roman"/>
              </a:rPr>
              <a:t>3 </a:t>
            </a:r>
            <a:r>
              <a:rPr lang="en-IN" sz="1200" b="1" spc="-10" dirty="0">
                <a:solidFill>
                  <a:prstClr val="black"/>
                </a:solidFill>
                <a:latin typeface="Times New Roman"/>
                <a:cs typeface="Times New Roman"/>
              </a:rPr>
              <a:t>kHz </a:t>
            </a:r>
            <a:r>
              <a:rPr lang="en-IN" sz="1200" b="1" dirty="0">
                <a:solidFill>
                  <a:prstClr val="black"/>
                </a:solidFill>
                <a:latin typeface="Times New Roman"/>
                <a:cs typeface="Times New Roman"/>
              </a:rPr>
              <a:t>and </a:t>
            </a:r>
            <a:r>
              <a:rPr lang="en-IN" sz="1200" b="1" spc="-5" dirty="0">
                <a:solidFill>
                  <a:prstClr val="black"/>
                </a:solidFill>
                <a:latin typeface="Times New Roman"/>
                <a:cs typeface="Times New Roman"/>
              </a:rPr>
              <a:t>1 GHz </a:t>
            </a:r>
            <a:r>
              <a:rPr lang="en-IN" sz="1200" b="1" spc="-20" dirty="0">
                <a:solidFill>
                  <a:prstClr val="black"/>
                </a:solidFill>
                <a:latin typeface="Times New Roman"/>
                <a:cs typeface="Times New Roman"/>
              </a:rPr>
              <a:t>are </a:t>
            </a:r>
            <a:r>
              <a:rPr lang="en-IN" sz="1200" b="1" spc="-5" dirty="0">
                <a:solidFill>
                  <a:prstClr val="black"/>
                </a:solidFill>
                <a:latin typeface="Times New Roman"/>
                <a:cs typeface="Times New Roman"/>
              </a:rPr>
              <a:t>normally called  radio</a:t>
            </a:r>
            <a:r>
              <a:rPr lang="en-IN" sz="1200" b="1" spc="-10" dirty="0">
                <a:solidFill>
                  <a:prstClr val="black"/>
                </a:solidFill>
                <a:latin typeface="Times New Roman"/>
                <a:cs typeface="Times New Roman"/>
              </a:rPr>
              <a:t> waves</a:t>
            </a:r>
            <a:endParaRPr lang="en-IN" sz="1200" b="0" spc="0" dirty="0">
              <a:solidFill>
                <a:prstClr val="black"/>
              </a:solidFill>
              <a:latin typeface="Times New Roman"/>
              <a:cs typeface="Times New Roman"/>
            </a:endParaRPr>
          </a:p>
          <a:p>
            <a:pPr marL="241300" marR="295275" indent="-228600">
              <a:spcBef>
                <a:spcPts val="95"/>
              </a:spcBef>
              <a:buFont typeface="+mj-lt"/>
              <a:buAutoNum type="arabicPeriod"/>
              <a:tabLst>
                <a:tab pos="469265" algn="l"/>
                <a:tab pos="469900" algn="l"/>
              </a:tabLst>
            </a:pPr>
            <a:r>
              <a:rPr lang="en-IN" sz="1200" b="1" spc="-10" dirty="0">
                <a:solidFill>
                  <a:prstClr val="black"/>
                </a:solidFill>
                <a:latin typeface="Times New Roman"/>
                <a:cs typeface="Times New Roman"/>
              </a:rPr>
              <a:t>waves </a:t>
            </a:r>
            <a:r>
              <a:rPr lang="en-IN" sz="1200" b="1" spc="-5" dirty="0">
                <a:solidFill>
                  <a:prstClr val="black"/>
                </a:solidFill>
                <a:latin typeface="Times New Roman"/>
                <a:cs typeface="Times New Roman"/>
              </a:rPr>
              <a:t>ranging in </a:t>
            </a:r>
            <a:r>
              <a:rPr lang="en-IN" sz="1200" b="1" spc="-10" dirty="0">
                <a:solidFill>
                  <a:prstClr val="black"/>
                </a:solidFill>
                <a:latin typeface="Times New Roman"/>
                <a:cs typeface="Times New Roman"/>
              </a:rPr>
              <a:t>frequencies between </a:t>
            </a:r>
            <a:r>
              <a:rPr lang="en-IN" sz="1200" b="1" spc="-5" dirty="0">
                <a:solidFill>
                  <a:prstClr val="black"/>
                </a:solidFill>
                <a:latin typeface="Times New Roman"/>
                <a:cs typeface="Times New Roman"/>
              </a:rPr>
              <a:t>1 </a:t>
            </a:r>
            <a:r>
              <a:rPr lang="en-IN" sz="1200" b="1" dirty="0">
                <a:solidFill>
                  <a:prstClr val="black"/>
                </a:solidFill>
                <a:latin typeface="Times New Roman"/>
                <a:cs typeface="Times New Roman"/>
              </a:rPr>
              <a:t>and 300  </a:t>
            </a:r>
            <a:r>
              <a:rPr lang="en-IN" sz="1200" b="1" spc="-5" dirty="0">
                <a:solidFill>
                  <a:prstClr val="black"/>
                </a:solidFill>
                <a:latin typeface="Times New Roman"/>
                <a:cs typeface="Times New Roman"/>
              </a:rPr>
              <a:t>GHz </a:t>
            </a:r>
            <a:r>
              <a:rPr lang="en-IN" sz="1200" b="1" spc="-20" dirty="0">
                <a:solidFill>
                  <a:prstClr val="black"/>
                </a:solidFill>
                <a:latin typeface="Times New Roman"/>
                <a:cs typeface="Times New Roman"/>
              </a:rPr>
              <a:t>are </a:t>
            </a:r>
            <a:r>
              <a:rPr lang="en-IN" sz="1200" b="1" spc="-5" dirty="0">
                <a:solidFill>
                  <a:prstClr val="black"/>
                </a:solidFill>
                <a:latin typeface="Times New Roman"/>
                <a:cs typeface="Times New Roman"/>
              </a:rPr>
              <a:t>called </a:t>
            </a:r>
            <a:r>
              <a:rPr lang="en-IN" sz="1200" b="1" spc="-10" dirty="0">
                <a:solidFill>
                  <a:prstClr val="black"/>
                </a:solidFill>
                <a:latin typeface="Times New Roman"/>
                <a:cs typeface="Times New Roman"/>
              </a:rPr>
              <a:t>microwaves.</a:t>
            </a:r>
            <a:endParaRPr lang="en-IN" sz="1200" dirty="0">
              <a:solidFill>
                <a:prstClr val="black"/>
              </a:solidFill>
              <a:latin typeface="Times New Roman"/>
              <a:cs typeface="Times New Roman"/>
            </a:endParaRPr>
          </a:p>
          <a:p>
            <a:endParaRPr lang="en-IN" dirty="0"/>
          </a:p>
        </p:txBody>
      </p:sp>
      <p:sp>
        <p:nvSpPr>
          <p:cNvPr id="4" name="Slide Number Placeholder 3"/>
          <p:cNvSpPr>
            <a:spLocks noGrp="1"/>
          </p:cNvSpPr>
          <p:nvPr>
            <p:ph type="sldNum" sz="quarter" idx="10"/>
          </p:nvPr>
        </p:nvSpPr>
        <p:spPr/>
        <p:txBody>
          <a:bodyPr/>
          <a:lstStyle/>
          <a:p>
            <a:fld id="{99D8930D-2E48-460B-B2B0-5CC00984565D}" type="slidenum">
              <a:rPr lang="en-IN" smtClean="0"/>
              <a:t>7</a:t>
            </a:fld>
            <a:endParaRPr lang="en-IN"/>
          </a:p>
        </p:txBody>
      </p:sp>
    </p:spTree>
    <p:extLst>
      <p:ext uri="{BB962C8B-B14F-4D97-AF65-F5344CB8AC3E}">
        <p14:creationId xmlns:p14="http://schemas.microsoft.com/office/powerpoint/2010/main" val="235906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a:t>In ground propagation, radio waves travel through the lowest portion of the atmosphere. These low-frequency signals emanate in all directions from the transmitting antenna and follow the curvature </a:t>
            </a:r>
            <a:r>
              <a:rPr lang="en-IN" dirty="0" err="1"/>
              <a:t>ofthe</a:t>
            </a:r>
            <a:r>
              <a:rPr lang="en-IN" dirty="0"/>
              <a:t> planet.</a:t>
            </a:r>
          </a:p>
          <a:p>
            <a:pPr marL="228600" indent="-228600">
              <a:buAutoNum type="arabicPeriod"/>
            </a:pPr>
            <a:r>
              <a:rPr lang="en-IN" dirty="0"/>
              <a:t>Distance depends on the amount </a:t>
            </a:r>
            <a:r>
              <a:rPr lang="en-IN" dirty="0" err="1"/>
              <a:t>ofpower</a:t>
            </a:r>
            <a:r>
              <a:rPr lang="en-IN" dirty="0"/>
              <a:t> in the signal: The greater the power, the greater the distance.</a:t>
            </a:r>
          </a:p>
          <a:p>
            <a:pPr marL="228600" indent="-228600">
              <a:buAutoNum type="arabicPeriod"/>
            </a:pPr>
            <a:r>
              <a:rPr lang="en-IN" dirty="0"/>
              <a:t> In sky propagation, higher-frequency radio waves radiate upward into the ionosphere (the layer of atmosphere where particles exist as ions) where they are reflected back to earth. This type of transmission allows for greater distances with lower output power. </a:t>
            </a:r>
          </a:p>
          <a:p>
            <a:pPr marL="228600" indent="-228600">
              <a:buAutoNum type="arabicPeriod"/>
            </a:pPr>
            <a:r>
              <a:rPr lang="en-IN" dirty="0"/>
              <a:t>In line-or-sight propagation, very high-frequency signals are transmitted in straight lines directly from antenna to antenna. Antennas must be directional, facing each other, and either tall enough or close enough together not to be affected by the curvature of the earth. Line-of-sight propagation is tricky because radio transmissions cannot be completely focused.</a:t>
            </a:r>
          </a:p>
          <a:p>
            <a:pPr marL="0" indent="0">
              <a:buNone/>
            </a:pPr>
            <a:endParaRPr lang="en-IN" dirty="0"/>
          </a:p>
        </p:txBody>
      </p:sp>
      <p:sp>
        <p:nvSpPr>
          <p:cNvPr id="4" name="Slide Number Placeholder 3"/>
          <p:cNvSpPr>
            <a:spLocks noGrp="1"/>
          </p:cNvSpPr>
          <p:nvPr>
            <p:ph type="sldNum" sz="quarter" idx="10"/>
          </p:nvPr>
        </p:nvSpPr>
        <p:spPr/>
        <p:txBody>
          <a:bodyPr/>
          <a:lstStyle/>
          <a:p>
            <a:fld id="{99D8930D-2E48-460B-B2B0-5CC00984565D}" type="slidenum">
              <a:rPr lang="en-IN" smtClean="0"/>
              <a:t>8</a:t>
            </a:fld>
            <a:endParaRPr lang="en-IN"/>
          </a:p>
        </p:txBody>
      </p:sp>
    </p:spTree>
    <p:extLst>
      <p:ext uri="{BB962C8B-B14F-4D97-AF65-F5344CB8AC3E}">
        <p14:creationId xmlns:p14="http://schemas.microsoft.com/office/powerpoint/2010/main" val="3855131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89D1E4B-D8DA-416D-B539-DE2B3AC6825B}" type="datetime1">
              <a:rPr lang="en-US" smtClean="0"/>
              <a:t>11/28/2020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1785128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6D005F-A84B-4723-A4CE-B74A3C00D840}" type="datetime1">
              <a:rPr lang="en-US" smtClean="0"/>
              <a:t>11/28/2020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230382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9D2410-038E-4833-8CBE-CE03C0A3507C}" type="datetime1">
              <a:rPr lang="en-US" smtClean="0"/>
              <a:t>11/28/2020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3234711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3"/>
          <p:cNvSpPr>
            <a:spLocks noGrp="1" noChangeArrowheads="1"/>
          </p:cNvSpPr>
          <p:nvPr>
            <p:ph type="sldNum" sz="quarter" idx="10"/>
          </p:nvPr>
        </p:nvSpPr>
        <p:spPr>
          <a:ln/>
        </p:spPr>
        <p:txBody>
          <a:bodyPr/>
          <a:lstStyle>
            <a:lvl1pPr>
              <a:defRPr/>
            </a:lvl1pPr>
          </a:lstStyle>
          <a:p>
            <a:pPr>
              <a:defRPr/>
            </a:pPr>
            <a:r>
              <a:rPr lang="en-US"/>
              <a:t>3.</a:t>
            </a:r>
            <a:fld id="{909690AA-951E-4833-B972-DC8A888AD0FA}" type="slidenum">
              <a:rPr lang="en-US"/>
              <a:pPr>
                <a:defRPr/>
              </a:pPr>
              <a:t>‹#›</a:t>
            </a:fld>
            <a:endParaRPr lang="en-US"/>
          </a:p>
        </p:txBody>
      </p:sp>
    </p:spTree>
    <p:extLst>
      <p:ext uri="{BB962C8B-B14F-4D97-AF65-F5344CB8AC3E}">
        <p14:creationId xmlns:p14="http://schemas.microsoft.com/office/powerpoint/2010/main" val="338240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414B287-01B8-4FEF-B67F-F2C96E9CA8B4}" type="datetime1">
              <a:rPr lang="en-US" smtClean="0"/>
              <a:t>11/28/2020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180163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B0292-E7DA-46EF-8504-1BF8FA58CDA3}" type="datetime1">
              <a:rPr lang="en-US" smtClean="0"/>
              <a:t>11/28/2020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422529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A5EEC89-ED3F-4C26-AE4A-546E9792A51B}" type="datetime1">
              <a:rPr lang="en-US" smtClean="0"/>
              <a:t>11/28/2020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308939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325ED52-3ADA-4349-A4E1-989D1385A5F3}" type="datetime1">
              <a:rPr lang="en-US" smtClean="0"/>
              <a:t>11/28/2020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49148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1C37AE2-77DF-42EF-B298-D273927406E0}" type="datetime1">
              <a:rPr lang="en-US" smtClean="0"/>
              <a:t>11/28/2020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94396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80E4E-200C-4D30-A034-0E0F28C0F54A}" type="datetime1">
              <a:rPr lang="en-US" smtClean="0"/>
              <a:t>11/28/2020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1734224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8D08A-1D33-4F17-9615-FE7A2626A389}" type="datetime1">
              <a:rPr lang="en-US" smtClean="0"/>
              <a:t>11/28/2020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2304445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4E885-83EC-4626-BAF0-A52D1C380CB0}" type="datetime1">
              <a:rPr lang="en-US" smtClean="0"/>
              <a:t>11/28/2020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9CA9D4-C262-4F67-860C-89577FEC1AAD}" type="slidenum">
              <a:rPr lang="en-IN" smtClean="0"/>
              <a:t>‹#›</a:t>
            </a:fld>
            <a:endParaRPr lang="en-IN"/>
          </a:p>
        </p:txBody>
      </p:sp>
    </p:spTree>
    <p:extLst>
      <p:ext uri="{BB962C8B-B14F-4D97-AF65-F5344CB8AC3E}">
        <p14:creationId xmlns:p14="http://schemas.microsoft.com/office/powerpoint/2010/main" val="74986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A0AA0-E61B-45AF-AF16-47EB135EFABF}" type="datetime1">
              <a:rPr lang="en-US" smtClean="0"/>
              <a:t>11/28/2020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CA9D4-C262-4F67-860C-89577FEC1AAD}" type="slidenum">
              <a:rPr lang="en-IN" smtClean="0"/>
              <a:t>‹#›</a:t>
            </a:fld>
            <a:endParaRPr lang="en-IN"/>
          </a:p>
        </p:txBody>
      </p:sp>
    </p:spTree>
    <p:extLst>
      <p:ext uri="{BB962C8B-B14F-4D97-AF65-F5344CB8AC3E}">
        <p14:creationId xmlns:p14="http://schemas.microsoft.com/office/powerpoint/2010/main" val="2978452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1600200" y="1752601"/>
            <a:ext cx="8915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5400" i="0" baseline="0" dirty="0">
                <a:solidFill>
                  <a:schemeClr val="tx2"/>
                </a:solidFill>
                <a:latin typeface="Arial" panose="020B0604020202020204" pitchFamily="34" charset="0"/>
              </a:rPr>
              <a:t>Data Communications</a:t>
            </a:r>
          </a:p>
          <a:p>
            <a:pPr algn="ctr"/>
            <a:endParaRPr lang="en-US" sz="4400" i="0" baseline="0" dirty="0">
              <a:latin typeface="Arial" panose="020B0604020202020204" pitchFamily="34" charset="0"/>
            </a:endParaRPr>
          </a:p>
          <a:p>
            <a:pPr algn="ctr"/>
            <a:r>
              <a:rPr lang="en-US" sz="4400" i="0" baseline="0" dirty="0">
                <a:latin typeface="Arial" panose="020B0604020202020204" pitchFamily="34" charset="0"/>
              </a:rPr>
              <a:t>Lecture 11</a:t>
            </a:r>
          </a:p>
        </p:txBody>
      </p:sp>
    </p:spTree>
    <p:extLst>
      <p:ext uri="{BB962C8B-B14F-4D97-AF65-F5344CB8AC3E}">
        <p14:creationId xmlns:p14="http://schemas.microsoft.com/office/powerpoint/2010/main" val="309638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normAutofit/>
          </a:bodyPr>
          <a:lstStyle/>
          <a:p>
            <a:pPr marL="0" indent="0">
              <a:buNone/>
            </a:pPr>
            <a:r>
              <a:rPr lang="en-IN" dirty="0"/>
              <a:t>Review Questions</a:t>
            </a:r>
          </a:p>
          <a:p>
            <a:pPr marL="0" indent="0">
              <a:buNone/>
            </a:pPr>
            <a:r>
              <a:rPr lang="en-IN" dirty="0"/>
              <a:t>1. What is the position of the transmission media in the OSI or the Internet model? </a:t>
            </a:r>
          </a:p>
          <a:p>
            <a:pPr marL="0" indent="0">
              <a:buNone/>
            </a:pPr>
            <a:r>
              <a:rPr lang="en-IN" dirty="0"/>
              <a:t>2. Name the two major categories of transmission media. </a:t>
            </a:r>
          </a:p>
          <a:p>
            <a:pPr marL="0" indent="0">
              <a:buNone/>
            </a:pPr>
            <a:r>
              <a:rPr lang="en-IN" dirty="0"/>
              <a:t>3. How do guided media differ from unguided media? </a:t>
            </a:r>
          </a:p>
          <a:p>
            <a:pPr marL="0" indent="0">
              <a:buNone/>
            </a:pPr>
            <a:r>
              <a:rPr lang="en-IN" dirty="0"/>
              <a:t>4. What are the three major classes of guided media? </a:t>
            </a:r>
          </a:p>
          <a:p>
            <a:pPr marL="0" indent="0">
              <a:buNone/>
            </a:pPr>
            <a:r>
              <a:rPr lang="en-IN" dirty="0">
                <a:solidFill>
                  <a:srgbClr val="FF0000"/>
                </a:solidFill>
              </a:rPr>
              <a:t>5. What is the significance of the twisting in twisted-pair cable? Or Why are the wires twisted in twisted-pair copper wire? </a:t>
            </a:r>
          </a:p>
          <a:p>
            <a:pPr marL="0" indent="0">
              <a:buNone/>
            </a:pPr>
            <a:r>
              <a:rPr lang="en-IN" dirty="0">
                <a:solidFill>
                  <a:srgbClr val="FF0000"/>
                </a:solidFill>
              </a:rPr>
              <a:t>6. What is refraction? What is reflection? </a:t>
            </a:r>
          </a:p>
          <a:p>
            <a:pPr marL="0" indent="0">
              <a:buNone/>
            </a:pPr>
            <a:r>
              <a:rPr lang="en-IN" dirty="0">
                <a:solidFill>
                  <a:srgbClr val="FF0000"/>
                </a:solidFill>
              </a:rPr>
              <a:t>7. What is the purpose of cladding in an optical </a:t>
            </a:r>
            <a:r>
              <a:rPr lang="en-IN" dirty="0" err="1">
                <a:solidFill>
                  <a:srgbClr val="FF0000"/>
                </a:solidFill>
              </a:rPr>
              <a:t>fiber</a:t>
            </a:r>
            <a:r>
              <a:rPr lang="en-IN" dirty="0">
                <a:solidFill>
                  <a:srgbClr val="FF0000"/>
                </a:solidFill>
              </a:rPr>
              <a:t>? </a:t>
            </a:r>
          </a:p>
          <a:p>
            <a:pPr marL="0" indent="0">
              <a:buNone/>
            </a:pPr>
            <a:r>
              <a:rPr lang="en-IN" dirty="0">
                <a:solidFill>
                  <a:srgbClr val="FF0000"/>
                </a:solidFill>
              </a:rPr>
              <a:t>8. Name the advantages of optical </a:t>
            </a:r>
            <a:r>
              <a:rPr lang="en-IN" dirty="0" err="1">
                <a:solidFill>
                  <a:srgbClr val="FF0000"/>
                </a:solidFill>
              </a:rPr>
              <a:t>fiber</a:t>
            </a:r>
            <a:r>
              <a:rPr lang="en-IN" dirty="0">
                <a:solidFill>
                  <a:srgbClr val="FF0000"/>
                </a:solidFill>
              </a:rPr>
              <a:t> over twisted-pair and coaxial cable. </a:t>
            </a:r>
          </a:p>
          <a:p>
            <a:pPr marL="0" indent="0">
              <a:buNone/>
            </a:pPr>
            <a:endParaRPr lang="en-IN" dirty="0"/>
          </a:p>
        </p:txBody>
      </p:sp>
    </p:spTree>
    <p:extLst>
      <p:ext uri="{BB962C8B-B14F-4D97-AF65-F5344CB8AC3E}">
        <p14:creationId xmlns:p14="http://schemas.microsoft.com/office/powerpoint/2010/main" val="121747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pPr marL="0" indent="0">
              <a:buNone/>
            </a:pPr>
            <a:r>
              <a:rPr lang="en-IN" dirty="0"/>
              <a:t>Why are the wires twisted in twisted-pair copper wire:</a:t>
            </a:r>
          </a:p>
        </p:txBody>
      </p:sp>
      <p:pic>
        <p:nvPicPr>
          <p:cNvPr id="3" name="Picture 2"/>
          <p:cNvPicPr/>
          <p:nvPr/>
        </p:nvPicPr>
        <p:blipFill>
          <a:blip r:embed="rId2"/>
          <a:srcRect l="6214" t="56971" r="37844" b="7703"/>
          <a:stretch>
            <a:fillRect/>
          </a:stretch>
        </p:blipFill>
        <p:spPr bwMode="auto">
          <a:xfrm>
            <a:off x="1146874" y="2045776"/>
            <a:ext cx="9113003" cy="2231756"/>
          </a:xfrm>
          <a:prstGeom prst="rect">
            <a:avLst/>
          </a:prstGeom>
          <a:noFill/>
          <a:ln w="9525">
            <a:noFill/>
            <a:miter lim="800000"/>
            <a:headEnd/>
            <a:tailEnd/>
          </a:ln>
        </p:spPr>
      </p:pic>
      <p:pic>
        <p:nvPicPr>
          <p:cNvPr id="4" name="Picture 3"/>
          <p:cNvPicPr>
            <a:picLocks noChangeAspect="1"/>
          </p:cNvPicPr>
          <p:nvPr/>
        </p:nvPicPr>
        <p:blipFill rotWithShape="1">
          <a:blip r:embed="rId3"/>
          <a:srcRect l="8032" t="76006" r="40629" b="11706"/>
          <a:stretch/>
        </p:blipFill>
        <p:spPr>
          <a:xfrm>
            <a:off x="1425844" y="4448012"/>
            <a:ext cx="8152109" cy="1097037"/>
          </a:xfrm>
          <a:prstGeom prst="rect">
            <a:avLst/>
          </a:prstGeom>
        </p:spPr>
      </p:pic>
    </p:spTree>
    <p:extLst>
      <p:ext uri="{BB962C8B-B14F-4D97-AF65-F5344CB8AC3E}">
        <p14:creationId xmlns:p14="http://schemas.microsoft.com/office/powerpoint/2010/main" val="252288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5141" y="268814"/>
            <a:ext cx="7667828" cy="510781"/>
          </a:xfrm>
          <a:prstGeom prst="rect">
            <a:avLst/>
          </a:prstGeom>
        </p:spPr>
        <p:txBody>
          <a:bodyPr vert="horz" wrap="square" lIns="0" tIns="12065" rIns="0" bIns="0" rtlCol="0">
            <a:spAutoFit/>
          </a:bodyPr>
          <a:lstStyle/>
          <a:p>
            <a:pPr marL="12700">
              <a:spcBef>
                <a:spcPts val="95"/>
              </a:spcBef>
            </a:pPr>
            <a:r>
              <a:rPr sz="3600" b="1" spc="-5" dirty="0">
                <a:solidFill>
                  <a:srgbClr val="FF0000"/>
                </a:solidFill>
              </a:rPr>
              <a:t>Bending of light ray</a:t>
            </a:r>
            <a:r>
              <a:rPr lang="en-IN" sz="3600" b="1" spc="-5" dirty="0">
                <a:solidFill>
                  <a:srgbClr val="FF0000"/>
                </a:solidFill>
              </a:rPr>
              <a:t> in Optical</a:t>
            </a:r>
            <a:r>
              <a:rPr lang="en-IN" sz="3600" b="1" spc="-55" dirty="0">
                <a:solidFill>
                  <a:srgbClr val="FF0000"/>
                </a:solidFill>
              </a:rPr>
              <a:t> </a:t>
            </a:r>
            <a:r>
              <a:rPr lang="en-IN" sz="3600" b="1" spc="-5" dirty="0" err="1">
                <a:solidFill>
                  <a:srgbClr val="FF0000"/>
                </a:solidFill>
              </a:rPr>
              <a:t>fiber</a:t>
            </a:r>
            <a:r>
              <a:rPr lang="en-IN" sz="3600" b="1" spc="-5" dirty="0">
                <a:solidFill>
                  <a:srgbClr val="FF0000"/>
                </a:solidFill>
              </a:rPr>
              <a:t> </a:t>
            </a:r>
            <a:endParaRPr sz="3600" b="1" dirty="0">
              <a:solidFill>
                <a:srgbClr val="FF0000"/>
              </a:solidFill>
            </a:endParaRPr>
          </a:p>
        </p:txBody>
      </p:sp>
      <p:sp>
        <p:nvSpPr>
          <p:cNvPr id="3" name="object 3"/>
          <p:cNvSpPr/>
          <p:nvPr/>
        </p:nvSpPr>
        <p:spPr>
          <a:xfrm>
            <a:off x="1476455" y="1188397"/>
            <a:ext cx="2585974" cy="2535615"/>
          </a:xfrm>
          <a:prstGeom prst="rect">
            <a:avLst/>
          </a:prstGeom>
          <a:blipFill>
            <a:blip r:embed="rId2" cstate="print"/>
            <a:stretch>
              <a:fillRect/>
            </a:stretch>
          </a:blipFill>
        </p:spPr>
        <p:txBody>
          <a:bodyPr wrap="square" lIns="0" tIns="0" rIns="0" bIns="0" rtlCol="0"/>
          <a:lstStyle/>
          <a:p>
            <a:endParaRPr>
              <a:solidFill>
                <a:prstClr val="black"/>
              </a:solidFill>
            </a:endParaRPr>
          </a:p>
        </p:txBody>
      </p:sp>
      <p:sp>
        <p:nvSpPr>
          <p:cNvPr id="4" name="object 4"/>
          <p:cNvSpPr/>
          <p:nvPr/>
        </p:nvSpPr>
        <p:spPr>
          <a:xfrm>
            <a:off x="5032735" y="1348379"/>
            <a:ext cx="2585974" cy="2375633"/>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
        <p:nvSpPr>
          <p:cNvPr id="5" name="object 5"/>
          <p:cNvSpPr/>
          <p:nvPr/>
        </p:nvSpPr>
        <p:spPr>
          <a:xfrm>
            <a:off x="1416335" y="3821267"/>
            <a:ext cx="2585974" cy="2375633"/>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6" name="object 3"/>
          <p:cNvSpPr/>
          <p:nvPr/>
        </p:nvSpPr>
        <p:spPr>
          <a:xfrm>
            <a:off x="4002309" y="4288358"/>
            <a:ext cx="7786604" cy="1441450"/>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42171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normAutofit/>
          </a:bodyPr>
          <a:lstStyle/>
          <a:p>
            <a:pPr marL="0" indent="0">
              <a:buNone/>
            </a:pPr>
            <a:r>
              <a:rPr lang="en-IN" sz="4300" b="1" dirty="0">
                <a:solidFill>
                  <a:srgbClr val="FF0000"/>
                </a:solidFill>
              </a:rPr>
              <a:t>Advantages of Optical </a:t>
            </a:r>
            <a:r>
              <a:rPr lang="en-IN" sz="4300" b="1" dirty="0" err="1">
                <a:solidFill>
                  <a:srgbClr val="FF0000"/>
                </a:solidFill>
              </a:rPr>
              <a:t>Fiber</a:t>
            </a:r>
            <a:endParaRPr lang="en-IN" sz="4300" b="1" dirty="0">
              <a:solidFill>
                <a:srgbClr val="FF0000"/>
              </a:solidFill>
            </a:endParaRPr>
          </a:p>
          <a:p>
            <a:pPr marL="0" indent="0">
              <a:buNone/>
            </a:pPr>
            <a:r>
              <a:rPr lang="en-IN" dirty="0" err="1"/>
              <a:t>Fiber</a:t>
            </a:r>
            <a:r>
              <a:rPr lang="en-IN" dirty="0"/>
              <a:t>-optic cable has several advantages over metallic cable (twisted pair or coaxial).</a:t>
            </a:r>
          </a:p>
          <a:p>
            <a:pPr marL="514350" indent="-514350">
              <a:buFont typeface="+mj-lt"/>
              <a:buAutoNum type="arabicPeriod"/>
            </a:pPr>
            <a:r>
              <a:rPr lang="en-IN" dirty="0"/>
              <a:t>Higher bandwidth </a:t>
            </a:r>
          </a:p>
          <a:p>
            <a:pPr marL="514350" indent="-514350">
              <a:buFont typeface="+mj-lt"/>
              <a:buAutoNum type="arabicPeriod"/>
            </a:pPr>
            <a:r>
              <a:rPr lang="en-IN" dirty="0"/>
              <a:t>Less signal attenuation </a:t>
            </a:r>
          </a:p>
          <a:p>
            <a:pPr marL="514350" indent="-514350">
              <a:buFont typeface="+mj-lt"/>
              <a:buAutoNum type="arabicPeriod"/>
            </a:pPr>
            <a:r>
              <a:rPr lang="en-IN" dirty="0"/>
              <a:t>Immunity to electromagnetic</a:t>
            </a:r>
          </a:p>
          <a:p>
            <a:pPr marL="514350" indent="-514350">
              <a:buFont typeface="+mj-lt"/>
              <a:buAutoNum type="arabicPeriod"/>
            </a:pPr>
            <a:r>
              <a:rPr lang="en-IN" dirty="0"/>
              <a:t> interference Resistance to corrosive materials</a:t>
            </a:r>
          </a:p>
          <a:p>
            <a:pPr marL="514350" indent="-514350">
              <a:buFont typeface="+mj-lt"/>
              <a:buAutoNum type="arabicPeriod"/>
            </a:pPr>
            <a:r>
              <a:rPr lang="en-IN" dirty="0"/>
              <a:t>Light weight</a:t>
            </a:r>
          </a:p>
          <a:p>
            <a:pPr marL="514350" indent="-514350">
              <a:buFont typeface="+mj-lt"/>
              <a:buAutoNum type="arabicPeriod"/>
            </a:pPr>
            <a:r>
              <a:rPr lang="en-IN" dirty="0"/>
              <a:t>Greater immunity to tapping</a:t>
            </a:r>
          </a:p>
        </p:txBody>
      </p:sp>
    </p:spTree>
    <p:extLst>
      <p:ext uri="{BB962C8B-B14F-4D97-AF65-F5344CB8AC3E}">
        <p14:creationId xmlns:p14="http://schemas.microsoft.com/office/powerpoint/2010/main" val="25314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normAutofit/>
          </a:bodyPr>
          <a:lstStyle/>
          <a:p>
            <a:pPr marL="0" indent="0">
              <a:buNone/>
            </a:pPr>
            <a:r>
              <a:rPr lang="en-IN" sz="4000" b="1" dirty="0">
                <a:solidFill>
                  <a:srgbClr val="FF0000"/>
                </a:solidFill>
              </a:rPr>
              <a:t>Disadvantages of Optical </a:t>
            </a:r>
            <a:r>
              <a:rPr lang="en-IN" sz="4000" b="1" dirty="0" err="1">
                <a:solidFill>
                  <a:srgbClr val="FF0000"/>
                </a:solidFill>
              </a:rPr>
              <a:t>Fiber</a:t>
            </a:r>
            <a:endParaRPr lang="en-IN" sz="4000" b="1" dirty="0">
              <a:solidFill>
                <a:srgbClr val="FF0000"/>
              </a:solidFill>
            </a:endParaRPr>
          </a:p>
          <a:p>
            <a:pPr marL="0" indent="0">
              <a:buNone/>
            </a:pPr>
            <a:r>
              <a:rPr lang="en-IN" dirty="0"/>
              <a:t>There are some disadvantages in the use of optical </a:t>
            </a:r>
            <a:r>
              <a:rPr lang="en-IN" dirty="0" err="1"/>
              <a:t>fiber</a:t>
            </a:r>
            <a:r>
              <a:rPr lang="en-IN" dirty="0"/>
              <a:t>. </a:t>
            </a:r>
          </a:p>
          <a:p>
            <a:pPr marL="514350" indent="-514350">
              <a:buFont typeface="+mj-lt"/>
              <a:buAutoNum type="arabicPeriod"/>
            </a:pPr>
            <a:r>
              <a:rPr lang="en-IN" dirty="0"/>
              <a:t>Installation and maintenance</a:t>
            </a:r>
          </a:p>
          <a:p>
            <a:pPr marL="514350" indent="-514350">
              <a:buFont typeface="+mj-lt"/>
              <a:buAutoNum type="arabicPeriod"/>
            </a:pPr>
            <a:r>
              <a:rPr lang="en-IN" dirty="0"/>
              <a:t>Unidirectional light propagation.</a:t>
            </a:r>
          </a:p>
          <a:p>
            <a:pPr marL="514350" indent="-514350">
              <a:buFont typeface="+mj-lt"/>
              <a:buAutoNum type="arabicPeriod"/>
            </a:pPr>
            <a:r>
              <a:rPr lang="en-IN" dirty="0"/>
              <a:t>Cost. </a:t>
            </a:r>
          </a:p>
        </p:txBody>
      </p:sp>
    </p:spTree>
    <p:extLst>
      <p:ext uri="{BB962C8B-B14F-4D97-AF65-F5344CB8AC3E}">
        <p14:creationId xmlns:p14="http://schemas.microsoft.com/office/powerpoint/2010/main" val="421235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4454" y="602107"/>
            <a:ext cx="11491095" cy="505908"/>
          </a:xfrm>
          <a:prstGeom prst="rect">
            <a:avLst/>
          </a:prstGeom>
        </p:spPr>
        <p:txBody>
          <a:bodyPr vert="horz" wrap="square" lIns="0" tIns="13335" rIns="0" bIns="0" rtlCol="0">
            <a:spAutoFit/>
          </a:bodyPr>
          <a:lstStyle/>
          <a:p>
            <a:pPr marL="12700" marR="5080">
              <a:spcBef>
                <a:spcPts val="105"/>
              </a:spcBef>
            </a:pPr>
            <a:r>
              <a:rPr spc="-5" dirty="0"/>
              <a:t>Electromagnetic </a:t>
            </a:r>
            <a:r>
              <a:rPr dirty="0"/>
              <a:t>spectrum for</a:t>
            </a:r>
            <a:r>
              <a:rPr spc="-60" dirty="0"/>
              <a:t> </a:t>
            </a:r>
            <a:r>
              <a:rPr spc="-5" dirty="0"/>
              <a:t>wireless  communication</a:t>
            </a:r>
          </a:p>
        </p:txBody>
      </p:sp>
      <p:sp>
        <p:nvSpPr>
          <p:cNvPr id="3" name="object 3"/>
          <p:cNvSpPr/>
          <p:nvPr/>
        </p:nvSpPr>
        <p:spPr>
          <a:xfrm>
            <a:off x="1750163" y="2590800"/>
            <a:ext cx="8384436" cy="2077746"/>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73172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 y="324214"/>
            <a:ext cx="6933063" cy="399981"/>
          </a:xfrm>
          <a:prstGeom prst="rect">
            <a:avLst/>
          </a:prstGeom>
        </p:spPr>
        <p:txBody>
          <a:bodyPr vert="horz" wrap="square" lIns="0" tIns="12065" rIns="0" bIns="0" rtlCol="0">
            <a:spAutoFit/>
          </a:bodyPr>
          <a:lstStyle/>
          <a:p>
            <a:pPr marL="12700">
              <a:spcBef>
                <a:spcPts val="95"/>
              </a:spcBef>
            </a:pPr>
            <a:r>
              <a:rPr lang="en-IN" sz="2800" b="1" spc="-5" dirty="0">
                <a:solidFill>
                  <a:srgbClr val="FF0000"/>
                </a:solidFill>
              </a:rPr>
              <a:t>Unguided Media: Wireless </a:t>
            </a:r>
            <a:r>
              <a:rPr sz="2800" b="1" spc="-5" dirty="0">
                <a:solidFill>
                  <a:srgbClr val="FF0000"/>
                </a:solidFill>
              </a:rPr>
              <a:t>Propagation</a:t>
            </a:r>
            <a:r>
              <a:rPr sz="2800" b="1" spc="-25" dirty="0">
                <a:solidFill>
                  <a:srgbClr val="FF0000"/>
                </a:solidFill>
              </a:rPr>
              <a:t> </a:t>
            </a:r>
            <a:r>
              <a:rPr sz="2800" b="1" spc="-5" dirty="0">
                <a:solidFill>
                  <a:srgbClr val="FF0000"/>
                </a:solidFill>
              </a:rPr>
              <a:t>methods</a:t>
            </a:r>
            <a:endParaRPr sz="2800" b="1" dirty="0">
              <a:solidFill>
                <a:srgbClr val="FF0000"/>
              </a:solidFill>
            </a:endParaRPr>
          </a:p>
        </p:txBody>
      </p:sp>
      <p:sp>
        <p:nvSpPr>
          <p:cNvPr id="3" name="object 3"/>
          <p:cNvSpPr/>
          <p:nvPr/>
        </p:nvSpPr>
        <p:spPr>
          <a:xfrm>
            <a:off x="1862138" y="1941895"/>
            <a:ext cx="8500999" cy="3508213"/>
          </a:xfrm>
          <a:prstGeom prst="rect">
            <a:avLst/>
          </a:prstGeom>
          <a:blipFill>
            <a:blip r:embed="rId3" cstate="print"/>
            <a:stretch>
              <a:fillRect/>
            </a:stretch>
          </a:blipFill>
        </p:spPr>
        <p:txBody>
          <a:bodyPr wrap="square" lIns="0" tIns="0" rIns="0" bIns="0" rtlCol="0"/>
          <a:lstStyle/>
          <a:p>
            <a:endParaRPr>
              <a:solidFill>
                <a:prstClr val="black"/>
              </a:solidFill>
            </a:endParaRPr>
          </a:p>
        </p:txBody>
      </p:sp>
    </p:spTree>
    <p:extLst>
      <p:ext uri="{BB962C8B-B14F-4D97-AF65-F5344CB8AC3E}">
        <p14:creationId xmlns:p14="http://schemas.microsoft.com/office/powerpoint/2010/main" val="3538310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3" ma:contentTypeDescription="Create a new document." ma:contentTypeScope="" ma:versionID="3f6abb7bd7041a3c46199b14a2944225">
  <xsd:schema xmlns:xsd="http://www.w3.org/2001/XMLSchema" xmlns:xs="http://www.w3.org/2001/XMLSchema" xmlns:p="http://schemas.microsoft.com/office/2006/metadata/properties" xmlns:ns2="f733c01e-f8de-4ab7-a358-11ee3ada8c63" targetNamespace="http://schemas.microsoft.com/office/2006/metadata/properties" ma:root="true" ma:fieldsID="f7e2279085e906aed995564d0195e72f" ns2:_="">
    <xsd:import namespace="f733c01e-f8de-4ab7-a358-11ee3ada8c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70F7F3-A46C-4602-965D-8F9F04AD8AB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6EF99D6-0B33-4AAA-8EA7-A26AFB563BA5}">
  <ds:schemaRefs>
    <ds:schemaRef ds:uri="http://schemas.microsoft.com/sharepoint/v3/contenttype/forms"/>
  </ds:schemaRefs>
</ds:datastoreItem>
</file>

<file path=customXml/itemProps3.xml><?xml version="1.0" encoding="utf-8"?>
<ds:datastoreItem xmlns:ds="http://schemas.openxmlformats.org/officeDocument/2006/customXml" ds:itemID="{CF4D12D5-06A8-449E-AF9F-D6F05507A27F}"/>
</file>

<file path=docProps/app.xml><?xml version="1.0" encoding="utf-8"?>
<Properties xmlns="http://schemas.openxmlformats.org/officeDocument/2006/extended-properties" xmlns:vt="http://schemas.openxmlformats.org/officeDocument/2006/docPropsVTypes">
  <TotalTime>335</TotalTime>
  <Words>588</Words>
  <Application>Microsoft Office PowerPoint</Application>
  <PresentationFormat>Widescreen</PresentationFormat>
  <Paragraphs>52</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Bending of light ray in Optical fiber </vt:lpstr>
      <vt:lpstr>PowerPoint Presentation</vt:lpstr>
      <vt:lpstr>PowerPoint Presentation</vt:lpstr>
      <vt:lpstr>Electromagnetic spectrum for wireless  communication</vt:lpstr>
      <vt:lpstr>Unguided Media: Wireless Propagation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Gulraj Ahmed [MU - Jaipur]</dc:creator>
  <cp:lastModifiedBy>Dr. Gulraj Ahmed [MU - Jaipur]</cp:lastModifiedBy>
  <cp:revision>39</cp:revision>
  <dcterms:created xsi:type="dcterms:W3CDTF">2020-08-27T07:02:40Z</dcterms:created>
  <dcterms:modified xsi:type="dcterms:W3CDTF">2020-11-28T13:37:38Z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