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3"/>
    <p:sldMasterId id="2147483668" r:id="rId4"/>
  </p:sldMasterIdLst>
  <p:notesMasterIdLst>
    <p:notesMasterId r:id="rId14"/>
  </p:notesMasterIdLst>
  <p:sldIdLst>
    <p:sldId id="339" r:id="rId5"/>
    <p:sldId id="330" r:id="rId6"/>
    <p:sldId id="341" r:id="rId7"/>
    <p:sldId id="340" r:id="rId8"/>
    <p:sldId id="258" r:id="rId9"/>
    <p:sldId id="257" r:id="rId10"/>
    <p:sldId id="332" r:id="rId11"/>
    <p:sldId id="337" r:id="rId12"/>
    <p:sldId id="338" r:id="rId13"/>
  </p:sldIdLst>
  <p:sldSz cx="9144000" cy="6858000" type="screen4x3"/>
  <p:notesSz cx="6781800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699" autoAdjust="0"/>
  </p:normalViewPr>
  <p:slideViewPr>
    <p:cSldViewPr snapToGrid="0">
      <p:cViewPr varScale="1">
        <p:scale>
          <a:sx n="70" d="100"/>
          <a:sy n="70" d="100"/>
        </p:scale>
        <p:origin x="12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customXml" Target="../customXml/item3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76FD4BE-99C7-49F9-A7AF-1FA83366BC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t" anchorCtr="0" compatLnSpc="1">
            <a:prstTxWarp prst="textNoShape">
              <a:avLst/>
            </a:prstTxWarp>
          </a:bodyPr>
          <a:lstStyle>
            <a:lvl1pPr defTabSz="890588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FCDECC2F-4F35-42C2-86AF-60969EB912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t" anchorCtr="0" compatLnSpc="1">
            <a:prstTxWarp prst="textNoShape">
              <a:avLst/>
            </a:prstTxWarp>
          </a:bodyPr>
          <a:lstStyle>
            <a:lvl1pPr algn="r" defTabSz="890588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826E78D-28FE-48D1-A626-6C13B21CFA2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2338" y="739775"/>
            <a:ext cx="4938712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EE677A14-C88B-47B1-AE46-3C1476012A9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7863" y="4691063"/>
            <a:ext cx="5426075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8374" name="Rectangle 6">
            <a:extLst>
              <a:ext uri="{FF2B5EF4-FFF2-40B4-BE49-F238E27FC236}">
                <a16:creationId xmlns:a16="http://schemas.microsoft.com/office/drawing/2014/main" id="{B9E3E630-26FD-4D05-8362-E32FE6042D8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00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b" anchorCtr="0" compatLnSpc="1">
            <a:prstTxWarp prst="textNoShape">
              <a:avLst/>
            </a:prstTxWarp>
          </a:bodyPr>
          <a:lstStyle>
            <a:lvl1pPr defTabSz="890588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5" name="Rectangle 7">
            <a:extLst>
              <a:ext uri="{FF2B5EF4-FFF2-40B4-BE49-F238E27FC236}">
                <a16:creationId xmlns:a16="http://schemas.microsoft.com/office/drawing/2014/main" id="{7CBF1158-F38B-4B94-832B-197B49049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1750" y="9378950"/>
            <a:ext cx="2938463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9026" tIns="44513" rIns="89026" bIns="44513" numCol="1" anchor="b" anchorCtr="0" compatLnSpc="1">
            <a:prstTxWarp prst="textNoShape">
              <a:avLst/>
            </a:prstTxWarp>
          </a:bodyPr>
          <a:lstStyle>
            <a:lvl1pPr algn="r" defTabSz="890588">
              <a:defRPr sz="1200"/>
            </a:lvl1pPr>
          </a:lstStyle>
          <a:p>
            <a:fld id="{EFB3DDDF-0F72-45F8-8433-C4A6328865A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>
            <a:extLst>
              <a:ext uri="{FF2B5EF4-FFF2-40B4-BE49-F238E27FC236}">
                <a16:creationId xmlns:a16="http://schemas.microsoft.com/office/drawing/2014/main" id="{2879FFDA-AE6F-4B13-85E8-6CCA0EDDE76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1.#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5A39FF4D-FBAA-464F-BC2F-03E15307E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9074465-66C7-4E56-BABA-FCEDE9A03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>
            <a:extLst>
              <a:ext uri="{FF2B5EF4-FFF2-40B4-BE49-F238E27FC236}">
                <a16:creationId xmlns:a16="http://schemas.microsoft.com/office/drawing/2014/main" id="{F7CD8BC3-0FFE-467E-8678-A4D6BCDE819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1.#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2C5AD23-0675-442F-A12F-56388D32B6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E946B81-2A6B-4742-A173-536D5B48A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>
            <a:extLst>
              <a:ext uri="{FF2B5EF4-FFF2-40B4-BE49-F238E27FC236}">
                <a16:creationId xmlns:a16="http://schemas.microsoft.com/office/drawing/2014/main" id="{63BA522C-577D-49E4-AAAE-E39224E6B66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200"/>
              <a:t>1.#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A2E0EA3-DAA3-4173-B5DE-BA6E68E517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FF00013-3771-4B94-AC7A-4D070F009C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>
            <a:extLst>
              <a:ext uri="{FF2B5EF4-FFF2-40B4-BE49-F238E27FC236}">
                <a16:creationId xmlns:a16="http://schemas.microsoft.com/office/drawing/2014/main" id="{F20241D5-BB3E-47F3-8308-B17B8A9F9E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8350BF-2325-4E56-9CAE-601EACD06E7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5587964-E952-4BE1-9AF3-0FCD3C2798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99D4DBD-F771-4D45-A477-BD93044E0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The next section of the text on </a:t>
            </a:r>
            <a:r>
              <a:rPr lang="en-US" altLang="en-US">
                <a:latin typeface="Times" panose="02020603050405020304" pitchFamily="18" charset="0"/>
              </a:rPr>
              <a:t>"Data Communications”, deals with the most fundamental aspects of the communications function, focusing on the transmission of signals in a reliable and efficient manner. </a:t>
            </a:r>
          </a:p>
          <a:p>
            <a:endParaRPr lang="en-US" altLang="en-US">
              <a:latin typeface="Times" panose="02020603050405020304" pitchFamily="18" charset="0"/>
            </a:endParaRPr>
          </a:p>
          <a:p>
            <a:r>
              <a:rPr kumimoji="1" lang="en-US" altLang="en-US"/>
              <a:t>Stallings DCC8e</a:t>
            </a:r>
            <a:r>
              <a:rPr lang="en-US" altLang="en-US">
                <a:latin typeface="Times" panose="02020603050405020304" pitchFamily="18" charset="0"/>
              </a:rPr>
              <a:t> Figure 1.3 provides a new perspective on the communications model of Figure 1.2a.</a:t>
            </a:r>
          </a:p>
          <a:p>
            <a:r>
              <a:rPr lang="en-US" altLang="en-US">
                <a:latin typeface="Times" panose="02020603050405020304" pitchFamily="18" charset="0"/>
              </a:rPr>
              <a:t>We trace the details of this figure using electronic mail as an example. Assume a </a:t>
            </a:r>
            <a:r>
              <a:rPr lang="en-US" altLang="en-US"/>
              <a:t>PC user wants to send an email message m to another user. </a:t>
            </a:r>
          </a:p>
          <a:p>
            <a:r>
              <a:rPr lang="en-US" altLang="en-US"/>
              <a:t>The process is modeled as follows:</a:t>
            </a:r>
          </a:p>
          <a:p>
            <a:pPr>
              <a:buFontTx/>
              <a:buChar char="•"/>
            </a:pPr>
            <a:r>
              <a:rPr lang="en-US" altLang="en-US"/>
              <a:t>user keys in message m comprising bits g buffered in source PC memory</a:t>
            </a:r>
          </a:p>
          <a:p>
            <a:pPr>
              <a:buFontTx/>
              <a:buChar char="•"/>
            </a:pPr>
            <a:r>
              <a:rPr lang="en-US" altLang="en-US"/>
              <a:t>input data is transferred to I/O device (transmitter) as sequence of bits g(t) using voltage shifts</a:t>
            </a:r>
          </a:p>
          <a:p>
            <a:pPr>
              <a:buFontTx/>
              <a:buChar char="•"/>
            </a:pPr>
            <a:r>
              <a:rPr lang="en-US" altLang="en-US"/>
              <a:t>transmitter converts these into a signal s(t) suitable for transmission media being used</a:t>
            </a:r>
          </a:p>
          <a:p>
            <a:pPr>
              <a:buFontTx/>
              <a:buChar char="•"/>
            </a:pPr>
            <a:r>
              <a:rPr lang="en-US" altLang="en-US"/>
              <a:t>whilst transiting media signal may be impaired so received signal r(t) may differ from s(t)</a:t>
            </a:r>
          </a:p>
          <a:p>
            <a:pPr>
              <a:buFontTx/>
              <a:buChar char="•"/>
            </a:pPr>
            <a:r>
              <a:rPr lang="en-US" altLang="en-US"/>
              <a:t>receiver decodes signal recovering g’(t) as estimate of original g(t)</a:t>
            </a:r>
          </a:p>
          <a:p>
            <a:pPr>
              <a:buFontTx/>
              <a:buChar char="•"/>
            </a:pPr>
            <a:r>
              <a:rPr lang="en-US" altLang="en-US"/>
              <a:t>which is buffered in destination PC memory as bits g’ being the received message m’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>
            <a:extLst>
              <a:ext uri="{FF2B5EF4-FFF2-40B4-BE49-F238E27FC236}">
                <a16:creationId xmlns:a16="http://schemas.microsoft.com/office/drawing/2014/main" id="{F34ADC86-1138-4DAA-801E-895648AD92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8905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8905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8372E60-21FF-47C6-A95D-22F8BDE67CE4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CA3CC8A-010E-4EE2-8E65-25A93512B3B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FA8B28A-9894-4E6D-A56E-A339A356C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Times" panose="02020603050405020304" pitchFamily="18" charset="0"/>
              </a:rPr>
              <a:t>The basic building block of any communications facility is the transmission line. </a:t>
            </a:r>
          </a:p>
          <a:p>
            <a:r>
              <a:rPr lang="en-US" altLang="en-US">
                <a:latin typeface="Times" panose="02020603050405020304" pitchFamily="18" charset="0"/>
              </a:rPr>
              <a:t>One of the basic choices facing a business user is the transmission medium. For use within the business premises, this choice is generally completely up to the business. For long-distance communications, the choice is generally but not always made by the long-distance carrier. </a:t>
            </a:r>
          </a:p>
          <a:p>
            <a:r>
              <a:rPr lang="en-US" altLang="en-US">
                <a:latin typeface="Times" panose="02020603050405020304" pitchFamily="18" charset="0"/>
              </a:rPr>
              <a:t>In either case, changes in technology are rapidly changing the mix of media used. The ever-increasing capacity of fiber optic channels is making channel capacity a virtually free resource. However, switching is now becoming the bottleneck. The growing use of wireless transmission, is a result of the trend toward universal personal telecommunications and universal access to communications.</a:t>
            </a:r>
          </a:p>
          <a:p>
            <a:r>
              <a:rPr lang="en-US" altLang="en-US">
                <a:latin typeface="Times" panose="02020603050405020304" pitchFamily="18" charset="0"/>
              </a:rPr>
              <a:t>Despite the growth in the capacity and the drop in cost of transmission facilities, transmission services remain the most costly component of a communications budget for most businesses. Thus, the manager needs to be aware of techniques that increase the efficiency of the use of these facilities, such as </a:t>
            </a:r>
            <a:r>
              <a:rPr lang="en-US" altLang="en-US" i="1">
                <a:latin typeface="Times" panose="02020603050405020304" pitchFamily="18" charset="0"/>
              </a:rPr>
              <a:t>multiplexing</a:t>
            </a:r>
            <a:r>
              <a:rPr lang="en-US" altLang="en-US">
                <a:latin typeface="Times" panose="02020603050405020304" pitchFamily="18" charset="0"/>
              </a:rPr>
              <a:t> and </a:t>
            </a:r>
            <a:r>
              <a:rPr lang="en-US" altLang="en-US" i="1">
                <a:latin typeface="Times" panose="02020603050405020304" pitchFamily="18" charset="0"/>
              </a:rPr>
              <a:t>compression.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31">
            <a:extLst>
              <a:ext uri="{FF2B5EF4-FFF2-40B4-BE49-F238E27FC236}">
                <a16:creationId xmlns:a16="http://schemas.microsoft.com/office/drawing/2014/main" id="{63229BCB-BE3E-473A-BF8F-CA7311159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50178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anose="020B0A04020102020204" pitchFamily="34" charset="0"/>
              </a:defRPr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3704D73F-67E1-410D-859B-34DCB94C53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1C6BA26C-ADAC-41BD-A5D1-06FC4EE7CD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4D9FC55-F10D-4391-806F-7DC0EB30C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AF48B547-6B8D-47B9-A005-126E51B264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173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3F1FB8AE-5894-429F-AAE1-CB1E97E1CD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D66AC33-90E1-4B8F-8FFB-F0D0688378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2198C4A2-6EED-495F-9D29-3ACF0440F6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5B1888-6D55-47A9-A76D-7631A8F19B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0821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8CDA36BE-EFB1-45B9-BF2E-B8AE36ED0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A25B8218-3DD9-4C7B-8AEE-106E406A1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DEBAEAE-8359-47DD-A3CA-7CD5EB04E3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1E418D-513B-4300-AC72-902185ACC6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52548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F038834-1594-4A43-B541-E79425F2E1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6D22768C-2A44-4743-90B9-FC4D2DD6F4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B6E305B3-DD71-4689-B830-D89BDEADC5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2DB93F-EDB7-4DF7-BA4B-2D421A91D04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00533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74831781-BC1B-49A4-9596-94D6CA91CD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28EFDFEA-77BC-41A4-BE44-5D285DAE5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B6FE2D1E-CE44-448C-A2E9-954F19A51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967AB-3302-44E4-B93C-A14B591B35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473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178800" cy="4686300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6DF8E661-6899-43F7-8699-3C8284B2AE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23E6B43-6F17-448E-84C1-FB85EDC56B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B594E68-80C0-45E8-9AD6-45B517EC87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CABFA3-7FE0-4DF8-B1FC-EAF17A83629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57768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rgbClr val="0000CC"/>
                </a:solidFill>
                <a:latin typeface="Comic Sans MS" panose="030F07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endParaRPr lang="en-US" dirty="0"/>
          </a:p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FF13F-9458-4BBD-A133-2CF3AF63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0574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F344EEA-5E2D-4098-93BF-27E5BE65AACE}" type="datetime1">
              <a:rPr lang="en-US"/>
              <a:pPr>
                <a:defRPr/>
              </a:pPr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CFE1-5502-4F10-BCA8-C06CB3BE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3"/>
            <a:ext cx="30861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DAAD-482D-43F9-8568-A5B05B62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3900" y="6488113"/>
            <a:ext cx="2057400" cy="365125"/>
          </a:xfrm>
        </p:spPr>
        <p:txBody>
          <a:bodyPr/>
          <a:lstStyle>
            <a:lvl1pPr eaLnBrk="0" hangingPunct="0">
              <a:defRPr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8417E9D-DA69-4ECA-8E66-1953E946B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88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2" y="-5938"/>
            <a:ext cx="9129095" cy="1325563"/>
          </a:xfrm>
        </p:spPr>
        <p:txBody>
          <a:bodyPr>
            <a:normAutofit/>
          </a:bodyPr>
          <a:lstStyle>
            <a:lvl1pPr algn="ctr">
              <a:defRPr sz="3150">
                <a:solidFill>
                  <a:srgbClr val="0000CC"/>
                </a:solidFill>
                <a:latin typeface="Comic Sans MS" panose="030F07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3" y="1417983"/>
            <a:ext cx="8975035" cy="49430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A97C-49F7-43AB-9887-2C17B369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175" y="6488113"/>
            <a:ext cx="20574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290542F-9FB2-43C2-9781-B46FFF671402}" type="datetime1">
              <a:rPr lang="en-US"/>
              <a:pPr>
                <a:defRPr/>
              </a:pPr>
              <a:t>11/23/2020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8BD66-9414-4C04-9500-D6254F51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488113"/>
            <a:ext cx="3086100" cy="365125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prstClr val="black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DAB50-4AC6-4760-AB93-6988B03F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73900" y="6488113"/>
            <a:ext cx="2057400" cy="365125"/>
          </a:xfrm>
        </p:spPr>
        <p:txBody>
          <a:bodyPr/>
          <a:lstStyle>
            <a:lvl1pPr eaLnBrk="0" hangingPunct="0">
              <a:defRPr b="1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77742616-05D2-492F-BE01-616AC12397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411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185DD-A8F6-4169-AEF2-D7FE022C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5C70323-DE39-4520-8D66-269932137A4C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37BE0-40BF-47FA-9816-92358FA7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839C5-EC16-4256-B151-2D2DA16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45481422-7094-4B73-9A20-C3F86C08C7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4666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87D56-B5E4-4851-9606-9C814AF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A758CC4-888D-4726-B18B-53B9ED0E5DC4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1FF34-3CC5-4BE4-A73B-200E63B1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F965-E8A0-40FF-BC52-4E6A7C5E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5B3E45B6-A30B-4B9A-AC33-BCE609CAF6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210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C5905-DD9F-4CD5-86EB-73BE6B28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84BF63C-A865-46FE-85BE-B602C2A5E62C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CF1F89-1CC9-49E3-B080-3DA63D58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7076E-2546-47EC-87BD-5A818059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F1C7C81B-0738-4D6B-8770-8F3957DDA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607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E47BA07C-BB3E-4D8F-9ABA-CC019EEF83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55CC77C-3786-428F-BE84-DB9E14FF80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756E96AE-4B8F-412F-9BFA-B0F086ED83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E9E87-9B99-4CC2-A0F6-53AD87A8E61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44511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D4E861-B2E8-4380-9D63-651B4D89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56504A6-B8C4-4275-B786-10E734E254DF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C07FF-B48A-4450-B095-AE238817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48436-B8B8-457A-BBE8-16068300A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2B0E31F9-3F38-41B1-B5A0-B5E73560F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8071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C207D-DCCC-4FB8-A303-251F143C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DEE63F-94D6-4C45-B788-6C58F609ED69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E7C19-1B60-4CBA-9C72-2B56F72E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E8EF8-D844-4F1D-8BAF-07BC3FD2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6F2878DB-7C81-4DEA-986C-12D38331DE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83431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567EF-90F6-410D-A4AE-C158CF7B7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5DE74DD-9BA6-43FC-89B4-3D37C75567B2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1B093-0BE1-4F8F-8F3F-10713506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150DE-24E1-497A-8AF4-BF9A7944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DF4CADB2-184A-465B-909D-99FDF249E6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9172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99794-6F84-4E26-A8FA-3097AF6E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170D34-0DF1-4DA7-8AF2-46E54328EBFB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8EA1B-33FC-4B86-941A-2A3154B7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23AC3-ABA4-43D2-9199-C074FF8C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F9C54653-07AA-4C57-BE87-B018F62FF4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68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EE6EE-19D2-4CB2-B661-04C55D9D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D4E106-00B2-4ECF-B2D0-1C81531F5CD2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F0831-F7BF-410B-9CF4-4C5ED226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095B5-B47F-44CB-B07A-1A7EAFC4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65F2541C-CF68-4A6B-97A9-4EED4141CD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181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2EFA0-EDBA-4C55-AFB0-041254B6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6D9A0A-3932-4DBE-B443-B7312F5F47DD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0E5-A42A-465B-A4F2-AD1FFF24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90F3A-A957-4FEE-87D8-B94012E0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Times New Roman" panose="02020603050405020304" pitchFamily="18" charset="0"/>
              </a:defRPr>
            </a:lvl1pPr>
          </a:lstStyle>
          <a:p>
            <a:fld id="{DAA0C962-1BFA-472B-870F-5252DE8D09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84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D495940-525C-4ED9-846A-A901E87A78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A29704E-CA42-46F4-B890-32AC43EDF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7717B5F-70D8-442F-B514-0C5AE243C9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A785D2-5C84-4A86-B182-13D74BE1DE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212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2800" y="1371600"/>
            <a:ext cx="40132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07DA7D6E-3EDB-4D2D-89EC-3FD259B01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016F9D55-BE05-4825-B00E-C8C030B62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25671CBB-57E3-4721-BCF7-2187129E2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981E8E-A074-483A-BEA0-21C322F3689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1983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113CD34D-E196-4CBB-9ED8-ADFAE6D69E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14636511-0D85-4EE8-A25E-3AA1E113DC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177CBBC0-C359-4B63-8102-9F686F586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A691D-3EF5-49E0-8E7C-8A98E12EE90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681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24F47413-DAAD-478A-8C21-18654AD423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443BCA75-A0E6-475C-82EC-F046334765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05C7EF69-EB20-442F-BDB5-906C747BC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60BAE-30CB-4EBD-A13C-B59DCBD35D4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057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765DDD5E-15E4-4733-A1D0-50938F7C8C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05DAA4C-E4CE-4537-AC19-932C8E595C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761021F6-D2B2-46C1-98CC-2ED409E97D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5BFA33-F67F-4A7D-84B5-D7F3CEE6BDD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111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705032CD-6553-4B57-9270-E47B5A80A3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762C89D-6498-4A1A-B3E1-4729BD2EB6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EBEE43C9-1759-42B3-AC26-1085BD7464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658009-AB68-4385-9412-B84FDFC0A20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562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9EA275D0-E5B2-4612-80CD-8D6CC41A87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41024628-337C-4573-8CBD-2FD17F82BE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F234A25A-0D0C-4CC1-851E-BFB19B7AB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C99D7-317C-49C3-8907-22E8795C22B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500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DA2EA5C4-D989-4BCD-ADD5-21EEFAAF1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5B2ACA84-DD65-435E-8D45-53B9ECFB0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1788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49156" name="Rectangle 1028">
            <a:extLst>
              <a:ext uri="{FF2B5EF4-FFF2-40B4-BE49-F238E27FC236}">
                <a16:creationId xmlns:a16="http://schemas.microsoft.com/office/drawing/2014/main" id="{11C6783A-2987-427A-884B-A8EF2D8BAC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7" name="Rectangle 1029">
            <a:extLst>
              <a:ext uri="{FF2B5EF4-FFF2-40B4-BE49-F238E27FC236}">
                <a16:creationId xmlns:a16="http://schemas.microsoft.com/office/drawing/2014/main" id="{983187C3-DAF3-4FE6-8A2D-F81F95A850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/>
              <a:t>COMP2330 Computer Science</a:t>
            </a:r>
          </a:p>
        </p:txBody>
      </p:sp>
      <p:sp>
        <p:nvSpPr>
          <p:cNvPr id="49158" name="Rectangle 1030">
            <a:extLst>
              <a:ext uri="{FF2B5EF4-FFF2-40B4-BE49-F238E27FC236}">
                <a16:creationId xmlns:a16="http://schemas.microsoft.com/office/drawing/2014/main" id="{5C4AA514-6A7A-4F04-9753-50CFC7AD0F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68E76C51-2360-4D4D-AFC9-31209FCB2C57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1" name="Line 1031">
            <a:extLst>
              <a:ext uri="{FF2B5EF4-FFF2-40B4-BE49-F238E27FC236}">
                <a16:creationId xmlns:a16="http://schemas.microsoft.com/office/drawing/2014/main" id="{811BF25A-05FA-4AC3-8A8A-AE6D87546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295400"/>
            <a:ext cx="8153400" cy="0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—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–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A473A170-BECB-4E5C-8CFE-1983B7B878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4B06380-51CF-498C-B653-0B334C3CCD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F75D-9A11-4202-AEF4-A9F46AB98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fld id="{17EEC791-DA30-4768-AB71-34E5476D8C6A}" type="datetime1">
              <a:rPr lang="en-US"/>
              <a:pPr>
                <a:defRPr/>
              </a:pPr>
              <a:t>11/23/2020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D7A23-27E3-470E-873A-055FF3E3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defRPr>
            </a:lvl1pPr>
          </a:lstStyle>
          <a:p>
            <a:pPr>
              <a:defRPr/>
            </a:pPr>
            <a:r>
              <a:rPr lang="en-US"/>
              <a:t>Dr. Anshuman Kalla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066E8-7787-4629-97C0-2FA49209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637CDB3-E672-425D-B135-4F73D3C2EE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7">
            <a:extLst>
              <a:ext uri="{FF2B5EF4-FFF2-40B4-BE49-F238E27FC236}">
                <a16:creationId xmlns:a16="http://schemas.microsoft.com/office/drawing/2014/main" id="{F245A415-022B-413D-97EC-5FA81F8E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1.</a:t>
            </a:r>
            <a:fld id="{CE1396A7-2941-414E-9932-F12F76045FE1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l"/>
              <a:t>1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F4BB5234-E90D-4FE3-B1C6-0AF61E134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2C8A945A-99E6-4963-B072-99A38BD9A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38671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DATA COMMUNICATIONS</a:t>
            </a: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6327EC30-5DC5-4862-BA35-4482D1301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16390" name="Rectangle 31">
            <a:extLst>
              <a:ext uri="{FF2B5EF4-FFF2-40B4-BE49-F238E27FC236}">
                <a16:creationId xmlns:a16="http://schemas.microsoft.com/office/drawing/2014/main" id="{C3E87A39-59D9-4E4A-95A6-93D7622C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478088"/>
            <a:ext cx="67818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/>
              <a:t> Data communications: Course Handout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/>
              <a:t> Data communications: Definition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/>
              <a:t> Data communications: Basic Terminologies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fr-FR" altLang="en-US"/>
              <a:t> </a:t>
            </a:r>
            <a:r>
              <a:rPr lang="en-US" altLang="zh-TW">
                <a:ea typeface="新細明體" panose="02020500000000000000" pitchFamily="18" charset="-120"/>
              </a:rPr>
              <a:t>Simplified Communications Model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r>
              <a:rPr lang="en-US" altLang="en-US"/>
              <a:t> Data Communications Model</a:t>
            </a:r>
          </a:p>
          <a:p>
            <a:pPr>
              <a:buSzPct val="117000"/>
              <a:buFont typeface="Wingdings" panose="05000000000000000000" pitchFamily="2" charset="2"/>
              <a:buChar char="§"/>
            </a:pPr>
            <a:endParaRPr lang="en-US" altLang="en-US"/>
          </a:p>
        </p:txBody>
      </p:sp>
      <p:sp>
        <p:nvSpPr>
          <p:cNvPr id="565280" name="Text Box 32">
            <a:extLst>
              <a:ext uri="{FF2B5EF4-FFF2-40B4-BE49-F238E27FC236}">
                <a16:creationId xmlns:a16="http://schemas.microsoft.com/office/drawing/2014/main" id="{8E1C97B2-06C7-4EC3-9B98-17281DCC9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495425"/>
            <a:ext cx="5535613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800" i="1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to be discussed in this lecture: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EC4D6DFD-C7BA-48E8-8DD3-3FE3D9BB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5F5801B-8AEB-41E8-B4EF-7EA19A3E8E96}" type="slidenum">
              <a:rPr kumimoji="0" lang="en-GB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GB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77AB7A0-7BC0-4465-9B3B-38D2BE2E2E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Human Communications</a:t>
            </a:r>
            <a:endParaRPr lang="en-US" altLang="en-US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DDCBA19-AD9B-4F17-ADF9-BFD3ABCAD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4325" y="3743325"/>
            <a:ext cx="8178800" cy="2143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transmitter</a:t>
            </a:r>
            <a:r>
              <a:rPr lang="en-US" altLang="zh-CN" sz="2400">
                <a:ea typeface="宋体" panose="02010600030101010101" pitchFamily="2" charset="-122"/>
              </a:rPr>
              <a:t>: mouth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A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receiver</a:t>
            </a:r>
            <a:r>
              <a:rPr lang="en-US" altLang="zh-CN" sz="2400">
                <a:ea typeface="宋体" panose="02010600030101010101" pitchFamily="2" charset="-122"/>
              </a:rPr>
              <a:t>: ear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media</a:t>
            </a:r>
            <a:r>
              <a:rPr lang="en-US" altLang="zh-CN" sz="2400">
                <a:ea typeface="宋体" panose="02010600030101010101" pitchFamily="2" charset="-122"/>
              </a:rPr>
              <a:t>: air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Question: Can you talk at outer space?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ea typeface="宋体" panose="02010600030101010101" pitchFamily="2" charset="-122"/>
              </a:rPr>
              <a:t>The </a:t>
            </a:r>
            <a:r>
              <a:rPr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protocol</a:t>
            </a:r>
            <a:r>
              <a:rPr lang="en-US" altLang="zh-CN" sz="2400">
                <a:ea typeface="宋体" panose="02010600030101010101" pitchFamily="2" charset="-122"/>
              </a:rPr>
              <a:t>: a common human language</a:t>
            </a:r>
          </a:p>
          <a:p>
            <a:pPr lvl="1"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Question: why do we learn English?</a:t>
            </a:r>
            <a:endParaRPr lang="en-US" altLang="en-US" sz="2000"/>
          </a:p>
        </p:txBody>
      </p:sp>
      <p:pic>
        <p:nvPicPr>
          <p:cNvPr id="18437" name="Picture 4" descr="MCj03199920000[1]">
            <a:extLst>
              <a:ext uri="{FF2B5EF4-FFF2-40B4-BE49-F238E27FC236}">
                <a16:creationId xmlns:a16="http://schemas.microsoft.com/office/drawing/2014/main" id="{0E5AB6C7-A51B-48EF-9506-574EE2881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1541463"/>
            <a:ext cx="1863725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7" descr="MCBD08317_0000[1]">
            <a:extLst>
              <a:ext uri="{FF2B5EF4-FFF2-40B4-BE49-F238E27FC236}">
                <a16:creationId xmlns:a16="http://schemas.microsoft.com/office/drawing/2014/main" id="{81C62398-3338-46B8-B8E7-FDAEF02C6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1549400"/>
            <a:ext cx="1776413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7">
            <a:extLst>
              <a:ext uri="{FF2B5EF4-FFF2-40B4-BE49-F238E27FC236}">
                <a16:creationId xmlns:a16="http://schemas.microsoft.com/office/drawing/2014/main" id="{77CEC46F-C945-4F39-B49F-8E1FD817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1.</a:t>
            </a:r>
            <a:fld id="{A4DB0A74-39AB-47D9-A169-0E3FDB1F807B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l"/>
              <a:t>3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96C29364-D4C6-4829-A3AF-594E953D6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1B00A315-C592-47F3-B3B4-315B3B215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39449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 DATA COMMUNICATIONS</a:t>
            </a:r>
          </a:p>
        </p:txBody>
      </p:sp>
      <p:sp>
        <p:nvSpPr>
          <p:cNvPr id="19461" name="Text Box 4">
            <a:extLst>
              <a:ext uri="{FF2B5EF4-FFF2-40B4-BE49-F238E27FC236}">
                <a16:creationId xmlns:a16="http://schemas.microsoft.com/office/drawing/2014/main" id="{1F707897-B6F7-4BFD-9F8B-840A4356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80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0AD6E0A7-07F4-4E6C-985B-9A40EDC0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289050"/>
            <a:ext cx="8610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term </a:t>
            </a:r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telecommunication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means communication at a distance. The word </a:t>
            </a:r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refers to information presented in whatever form is agreed upon by the parties creating and using the data. </a:t>
            </a:r>
            <a:r>
              <a:rPr lang="en-US" sz="2800" i="1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communications</a:t>
            </a: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are the exchange of data between two devices via some form of transmission medium such as a wire cable.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711A4EE9-CBBF-4CFF-AFF9-E48FACC8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31800" y="622935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t>1.</a:t>
            </a:r>
            <a:fld id="{B733A2F3-4722-4B00-99D9-3AF8470925F8}" type="slidenum">
              <a:rPr lang="en-US" altLang="en-US" sz="1400">
                <a:solidFill>
                  <a:schemeClr val="bg2"/>
                </a:solidFill>
                <a:latin typeface="Arial" panose="020B0604020202020204" pitchFamily="34" charset="0"/>
              </a:rPr>
              <a:pPr algn="l"/>
              <a:t>4</a:t>
            </a:fld>
            <a:endParaRPr lang="en-US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Line 2">
            <a:extLst>
              <a:ext uri="{FF2B5EF4-FFF2-40B4-BE49-F238E27FC236}">
                <a16:creationId xmlns:a16="http://schemas.microsoft.com/office/drawing/2014/main" id="{EFF918A0-1185-4498-AAF6-E3C960BA1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1B2431A4-34A1-431D-AF92-D1B1E480AC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09" name="Text Box 4">
            <a:extLst>
              <a:ext uri="{FF2B5EF4-FFF2-40B4-BE49-F238E27FC236}">
                <a16:creationId xmlns:a16="http://schemas.microsoft.com/office/drawing/2014/main" id="{0DE63E69-F4CE-4341-9325-014B94E7E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Figure 1.1  </a:t>
            </a:r>
            <a:r>
              <a:rPr lang="en-US" altLang="en-US" sz="2000" i="1"/>
              <a:t>Components of a data communication system</a:t>
            </a:r>
          </a:p>
        </p:txBody>
      </p:sp>
      <p:sp>
        <p:nvSpPr>
          <p:cNvPr id="21510" name="Line 5">
            <a:extLst>
              <a:ext uri="{FF2B5EF4-FFF2-40B4-BE49-F238E27FC236}">
                <a16:creationId xmlns:a16="http://schemas.microsoft.com/office/drawing/2014/main" id="{B63EDD7A-7D23-43A7-B21A-6FC848D26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11" name="Picture 6">
            <a:extLst>
              <a:ext uri="{FF2B5EF4-FFF2-40B4-BE49-F238E27FC236}">
                <a16:creationId xmlns:a16="http://schemas.microsoft.com/office/drawing/2014/main" id="{B2CA85F5-C9C7-4596-A5FB-22D639025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8D46C551-EC9B-4693-AE38-EC078362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A61684F-F054-4908-9403-1EEEF515DCD6}" type="slidenum">
              <a:rPr kumimoji="0" lang="en-GB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GB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22C628E-5321-4D07-A42B-84FB19C13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>
                <a:ea typeface="新細明體" panose="02020500000000000000" pitchFamily="18" charset="-120"/>
              </a:rPr>
              <a:t>Simplified Communications Model</a:t>
            </a: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3653302B-100C-44DB-B0A0-0EE4A51EF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64"/>
          <a:stretch>
            <a:fillRect/>
          </a:stretch>
        </p:blipFill>
        <p:spPr bwMode="auto">
          <a:xfrm>
            <a:off x="152400" y="1427163"/>
            <a:ext cx="8686800" cy="543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DB94263E-26FA-4E9D-A5EE-2A3C91A6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0000FF"/>
              </a:buClr>
              <a:buChar char="•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FF"/>
              </a:buClr>
              <a:buChar char="—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FF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Char char="–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Char char="•"/>
              <a:defRPr kumimoj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9D03990-26F3-41F3-BF77-1C60DF838953}" type="slidenum">
              <a:rPr kumimoji="0" lang="en-GB" altLang="en-US" sz="1400">
                <a:solidFill>
                  <a:schemeClr val="bg2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GB" altLang="en-US" sz="1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458D7A4-27A3-4F62-8546-A125EC9FB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A Communications Model	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81DEF98-B94E-462A-A293-F220D8561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>
                <a:ea typeface="宋体" panose="02010600030101010101" pitchFamily="2" charset="-122"/>
              </a:rPr>
              <a:t>What is the p</a:t>
            </a:r>
            <a:r>
              <a:rPr lang="en-US" altLang="zh-TW" sz="2400">
                <a:ea typeface="新細明體" panose="02020500000000000000" pitchFamily="18" charset="-120"/>
              </a:rPr>
              <a:t>urpose of </a:t>
            </a:r>
            <a:r>
              <a:rPr lang="en-US" altLang="zh-CN" sz="2400">
                <a:ea typeface="宋体" panose="02010600030101010101" pitchFamily="2" charset="-122"/>
              </a:rPr>
              <a:t>c</a:t>
            </a:r>
            <a:r>
              <a:rPr lang="en-US" altLang="zh-TW" sz="2400">
                <a:ea typeface="新細明體" panose="02020500000000000000" pitchFamily="18" charset="-120"/>
              </a:rPr>
              <a:t>ommunication</a:t>
            </a:r>
            <a:r>
              <a:rPr lang="en-US" altLang="zh-CN" sz="2400">
                <a:ea typeface="宋体" panose="02010600030101010101" pitchFamily="2" charset="-122"/>
              </a:rPr>
              <a:t>s?</a:t>
            </a:r>
            <a:endParaRPr lang="en-US" altLang="zh-TW" sz="24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 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Exchange of </a:t>
            </a:r>
            <a:r>
              <a:rPr lang="en-US" altLang="zh-CN" sz="2000" b="1">
                <a:solidFill>
                  <a:srgbClr val="FF0000"/>
                </a:solidFill>
                <a:ea typeface="新細明體" panose="02020500000000000000" pitchFamily="18" charset="-120"/>
              </a:rPr>
              <a:t>information</a:t>
            </a:r>
            <a:r>
              <a:rPr lang="en-US" altLang="zh-TW" sz="2000" b="1">
                <a:solidFill>
                  <a:srgbClr val="FF0000"/>
                </a:solidFill>
                <a:ea typeface="新細明體" panose="02020500000000000000" pitchFamily="18" charset="-120"/>
              </a:rPr>
              <a:t> between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two parties</a:t>
            </a:r>
            <a:endParaRPr lang="en-US" altLang="zh-TW" sz="2000" b="1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>
              <a:lnSpc>
                <a:spcPct val="90000"/>
              </a:lnSpc>
            </a:pPr>
            <a:r>
              <a:rPr lang="en-US" altLang="zh-TW" sz="2400">
                <a:ea typeface="新細明體" panose="02020500000000000000" pitchFamily="18" charset="-120"/>
              </a:rPr>
              <a:t>Key elements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Source</a:t>
            </a:r>
            <a:r>
              <a:rPr lang="en-US" altLang="zh-CN" sz="2000">
                <a:solidFill>
                  <a:srgbClr val="FF0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000">
                <a:ea typeface="新細明體" panose="02020500000000000000" pitchFamily="18" charset="-120"/>
              </a:rPr>
              <a:t>Generates data to be transmitted</a:t>
            </a:r>
            <a:r>
              <a:rPr lang="en-US" altLang="zh-CN" sz="2000">
                <a:ea typeface="宋体" panose="02010600030101010101" pitchFamily="2" charset="-122"/>
              </a:rPr>
              <a:t>. E.g., telephones, PCs.</a:t>
            </a:r>
            <a:endParaRPr lang="en-US" altLang="zh-TW" sz="2000">
              <a:ea typeface="新細明體" panose="02020500000000000000" pitchFamily="18" charset="-120"/>
            </a:endParaRPr>
          </a:p>
          <a:p>
            <a:pPr lvl="2">
              <a:lnSpc>
                <a:spcPct val="90000"/>
              </a:lnSpc>
            </a:pP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Transmitter</a:t>
            </a:r>
            <a:r>
              <a:rPr lang="en-US" altLang="zh-CN" sz="1800">
                <a:solidFill>
                  <a:srgbClr val="FF0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CN" sz="1800">
                <a:ea typeface="宋体" panose="02010600030101010101" pitchFamily="2" charset="-122"/>
              </a:rPr>
              <a:t>A transmitter transforms and encodes the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 information</a:t>
            </a:r>
            <a:r>
              <a:rPr lang="en-US" altLang="zh-CN" sz="1800">
                <a:ea typeface="宋体" panose="02010600030101010101" pitchFamily="2" charset="-122"/>
              </a:rPr>
              <a:t> in such a way as to produce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electromagnetic signals</a:t>
            </a:r>
            <a:r>
              <a:rPr lang="en-US" altLang="zh-CN" sz="1800">
                <a:ea typeface="宋体" panose="02010600030101010101" pitchFamily="2" charset="-122"/>
              </a:rPr>
              <a:t> that can be transmitted across some sort of </a:t>
            </a:r>
            <a:r>
              <a:rPr lang="en-US" altLang="zh-CN" sz="1800">
                <a:solidFill>
                  <a:srgbClr val="FF0000"/>
                </a:solidFill>
                <a:ea typeface="宋体" panose="02010600030101010101" pitchFamily="2" charset="-122"/>
              </a:rPr>
              <a:t>transmission system</a:t>
            </a:r>
            <a:r>
              <a:rPr lang="en-US" altLang="zh-CN" sz="1800">
                <a:ea typeface="宋体" panose="02010600030101010101" pitchFamily="2" charset="-122"/>
              </a:rPr>
              <a:t>.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Transmission System</a:t>
            </a:r>
          </a:p>
          <a:p>
            <a:pPr lvl="2">
              <a:lnSpc>
                <a:spcPct val="90000"/>
              </a:lnSpc>
              <a:buFont typeface="Tahoma" panose="020B0604030504040204" pitchFamily="34" charset="0"/>
              <a:buChar char="−"/>
            </a:pPr>
            <a:r>
              <a:rPr lang="en-US" altLang="zh-CN" sz="1800">
                <a:ea typeface="宋体" panose="02010600030101010101" pitchFamily="2" charset="-122"/>
              </a:rPr>
              <a:t>It can be a single transmission line or a complex network connecting source and destination.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US" altLang="zh-TW" sz="2000">
                <a:solidFill>
                  <a:srgbClr val="FF0000"/>
                </a:solidFill>
                <a:ea typeface="新細明體" panose="02020500000000000000" pitchFamily="18" charset="-120"/>
              </a:rPr>
              <a:t>Destination</a:t>
            </a:r>
            <a:r>
              <a:rPr lang="en-US" altLang="zh-CN" sz="2000">
                <a:solidFill>
                  <a:srgbClr val="FF0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TW" sz="2000">
                <a:ea typeface="新細明體" panose="02020500000000000000" pitchFamily="18" charset="-120"/>
              </a:rPr>
              <a:t>Takes incoming data</a:t>
            </a:r>
            <a:r>
              <a:rPr lang="en-US" altLang="zh-CN" sz="2000">
                <a:ea typeface="宋体" panose="02010600030101010101" pitchFamily="2" charset="-122"/>
              </a:rPr>
              <a:t> from the receiver</a:t>
            </a:r>
          </a:p>
          <a:p>
            <a:pPr lvl="2">
              <a:lnSpc>
                <a:spcPct val="90000"/>
              </a:lnSpc>
            </a:pP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Receiver</a:t>
            </a:r>
            <a:r>
              <a:rPr lang="en-US" altLang="zh-CN" sz="1800">
                <a:solidFill>
                  <a:srgbClr val="FF0000"/>
                </a:solidFill>
                <a:ea typeface="新細明體" panose="02020500000000000000" pitchFamily="18" charset="-120"/>
              </a:rPr>
              <a:t>: </a:t>
            </a:r>
            <a:r>
              <a:rPr lang="en-US" altLang="zh-CN" sz="1800">
                <a:ea typeface="宋体" panose="02010600030101010101" pitchFamily="2" charset="-122"/>
              </a:rPr>
              <a:t>The receiver accepts the signal from the transmission system and converts it into a form that can be handled by the destination device.</a:t>
            </a:r>
            <a:endParaRPr lang="en-US" altLang="zh-TW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5BD4-9F59-4A66-8830-5FF64C10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" y="852488"/>
            <a:ext cx="9128125" cy="76993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Basic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2C8A-5CD3-42DE-9AD8-2E6FFB280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" y="1622425"/>
            <a:ext cx="9051925" cy="42529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450"/>
              </a:spcAft>
              <a:defRPr/>
            </a:pPr>
            <a:r>
              <a:rPr lang="en-US" b="1" dirty="0"/>
              <a:t>Data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Refers to information irrespective of its type for example text, audio, video, image etc.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It is efficient for processing, storing and moving</a:t>
            </a:r>
          </a:p>
          <a:p>
            <a:pPr eaLnBrk="1" fontAlgn="auto" hangingPunct="1">
              <a:spcAft>
                <a:spcPts val="450"/>
              </a:spcAft>
              <a:defRPr/>
            </a:pPr>
            <a:r>
              <a:rPr lang="en-US" b="1" dirty="0"/>
              <a:t>Data Communication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Denotes exchange of data between two communicating devices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Data communications deals with the </a:t>
            </a:r>
            <a:r>
              <a:rPr lang="en-US" b="1" dirty="0"/>
              <a:t>transmission of signals </a:t>
            </a:r>
            <a:r>
              <a:rPr lang="en-US" dirty="0"/>
              <a:t>in a </a:t>
            </a:r>
            <a:r>
              <a:rPr lang="en-US" b="1" dirty="0">
                <a:solidFill>
                  <a:srgbClr val="FF0000"/>
                </a:solidFill>
              </a:rPr>
              <a:t>reliable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efficient</a:t>
            </a:r>
            <a:r>
              <a:rPr lang="en-US" dirty="0"/>
              <a:t> manner. </a:t>
            </a:r>
          </a:p>
          <a:p>
            <a:pPr eaLnBrk="1" fontAlgn="auto" hangingPunct="1">
              <a:spcAft>
                <a:spcPts val="450"/>
              </a:spcAft>
              <a:defRPr/>
            </a:pPr>
            <a:r>
              <a:rPr lang="en-US" b="1" dirty="0"/>
              <a:t>Computer Network or Data Network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Set of </a:t>
            </a:r>
            <a:r>
              <a:rPr lang="en-US" b="1" dirty="0">
                <a:solidFill>
                  <a:srgbClr val="FF0000"/>
                </a:solidFill>
              </a:rPr>
              <a:t>communication capable devices </a:t>
            </a:r>
            <a:r>
              <a:rPr lang="en-US" dirty="0"/>
              <a:t>that are interconnected by </a:t>
            </a:r>
            <a:r>
              <a:rPr lang="en-US" b="1" dirty="0">
                <a:solidFill>
                  <a:srgbClr val="FF0000"/>
                </a:solidFill>
              </a:rPr>
              <a:t>links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connecting-devices</a:t>
            </a:r>
            <a:r>
              <a:rPr lang="en-US" dirty="0"/>
              <a:t> (like switches, routers, hubs etc.) 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Provides </a:t>
            </a:r>
            <a:r>
              <a:rPr lang="en-US" b="1" dirty="0">
                <a:solidFill>
                  <a:srgbClr val="FF0000"/>
                </a:solidFill>
              </a:rPr>
              <a:t>set of services </a:t>
            </a:r>
            <a:r>
              <a:rPr lang="en-US" dirty="0"/>
              <a:t>based on </a:t>
            </a:r>
            <a:r>
              <a:rPr lang="en-US" b="1" dirty="0">
                <a:solidFill>
                  <a:srgbClr val="FF0000"/>
                </a:solidFill>
              </a:rPr>
              <a:t>exchange of data</a:t>
            </a:r>
          </a:p>
          <a:p>
            <a:pPr lvl="1" eaLnBrk="1" fontAlgn="auto" hangingPunct="1">
              <a:spcAft>
                <a:spcPts val="450"/>
              </a:spcAft>
              <a:defRPr/>
            </a:pPr>
            <a:r>
              <a:rPr lang="en-US" dirty="0"/>
              <a:t>Deals with technology &amp; architecture of communication n/w used to interconnect devices </a:t>
            </a:r>
          </a:p>
        </p:txBody>
      </p:sp>
      <p:sp>
        <p:nvSpPr>
          <p:cNvPr id="25604" name="Date Placeholder 3">
            <a:extLst>
              <a:ext uri="{FF2B5EF4-FFF2-40B4-BE49-F238E27FC236}">
                <a16:creationId xmlns:a16="http://schemas.microsoft.com/office/drawing/2014/main" id="{171E487A-22A7-4BF1-8BE9-6C0EFF8345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872663-28B6-4464-9277-23332391487E}" type="datetime1">
              <a:rPr lang="en-US" altLang="en-US" sz="900" smtClean="0">
                <a:solidFill>
                  <a:srgbClr val="000000"/>
                </a:solidFill>
              </a:rPr>
              <a:pPr/>
              <a:t>11/23/2020</a:t>
            </a:fld>
            <a:endParaRPr lang="en-US" altLang="en-US" sz="900">
              <a:solidFill>
                <a:srgbClr val="000000"/>
              </a:solidFill>
            </a:endParaRPr>
          </a:p>
        </p:txBody>
      </p:sp>
      <p:sp>
        <p:nvSpPr>
          <p:cNvPr id="25605" name="Slide Number Placeholder 5">
            <a:extLst>
              <a:ext uri="{FF2B5EF4-FFF2-40B4-BE49-F238E27FC236}">
                <a16:creationId xmlns:a16="http://schemas.microsoft.com/office/drawing/2014/main" id="{66EA2ECA-4743-4E16-B5DB-BEED951C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653DA16-B923-4C89-B784-2BEE1AC2B90F}" type="slidenum">
              <a:rPr lang="en-US" altLang="en-US" sz="900">
                <a:solidFill>
                  <a:srgbClr val="000000"/>
                </a:solidFill>
              </a:rPr>
              <a:pPr/>
              <a:t>7</a:t>
            </a:fld>
            <a:endParaRPr lang="en-US" altLang="en-US"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BE19D777-84CA-40F2-A90A-70714E9D5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Communications Model</a:t>
            </a:r>
          </a:p>
        </p:txBody>
      </p:sp>
      <p:pic>
        <p:nvPicPr>
          <p:cNvPr id="26627" name="Picture 5">
            <a:extLst>
              <a:ext uri="{FF2B5EF4-FFF2-40B4-BE49-F238E27FC236}">
                <a16:creationId xmlns:a16="http://schemas.microsoft.com/office/drawing/2014/main" id="{7A28ACAA-CCD6-4632-8442-BE959DFFA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755"/>
          <a:stretch>
            <a:fillRect/>
          </a:stretch>
        </p:blipFill>
        <p:spPr bwMode="auto">
          <a:xfrm>
            <a:off x="76200" y="1987550"/>
            <a:ext cx="9067800" cy="334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70195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489BB4F-EB30-4FC9-BD40-692BE2BD3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Transmission Medium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ED9128F-25D2-47AC-B98C-4E3BEDACA4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selection is a basic choice</a:t>
            </a:r>
          </a:p>
          <a:p>
            <a:pPr lvl="1"/>
            <a:r>
              <a:rPr lang="en-US" altLang="en-US"/>
              <a:t>internal use entirely up to business</a:t>
            </a:r>
          </a:p>
          <a:p>
            <a:pPr lvl="1"/>
            <a:r>
              <a:rPr lang="en-US" altLang="en-US"/>
              <a:t>long-distance links made by carrier</a:t>
            </a:r>
          </a:p>
          <a:p>
            <a:r>
              <a:rPr lang="en-US" altLang="en-US"/>
              <a:t>rapid technology advances change mix</a:t>
            </a:r>
          </a:p>
          <a:p>
            <a:pPr lvl="1"/>
            <a:r>
              <a:rPr lang="en-US" altLang="en-US"/>
              <a:t>fiber optic</a:t>
            </a:r>
          </a:p>
          <a:p>
            <a:pPr lvl="1"/>
            <a:r>
              <a:rPr lang="en-US" altLang="en-US"/>
              <a:t>wireless</a:t>
            </a:r>
          </a:p>
          <a:p>
            <a:r>
              <a:rPr lang="en-US" altLang="en-US"/>
              <a:t>transmission costs still high</a:t>
            </a:r>
          </a:p>
          <a:p>
            <a:r>
              <a:rPr lang="en-US" altLang="en-US"/>
              <a:t>hence interest in efficiency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llings">
  <a:themeElements>
    <a:clrScheme name="Stallings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tallings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32203D684C3F41858C7B99892FCA1C" ma:contentTypeVersion="3" ma:contentTypeDescription="Create a new document." ma:contentTypeScope="" ma:versionID="3f6abb7bd7041a3c46199b14a2944225">
  <xsd:schema xmlns:xsd="http://www.w3.org/2001/XMLSchema" xmlns:xs="http://www.w3.org/2001/XMLSchema" xmlns:p="http://schemas.microsoft.com/office/2006/metadata/properties" xmlns:ns2="f733c01e-f8de-4ab7-a358-11ee3ada8c63" targetNamespace="http://schemas.microsoft.com/office/2006/metadata/properties" ma:root="true" ma:fieldsID="f7e2279085e906aed995564d0195e72f" ns2:_="">
    <xsd:import namespace="f733c01e-f8de-4ab7-a358-11ee3ada8c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3c01e-f8de-4ab7-a358-11ee3ada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88E17-B3B7-4C06-B754-28E61EFD43F9}"/>
</file>

<file path=customXml/itemProps2.xml><?xml version="1.0" encoding="utf-8"?>
<ds:datastoreItem xmlns:ds="http://schemas.openxmlformats.org/officeDocument/2006/customXml" ds:itemID="{9A97A4CC-2BD2-4478-8874-201B351B46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61AC3D-997D-431F-AB07-2F8435542B9E}"/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Settings\pullina\Application Data\Microsoft\Templates\Stallings.pot</Template>
  <TotalTime>1439</TotalTime>
  <Words>779</Words>
  <Application>Microsoft Office PowerPoint</Application>
  <PresentationFormat>On-screen Show (4:3)</PresentationFormat>
  <Paragraphs>77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Stallings</vt:lpstr>
      <vt:lpstr>Office Theme</vt:lpstr>
      <vt:lpstr>PowerPoint Presentation</vt:lpstr>
      <vt:lpstr>Human Communications</vt:lpstr>
      <vt:lpstr>PowerPoint Presentation</vt:lpstr>
      <vt:lpstr>PowerPoint Presentation</vt:lpstr>
      <vt:lpstr>Simplified Communications Model</vt:lpstr>
      <vt:lpstr>A Communications Model </vt:lpstr>
      <vt:lpstr>Basic Terminologies</vt:lpstr>
      <vt:lpstr>Data Communications Model</vt:lpstr>
      <vt:lpstr>Transmission Medium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Communications and Networking</dc:title>
  <dc:creator>Dr. Gulrej Ahmed [MU - Jaipur]</dc:creator>
  <cp:lastModifiedBy>Dr. Gulraj Ahmed [MU - Jaipur]</cp:lastModifiedBy>
  <cp:revision>296</cp:revision>
  <dcterms:created xsi:type="dcterms:W3CDTF">1999-09-03T12:49:47Z</dcterms:created>
  <dcterms:modified xsi:type="dcterms:W3CDTF">2020-11-23T09:21:21Z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0x0101002A32203D684C3F41858C7B99892FCA1C</vt:lpwstr>
  </property>
</Properties>
</file>