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3"/>
  </p:notesMasterIdLst>
  <p:sldIdLst>
    <p:sldId id="257" r:id="rId6"/>
    <p:sldId id="272" r:id="rId7"/>
    <p:sldId id="274" r:id="rId8"/>
    <p:sldId id="275" r:id="rId9"/>
    <p:sldId id="325" r:id="rId10"/>
    <p:sldId id="327" r:id="rId11"/>
    <p:sldId id="329" r:id="rId12"/>
    <p:sldId id="328" r:id="rId13"/>
    <p:sldId id="289" r:id="rId14"/>
    <p:sldId id="290" r:id="rId15"/>
    <p:sldId id="291" r:id="rId16"/>
    <p:sldId id="292" r:id="rId17"/>
    <p:sldId id="293" r:id="rId18"/>
    <p:sldId id="294" r:id="rId19"/>
    <p:sldId id="312" r:id="rId20"/>
    <p:sldId id="313" r:id="rId21"/>
    <p:sldId id="31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D1A81-3411-353A-897B-020DE3E5E5BB}" v="1" dt="2020-11-29T06:26:06.704"/>
    <p1510:client id="{630158FE-1A84-585B-8434-B8B9987CAFDD}" v="1" dt="2020-11-29T06:15:13.621"/>
    <p1510:client id="{DDD0EB68-BD7C-411B-8C4C-202B7735423C}" v="1" dt="2020-12-04T10:42:50.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ksha Parhate [CCE - 2019]" userId="S::samiksha.199303028@muj.manipal.edu::6cd3ece9-6e63-4e2a-ba9f-22e1dfb7cf09" providerId="AD" clId="Web-{630158FE-1A84-585B-8434-B8B9987CAFDD}"/>
    <pc:docChg chg="modSld">
      <pc:chgData name="Samiksha Parhate [CCE - 2019]" userId="S::samiksha.199303028@muj.manipal.edu::6cd3ece9-6e63-4e2a-ba9f-22e1dfb7cf09" providerId="AD" clId="Web-{630158FE-1A84-585B-8434-B8B9987CAFDD}" dt="2020-11-29T06:15:13.621" v="0" actId="1076"/>
      <pc:docMkLst>
        <pc:docMk/>
      </pc:docMkLst>
      <pc:sldChg chg="modSp">
        <pc:chgData name="Samiksha Parhate [CCE - 2019]" userId="S::samiksha.199303028@muj.manipal.edu::6cd3ece9-6e63-4e2a-ba9f-22e1dfb7cf09" providerId="AD" clId="Web-{630158FE-1A84-585B-8434-B8B9987CAFDD}" dt="2020-11-29T06:15:13.621" v="0" actId="1076"/>
        <pc:sldMkLst>
          <pc:docMk/>
          <pc:sldMk cId="2560461359" sldId="294"/>
        </pc:sldMkLst>
        <pc:spChg chg="mod">
          <ac:chgData name="Samiksha Parhate [CCE - 2019]" userId="S::samiksha.199303028@muj.manipal.edu::6cd3ece9-6e63-4e2a-ba9f-22e1dfb7cf09" providerId="AD" clId="Web-{630158FE-1A84-585B-8434-B8B9987CAFDD}" dt="2020-11-29T06:15:13.621" v="0" actId="1076"/>
          <ac:spMkLst>
            <pc:docMk/>
            <pc:sldMk cId="2560461359" sldId="294"/>
            <ac:spMk id="3" creationId="{00000000-0000-0000-0000-000000000000}"/>
          </ac:spMkLst>
        </pc:spChg>
      </pc:sldChg>
    </pc:docChg>
  </pc:docChgLst>
  <pc:docChgLst>
    <pc:chgData name="Saiyam Paras Chaplot [CCE - 2019]" userId="S::saiyam.199303006@muj.manipal.edu::749d710e-0444-43fd-8e37-fca1d9ef9983" providerId="AD" clId="Web-{DDD0EB68-BD7C-411B-8C4C-202B7735423C}"/>
    <pc:docChg chg="modSld">
      <pc:chgData name="Saiyam Paras Chaplot [CCE - 2019]" userId="S::saiyam.199303006@muj.manipal.edu::749d710e-0444-43fd-8e37-fca1d9ef9983" providerId="AD" clId="Web-{DDD0EB68-BD7C-411B-8C4C-202B7735423C}" dt="2020-12-04T10:42:50.897" v="0" actId="1076"/>
      <pc:docMkLst>
        <pc:docMk/>
      </pc:docMkLst>
      <pc:sldChg chg="modSp">
        <pc:chgData name="Saiyam Paras Chaplot [CCE - 2019]" userId="S::saiyam.199303006@muj.manipal.edu::749d710e-0444-43fd-8e37-fca1d9ef9983" providerId="AD" clId="Web-{DDD0EB68-BD7C-411B-8C4C-202B7735423C}" dt="2020-12-04T10:42:50.897" v="0" actId="1076"/>
        <pc:sldMkLst>
          <pc:docMk/>
          <pc:sldMk cId="2434000970" sldId="290"/>
        </pc:sldMkLst>
        <pc:spChg chg="mod">
          <ac:chgData name="Saiyam Paras Chaplot [CCE - 2019]" userId="S::saiyam.199303006@muj.manipal.edu::749d710e-0444-43fd-8e37-fca1d9ef9983" providerId="AD" clId="Web-{DDD0EB68-BD7C-411B-8C4C-202B7735423C}" dt="2020-12-04T10:42:50.897" v="0" actId="1076"/>
          <ac:spMkLst>
            <pc:docMk/>
            <pc:sldMk cId="2434000970" sldId="290"/>
            <ac:spMk id="3" creationId="{00000000-0000-0000-0000-000000000000}"/>
          </ac:spMkLst>
        </pc:spChg>
      </pc:sldChg>
    </pc:docChg>
  </pc:docChgLst>
  <pc:docChgLst>
    <pc:chgData name="Samiksha Parhate [CCE - 2019]" userId="S::samiksha.199303028@muj.manipal.edu::6cd3ece9-6e63-4e2a-ba9f-22e1dfb7cf09" providerId="AD" clId="Web-{301D1A81-3411-353A-897B-020DE3E5E5BB}"/>
    <pc:docChg chg="modSld">
      <pc:chgData name="Samiksha Parhate [CCE - 2019]" userId="S::samiksha.199303028@muj.manipal.edu::6cd3ece9-6e63-4e2a-ba9f-22e1dfb7cf09" providerId="AD" clId="Web-{301D1A81-3411-353A-897B-020DE3E5E5BB}" dt="2020-11-29T06:26:06.704" v="0" actId="1076"/>
      <pc:docMkLst>
        <pc:docMk/>
      </pc:docMkLst>
      <pc:sldChg chg="modSp">
        <pc:chgData name="Samiksha Parhate [CCE - 2019]" userId="S::samiksha.199303028@muj.manipal.edu::6cd3ece9-6e63-4e2a-ba9f-22e1dfb7cf09" providerId="AD" clId="Web-{301D1A81-3411-353A-897B-020DE3E5E5BB}" dt="2020-11-29T06:26:06.704" v="0" actId="1076"/>
        <pc:sldMkLst>
          <pc:docMk/>
          <pc:sldMk cId="1560012427" sldId="291"/>
        </pc:sldMkLst>
        <pc:spChg chg="mod">
          <ac:chgData name="Samiksha Parhate [CCE - 2019]" userId="S::samiksha.199303028@muj.manipal.edu::6cd3ece9-6e63-4e2a-ba9f-22e1dfb7cf09" providerId="AD" clId="Web-{301D1A81-3411-353A-897B-020DE3E5E5BB}" dt="2020-11-29T06:26:06.704" v="0" actId="1076"/>
          <ac:spMkLst>
            <pc:docMk/>
            <pc:sldMk cId="1560012427" sldId="291"/>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803D3-E351-4E5A-B37E-16D893CDBB2B}" type="datetimeFigureOut">
              <a:rPr lang="en-IN" smtClean="0"/>
              <a:t>04-12-2020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8930D-2E48-460B-B2B0-5CC00984565D}" type="slidenum">
              <a:rPr lang="en-IN" smtClean="0"/>
              <a:t>‹#›</a:t>
            </a:fld>
            <a:endParaRPr lang="en-IN"/>
          </a:p>
        </p:txBody>
      </p:sp>
    </p:spTree>
    <p:extLst>
      <p:ext uri="{BB962C8B-B14F-4D97-AF65-F5344CB8AC3E}">
        <p14:creationId xmlns:p14="http://schemas.microsoft.com/office/powerpoint/2010/main" val="166596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500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D8930D-2E48-460B-B2B0-5CC00984565D}" type="slidenum">
              <a:rPr lang="en-IN" smtClean="0"/>
              <a:t>3</a:t>
            </a:fld>
            <a:endParaRPr lang="en-IN"/>
          </a:p>
        </p:txBody>
      </p:sp>
    </p:spTree>
    <p:extLst>
      <p:ext uri="{BB962C8B-B14F-4D97-AF65-F5344CB8AC3E}">
        <p14:creationId xmlns:p14="http://schemas.microsoft.com/office/powerpoint/2010/main" val="161532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D8930D-2E48-460B-B2B0-5CC00984565D}" type="slidenum">
              <a:rPr lang="en-IN" smtClean="0"/>
              <a:t>17</a:t>
            </a:fld>
            <a:endParaRPr lang="en-IN"/>
          </a:p>
        </p:txBody>
      </p:sp>
    </p:spTree>
    <p:extLst>
      <p:ext uri="{BB962C8B-B14F-4D97-AF65-F5344CB8AC3E}">
        <p14:creationId xmlns:p14="http://schemas.microsoft.com/office/powerpoint/2010/main" val="32505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1F0F725-BB2C-4C1A-8D5B-86D9E02680B9}" type="datetime1">
              <a:rPr lang="en-US" smtClean="0"/>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78512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9703E6-433B-4158-BCB7-CFA48CB2B584}" type="datetime1">
              <a:rPr lang="en-US" smtClean="0"/>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230382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AB6390-2032-4962-B300-47D752D5E735}" type="datetime1">
              <a:rPr lang="en-US" smtClean="0"/>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323471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38240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89629" y="1536015"/>
            <a:ext cx="3412743" cy="757555"/>
          </a:xfrm>
          <a:prstGeom prst="rect">
            <a:avLst/>
          </a:prstGeom>
        </p:spPr>
        <p:txBody>
          <a:bodyPr wrap="square" lIns="0" tIns="0" rIns="0" bIns="0">
            <a:spAutoFit/>
          </a:bodyPr>
          <a:lstStyle>
            <a:lvl1pPr>
              <a:defRPr sz="4800" b="1" i="1">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703440-1521-458B-B5B6-578F0A00A3DE}" type="datetime1">
              <a:rPr lang="en-US" smtClean="0">
                <a:solidFill>
                  <a:prstClr val="black">
                    <a:tint val="75000"/>
                  </a:prstClr>
                </a:solidFill>
              </a:rPr>
              <a:t>12/4/2020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a:solidFill>
                  <a:prstClr val="black"/>
                </a:solidFill>
              </a:rPr>
              <a:t>4.</a:t>
            </a:r>
            <a:fld id="{81D60167-4931-47E6-BA6A-407CBD079E47}" type="slidenum">
              <a:rPr spc="-5" smtClean="0">
                <a:solidFill>
                  <a:prstClr val="black"/>
                </a:solidFill>
              </a:rPr>
              <a:pPr marL="12700">
                <a:lnSpc>
                  <a:spcPts val="1425"/>
                </a:lnSpc>
              </a:pPr>
              <a:t>‹#›</a:t>
            </a:fld>
            <a:endParaRPr spc="-5">
              <a:solidFill>
                <a:prstClr val="black"/>
              </a:solidFill>
            </a:endParaRPr>
          </a:p>
        </p:txBody>
      </p:sp>
    </p:spTree>
    <p:extLst>
      <p:ext uri="{BB962C8B-B14F-4D97-AF65-F5344CB8AC3E}">
        <p14:creationId xmlns:p14="http://schemas.microsoft.com/office/powerpoint/2010/main" val="3481950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a:solidFill>
                  <a:srgbClr val="0000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1">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0E9D1B5-2D25-43F8-B579-D41276B2C757}" type="datetime1">
              <a:rPr lang="en-US" smtClean="0">
                <a:solidFill>
                  <a:prstClr val="black">
                    <a:tint val="75000"/>
                  </a:prstClr>
                </a:solidFill>
              </a:rPr>
              <a:t>12/4/2020</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a:solidFill>
                  <a:prstClr val="black"/>
                </a:solidFill>
              </a:rPr>
              <a:t>4.</a:t>
            </a:r>
            <a:fld id="{81D60167-4931-47E6-BA6A-407CBD079E47}" type="slidenum">
              <a:rPr spc="-5" smtClean="0">
                <a:solidFill>
                  <a:prstClr val="black"/>
                </a:solidFill>
              </a:rPr>
              <a:pPr marL="12700">
                <a:lnSpc>
                  <a:spcPts val="1425"/>
                </a:lnSpc>
              </a:pPr>
              <a:t>‹#›</a:t>
            </a:fld>
            <a:endParaRPr spc="-5">
              <a:solidFill>
                <a:prstClr val="black"/>
              </a:solidFill>
            </a:endParaRPr>
          </a:p>
        </p:txBody>
      </p:sp>
    </p:spTree>
    <p:extLst>
      <p:ext uri="{BB962C8B-B14F-4D97-AF65-F5344CB8AC3E}">
        <p14:creationId xmlns:p14="http://schemas.microsoft.com/office/powerpoint/2010/main" val="351455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a:solidFill>
                  <a:srgbClr val="0000CC"/>
                </a:solidFill>
                <a:latin typeface="Arial"/>
                <a:cs typeface="Arial"/>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015BCED-768D-46CD-94CB-704CB37741CA}" type="datetime1">
              <a:rPr lang="en-US" smtClean="0">
                <a:solidFill>
                  <a:prstClr val="black">
                    <a:tint val="75000"/>
                  </a:prstClr>
                </a:solidFill>
              </a:rPr>
              <a:t>12/4/2020</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a:solidFill>
                  <a:prstClr val="black"/>
                </a:solidFill>
              </a:rPr>
              <a:t>4.</a:t>
            </a:r>
            <a:fld id="{81D60167-4931-47E6-BA6A-407CBD079E47}" type="slidenum">
              <a:rPr spc="-5" smtClean="0">
                <a:solidFill>
                  <a:prstClr val="black"/>
                </a:solidFill>
              </a:rPr>
              <a:pPr marL="12700">
                <a:lnSpc>
                  <a:spcPts val="1425"/>
                </a:lnSpc>
              </a:pPr>
              <a:t>‹#›</a:t>
            </a:fld>
            <a:endParaRPr spc="-5">
              <a:solidFill>
                <a:prstClr val="black"/>
              </a:solidFill>
            </a:endParaRPr>
          </a:p>
        </p:txBody>
      </p:sp>
    </p:spTree>
    <p:extLst>
      <p:ext uri="{BB962C8B-B14F-4D97-AF65-F5344CB8AC3E}">
        <p14:creationId xmlns:p14="http://schemas.microsoft.com/office/powerpoint/2010/main" val="1017594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a:solidFill>
                  <a:srgbClr val="0000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3A8BC52-D529-4F17-9889-8584007FA4EC}" type="datetime1">
              <a:rPr lang="en-US" smtClean="0">
                <a:solidFill>
                  <a:prstClr val="black">
                    <a:tint val="75000"/>
                  </a:prstClr>
                </a:solidFill>
              </a:rPr>
              <a:t>12/4/2020</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a:solidFill>
                  <a:prstClr val="black"/>
                </a:solidFill>
              </a:rPr>
              <a:t>4.</a:t>
            </a:r>
            <a:fld id="{81D60167-4931-47E6-BA6A-407CBD079E47}" type="slidenum">
              <a:rPr spc="-5" smtClean="0">
                <a:solidFill>
                  <a:prstClr val="black"/>
                </a:solidFill>
              </a:rPr>
              <a:pPr marL="12700">
                <a:lnSpc>
                  <a:spcPts val="1425"/>
                </a:lnSpc>
              </a:pPr>
              <a:t>‹#›</a:t>
            </a:fld>
            <a:endParaRPr spc="-5">
              <a:solidFill>
                <a:prstClr val="black"/>
              </a:solidFill>
            </a:endParaRPr>
          </a:p>
        </p:txBody>
      </p:sp>
    </p:spTree>
    <p:extLst>
      <p:ext uri="{BB962C8B-B14F-4D97-AF65-F5344CB8AC3E}">
        <p14:creationId xmlns:p14="http://schemas.microsoft.com/office/powerpoint/2010/main" val="16700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DE59D64-2898-41FE-AB1A-CDE87C8BA1D8}" type="datetime1">
              <a:rPr lang="en-US" smtClean="0">
                <a:solidFill>
                  <a:prstClr val="black">
                    <a:tint val="75000"/>
                  </a:prstClr>
                </a:solidFill>
              </a:rPr>
              <a:t>12/4/2020</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a:solidFill>
                  <a:prstClr val="black"/>
                </a:solidFill>
              </a:rPr>
              <a:t>4.</a:t>
            </a:r>
            <a:fld id="{81D60167-4931-47E6-BA6A-407CBD079E47}" type="slidenum">
              <a:rPr spc="-5" smtClean="0">
                <a:solidFill>
                  <a:prstClr val="black"/>
                </a:solidFill>
              </a:rPr>
              <a:pPr marL="12700">
                <a:lnSpc>
                  <a:spcPts val="1425"/>
                </a:lnSpc>
              </a:pPr>
              <a:t>‹#›</a:t>
            </a:fld>
            <a:endParaRPr spc="-5">
              <a:solidFill>
                <a:prstClr val="black"/>
              </a:solidFill>
            </a:endParaRPr>
          </a:p>
        </p:txBody>
      </p:sp>
    </p:spTree>
    <p:extLst>
      <p:ext uri="{BB962C8B-B14F-4D97-AF65-F5344CB8AC3E}">
        <p14:creationId xmlns:p14="http://schemas.microsoft.com/office/powerpoint/2010/main" val="108098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9A03651-7671-423E-9FDA-43C99917DAE1}" type="datetime1">
              <a:rPr lang="en-US" smtClean="0"/>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80163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DCE150-845C-461B-A859-805AA2DA2C83}" type="datetime1">
              <a:rPr lang="en-US" smtClean="0"/>
              <a:t>12/4/2020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422529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18EE8C5-4683-4DCC-A873-B0BC9840D785}" type="datetime1">
              <a:rPr lang="en-US" smtClean="0"/>
              <a:t>12/4/2020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308939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2CE1F22-234E-4E67-81B4-2CD3EEBB648F}" type="datetime1">
              <a:rPr lang="en-US" smtClean="0"/>
              <a:t>12/4/2020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49148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AFD2639-489C-44FC-B814-68E95A6B42A4}" type="datetime1">
              <a:rPr lang="en-US" smtClean="0"/>
              <a:t>12/4/2020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94396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142CB-E6A0-452A-97F9-F57460FD3009}" type="datetime1">
              <a:rPr lang="en-US" smtClean="0"/>
              <a:t>12/4/2020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73422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BDC9D5-DD93-4963-B1C5-1656E61F2826}" type="datetime1">
              <a:rPr lang="en-US" smtClean="0"/>
              <a:t>12/4/2020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230444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723ED-4398-4B16-8A0A-4148B270C525}" type="datetime1">
              <a:rPr lang="en-US" smtClean="0"/>
              <a:t>12/4/2020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74986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3FE03-FD04-4EF2-9276-9F1B74FDC2CD}" type="datetime1">
              <a:rPr lang="en-US" smtClean="0"/>
              <a:t>12/4/2020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CA9D4-C262-4F67-860C-89577FEC1AAD}" type="slidenum">
              <a:rPr lang="en-IN" smtClean="0"/>
              <a:t>‹#›</a:t>
            </a:fld>
            <a:endParaRPr lang="en-IN"/>
          </a:p>
        </p:txBody>
      </p:sp>
    </p:spTree>
    <p:extLst>
      <p:ext uri="{BB962C8B-B14F-4D97-AF65-F5344CB8AC3E}">
        <p14:creationId xmlns:p14="http://schemas.microsoft.com/office/powerpoint/2010/main" val="297845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8188" y="585038"/>
            <a:ext cx="11575625" cy="369332"/>
          </a:xfrm>
          <a:prstGeom prst="rect">
            <a:avLst/>
          </a:prstGeom>
        </p:spPr>
        <p:txBody>
          <a:bodyPr wrap="square" lIns="0" tIns="0" rIns="0" bIns="0">
            <a:spAutoFit/>
          </a:bodyPr>
          <a:lstStyle>
            <a:lvl1pPr>
              <a:defRPr sz="2400" b="1" i="1">
                <a:solidFill>
                  <a:srgbClr val="0000CC"/>
                </a:solidFill>
                <a:latin typeface="Arial"/>
                <a:cs typeface="Arial"/>
              </a:defRPr>
            </a:lvl1pPr>
          </a:lstStyle>
          <a:p>
            <a:endParaRPr/>
          </a:p>
        </p:txBody>
      </p:sp>
      <p:sp>
        <p:nvSpPr>
          <p:cNvPr id="3" name="Holder 3"/>
          <p:cNvSpPr>
            <a:spLocks noGrp="1"/>
          </p:cNvSpPr>
          <p:nvPr>
            <p:ph type="body" idx="1"/>
          </p:nvPr>
        </p:nvSpPr>
        <p:spPr>
          <a:xfrm>
            <a:off x="562018" y="1392682"/>
            <a:ext cx="11067964" cy="430887"/>
          </a:xfrm>
          <a:prstGeom prst="rect">
            <a:avLst/>
          </a:prstGeom>
        </p:spPr>
        <p:txBody>
          <a:bodyPr wrap="square" lIns="0" tIns="0" rIns="0" bIns="0">
            <a:spAutoFit/>
          </a:bodyPr>
          <a:lstStyle>
            <a:lvl1pPr>
              <a:defRPr sz="2800" b="1" i="1">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B60D8257-8A96-4205-8C52-F678646B4557}" type="datetime1">
              <a:rPr lang="en-US" smtClean="0">
                <a:solidFill>
                  <a:prstClr val="black">
                    <a:tint val="75000"/>
                  </a:prstClr>
                </a:solidFill>
              </a:rPr>
              <a:t>12/4/2020</a:t>
            </a:fld>
            <a:endParaRPr lang="en-US">
              <a:solidFill>
                <a:prstClr val="black">
                  <a:tint val="75000"/>
                </a:prstClr>
              </a:solidFill>
            </a:endParaRPr>
          </a:p>
        </p:txBody>
      </p:sp>
      <p:sp>
        <p:nvSpPr>
          <p:cNvPr id="6" name="Holder 6"/>
          <p:cNvSpPr>
            <a:spLocks noGrp="1"/>
          </p:cNvSpPr>
          <p:nvPr>
            <p:ph type="sldNum" sz="quarter" idx="7"/>
          </p:nvPr>
        </p:nvSpPr>
        <p:spPr>
          <a:xfrm>
            <a:off x="104985" y="6628088"/>
            <a:ext cx="449579" cy="179536"/>
          </a:xfrm>
          <a:prstGeom prst="rect">
            <a:avLst/>
          </a:prstGeom>
        </p:spPr>
        <p:txBody>
          <a:bodyPr wrap="square" lIns="0" tIns="0" rIns="0" bIns="0">
            <a:spAutoFit/>
          </a:bodyPr>
          <a:lstStyle>
            <a:lvl1pPr>
              <a:defRPr sz="1200" b="1" i="0">
                <a:solidFill>
                  <a:schemeClr val="tx1"/>
                </a:solidFill>
                <a:latin typeface="Arial"/>
                <a:cs typeface="Arial"/>
              </a:defRPr>
            </a:lvl1pPr>
          </a:lstStyle>
          <a:p>
            <a:pPr marL="12700">
              <a:lnSpc>
                <a:spcPts val="1425"/>
              </a:lnSpc>
            </a:pPr>
            <a:r>
              <a:rPr lang="en-IN" spc="-5">
                <a:solidFill>
                  <a:prstClr val="black"/>
                </a:solidFill>
              </a:rPr>
              <a:t>4.</a:t>
            </a:r>
            <a:fld id="{81D60167-4931-47E6-BA6A-407CBD079E47}" type="slidenum">
              <a:rPr spc="-5" smtClean="0">
                <a:solidFill>
                  <a:prstClr val="black"/>
                </a:solidFill>
              </a:rPr>
              <a:pPr marL="12700">
                <a:lnSpc>
                  <a:spcPts val="1425"/>
                </a:lnSpc>
              </a:pPr>
              <a:t>‹#›</a:t>
            </a:fld>
            <a:endParaRPr spc="-5">
              <a:solidFill>
                <a:prstClr val="black"/>
              </a:solidFill>
            </a:endParaRPr>
          </a:p>
        </p:txBody>
      </p:sp>
    </p:spTree>
    <p:extLst>
      <p:ext uri="{BB962C8B-B14F-4D97-AF65-F5344CB8AC3E}">
        <p14:creationId xmlns:p14="http://schemas.microsoft.com/office/powerpoint/2010/main" val="23165995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600200" y="1752601"/>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a:solidFill>
                  <a:schemeClr val="tx2"/>
                </a:solidFill>
                <a:latin typeface="Arial" panose="020B0604020202020204" pitchFamily="34" charset="0"/>
              </a:rPr>
              <a:t>Data Communications</a:t>
            </a:r>
          </a:p>
          <a:p>
            <a:pPr algn="ctr"/>
            <a:endParaRPr lang="en-US" sz="4400" i="0" baseline="0">
              <a:latin typeface="Arial" panose="020B0604020202020204" pitchFamily="34" charset="0"/>
            </a:endParaRPr>
          </a:p>
          <a:p>
            <a:pPr algn="ctr"/>
            <a:r>
              <a:rPr lang="en-US" sz="4400" i="0" baseline="0">
                <a:latin typeface="Arial" panose="020B0604020202020204" pitchFamily="34" charset="0"/>
              </a:rPr>
              <a:t>Lecture 13</a:t>
            </a:r>
          </a:p>
        </p:txBody>
      </p:sp>
    </p:spTree>
    <p:extLst>
      <p:ext uri="{BB962C8B-B14F-4D97-AF65-F5344CB8AC3E}">
        <p14:creationId xmlns:p14="http://schemas.microsoft.com/office/powerpoint/2010/main" val="309638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141" y="682878"/>
            <a:ext cx="4982845" cy="391160"/>
          </a:xfrm>
          <a:prstGeom prst="rect">
            <a:avLst/>
          </a:prstGeom>
        </p:spPr>
        <p:txBody>
          <a:bodyPr vert="horz" wrap="square" lIns="0" tIns="12700" rIns="0" bIns="0" rtlCol="0">
            <a:spAutoFit/>
          </a:bodyPr>
          <a:lstStyle/>
          <a:p>
            <a:pPr marL="12700">
              <a:spcBef>
                <a:spcPts val="100"/>
              </a:spcBef>
              <a:tabLst>
                <a:tab pos="2333625" algn="l"/>
              </a:tabLst>
            </a:pPr>
            <a:r>
              <a:rPr spc="-5"/>
              <a:t>Polar</a:t>
            </a:r>
            <a:r>
              <a:rPr spc="5"/>
              <a:t> </a:t>
            </a:r>
            <a:r>
              <a:rPr spc="-5"/>
              <a:t>schemes	(NRZ-L </a:t>
            </a:r>
            <a:r>
              <a:t>and</a:t>
            </a:r>
            <a:r>
              <a:rPr spc="-95"/>
              <a:t> </a:t>
            </a:r>
            <a:r>
              <a:rPr spc="-5"/>
              <a:t>NRZ-I)</a:t>
            </a:r>
          </a:p>
        </p:txBody>
      </p:sp>
      <p:sp>
        <p:nvSpPr>
          <p:cNvPr id="3" name="object 3"/>
          <p:cNvSpPr/>
          <p:nvPr/>
        </p:nvSpPr>
        <p:spPr>
          <a:xfrm>
            <a:off x="2658534" y="2071159"/>
            <a:ext cx="5481675" cy="266005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43400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8940" y="1194308"/>
            <a:ext cx="8682355" cy="878840"/>
          </a:xfrm>
          <a:prstGeom prst="rect">
            <a:avLst/>
          </a:prstGeom>
        </p:spPr>
        <p:txBody>
          <a:bodyPr vert="horz" wrap="square" lIns="0" tIns="12065" rIns="0" bIns="0" rtlCol="0">
            <a:spAutoFit/>
          </a:bodyPr>
          <a:lstStyle/>
          <a:p>
            <a:pPr marL="12700" marR="5080">
              <a:spcBef>
                <a:spcPts val="95"/>
              </a:spcBef>
            </a:pPr>
            <a:r>
              <a:rPr sz="2800" spc="-5">
                <a:solidFill>
                  <a:prstClr val="black"/>
                </a:solidFill>
                <a:latin typeface="Times New Roman"/>
                <a:cs typeface="Times New Roman"/>
              </a:rPr>
              <a:t>A system </a:t>
            </a:r>
            <a:r>
              <a:rPr sz="2800">
                <a:solidFill>
                  <a:prstClr val="black"/>
                </a:solidFill>
                <a:latin typeface="Times New Roman"/>
                <a:cs typeface="Times New Roman"/>
              </a:rPr>
              <a:t>is </a:t>
            </a:r>
            <a:r>
              <a:rPr sz="2800" spc="-5">
                <a:solidFill>
                  <a:prstClr val="black"/>
                </a:solidFill>
                <a:latin typeface="Times New Roman"/>
                <a:cs typeface="Times New Roman"/>
              </a:rPr>
              <a:t>using NRZ-I to </a:t>
            </a:r>
            <a:r>
              <a:rPr sz="2800">
                <a:solidFill>
                  <a:prstClr val="black"/>
                </a:solidFill>
                <a:latin typeface="Times New Roman"/>
                <a:cs typeface="Times New Roman"/>
              </a:rPr>
              <a:t>transfer </a:t>
            </a:r>
            <a:r>
              <a:rPr sz="2800" spc="-5">
                <a:solidFill>
                  <a:prstClr val="black"/>
                </a:solidFill>
                <a:latin typeface="Times New Roman"/>
                <a:cs typeface="Times New Roman"/>
              </a:rPr>
              <a:t>10-Mbps data. What are  the average </a:t>
            </a:r>
            <a:r>
              <a:rPr sz="2800">
                <a:solidFill>
                  <a:prstClr val="black"/>
                </a:solidFill>
                <a:latin typeface="Times New Roman"/>
                <a:cs typeface="Times New Roman"/>
              </a:rPr>
              <a:t>signal </a:t>
            </a:r>
            <a:r>
              <a:rPr sz="2800" spc="-5">
                <a:solidFill>
                  <a:prstClr val="black"/>
                </a:solidFill>
                <a:latin typeface="Times New Roman"/>
                <a:cs typeface="Times New Roman"/>
              </a:rPr>
              <a:t>rate and </a:t>
            </a:r>
            <a:r>
              <a:rPr sz="2800" spc="-10">
                <a:solidFill>
                  <a:prstClr val="black"/>
                </a:solidFill>
                <a:latin typeface="Times New Roman"/>
                <a:cs typeface="Times New Roman"/>
              </a:rPr>
              <a:t>minimum</a:t>
            </a:r>
            <a:r>
              <a:rPr sz="2800" spc="-5">
                <a:solidFill>
                  <a:prstClr val="black"/>
                </a:solidFill>
                <a:latin typeface="Times New Roman"/>
                <a:cs typeface="Times New Roman"/>
              </a:rPr>
              <a:t> bandwidth?</a:t>
            </a:r>
            <a:endParaRPr sz="2800">
              <a:solidFill>
                <a:prstClr val="black"/>
              </a:solidFill>
              <a:latin typeface="Times New Roman"/>
              <a:cs typeface="Times New Roman"/>
            </a:endParaRPr>
          </a:p>
        </p:txBody>
      </p:sp>
      <p:sp>
        <p:nvSpPr>
          <p:cNvPr id="3" name="object 3"/>
          <p:cNvSpPr txBox="1">
            <a:spLocks noGrp="1"/>
          </p:cNvSpPr>
          <p:nvPr>
            <p:ph type="title"/>
          </p:nvPr>
        </p:nvSpPr>
        <p:spPr>
          <a:xfrm>
            <a:off x="1524000" y="1"/>
            <a:ext cx="1948180" cy="539891"/>
          </a:xfrm>
          <a:prstGeom prst="rect">
            <a:avLst/>
          </a:prstGeom>
          <a:solidFill>
            <a:srgbClr val="2CB843"/>
          </a:solidFill>
          <a:ln w="9525">
            <a:solidFill>
              <a:srgbClr val="00CC00"/>
            </a:solidFill>
          </a:ln>
        </p:spPr>
        <p:txBody>
          <a:bodyPr vert="horz" wrap="square" lIns="0" tIns="24130" rIns="0" bIns="0" rtlCol="0">
            <a:spAutoFit/>
          </a:bodyPr>
          <a:lstStyle/>
          <a:p>
            <a:pPr marL="90805">
              <a:spcBef>
                <a:spcPts val="190"/>
              </a:spcBef>
            </a:pPr>
            <a:r>
              <a:rPr sz="3350" spc="-95">
                <a:solidFill>
                  <a:srgbClr val="FFFFFF"/>
                </a:solidFill>
                <a:latin typeface="Tahoma"/>
                <a:cs typeface="Tahoma"/>
              </a:rPr>
              <a:t>Example</a:t>
            </a:r>
            <a:endParaRPr sz="3350">
              <a:latin typeface="Tahoma"/>
              <a:cs typeface="Tahoma"/>
            </a:endParaRPr>
          </a:p>
        </p:txBody>
      </p:sp>
      <p:sp>
        <p:nvSpPr>
          <p:cNvPr id="4" name="object 4"/>
          <p:cNvSpPr txBox="1"/>
          <p:nvPr/>
        </p:nvSpPr>
        <p:spPr>
          <a:xfrm>
            <a:off x="1604132" y="2939237"/>
            <a:ext cx="8848090" cy="1732280"/>
          </a:xfrm>
          <a:prstGeom prst="rect">
            <a:avLst/>
          </a:prstGeom>
        </p:spPr>
        <p:txBody>
          <a:bodyPr vert="horz" wrap="square" lIns="0" tIns="12065" rIns="0" bIns="0" rtlCol="0">
            <a:spAutoFit/>
          </a:bodyPr>
          <a:lstStyle/>
          <a:p>
            <a:pPr marL="139700">
              <a:spcBef>
                <a:spcPts val="95"/>
              </a:spcBef>
            </a:pPr>
            <a:r>
              <a:rPr sz="2800" b="1">
                <a:solidFill>
                  <a:srgbClr val="FF0000"/>
                </a:solidFill>
                <a:latin typeface="Times New Roman"/>
                <a:cs typeface="Times New Roman"/>
              </a:rPr>
              <a:t>Solution</a:t>
            </a:r>
            <a:endParaRPr sz="2800">
              <a:solidFill>
                <a:prstClr val="black"/>
              </a:solidFill>
              <a:latin typeface="Times New Roman"/>
              <a:cs typeface="Times New Roman"/>
            </a:endParaRPr>
          </a:p>
          <a:p>
            <a:pPr marL="139700" marR="43180" algn="just"/>
            <a:r>
              <a:rPr sz="2800" spc="-5">
                <a:solidFill>
                  <a:prstClr val="black"/>
                </a:solidFill>
                <a:latin typeface="Times New Roman"/>
                <a:cs typeface="Times New Roman"/>
              </a:rPr>
              <a:t>The average </a:t>
            </a:r>
            <a:r>
              <a:rPr sz="2800">
                <a:solidFill>
                  <a:prstClr val="black"/>
                </a:solidFill>
                <a:latin typeface="Times New Roman"/>
                <a:cs typeface="Times New Roman"/>
              </a:rPr>
              <a:t>signal </a:t>
            </a:r>
            <a:r>
              <a:rPr sz="2800" spc="-5">
                <a:solidFill>
                  <a:prstClr val="black"/>
                </a:solidFill>
                <a:latin typeface="Times New Roman"/>
                <a:cs typeface="Times New Roman"/>
              </a:rPr>
              <a:t>rate is S = N/2 = </a:t>
            </a:r>
            <a:r>
              <a:rPr sz="2800">
                <a:solidFill>
                  <a:prstClr val="black"/>
                </a:solidFill>
                <a:latin typeface="Times New Roman"/>
                <a:cs typeface="Times New Roman"/>
              </a:rPr>
              <a:t>500 kbaud. </a:t>
            </a:r>
            <a:r>
              <a:rPr sz="2800" spc="-5">
                <a:solidFill>
                  <a:prstClr val="black"/>
                </a:solidFill>
                <a:latin typeface="Times New Roman"/>
                <a:cs typeface="Times New Roman"/>
              </a:rPr>
              <a:t>The  minimum bandwidth </a:t>
            </a:r>
            <a:r>
              <a:rPr sz="2800">
                <a:solidFill>
                  <a:prstClr val="black"/>
                </a:solidFill>
                <a:latin typeface="Times New Roman"/>
                <a:cs typeface="Times New Roman"/>
              </a:rPr>
              <a:t>for </a:t>
            </a:r>
            <a:r>
              <a:rPr sz="2800" spc="-5">
                <a:solidFill>
                  <a:prstClr val="black"/>
                </a:solidFill>
                <a:latin typeface="Times New Roman"/>
                <a:cs typeface="Times New Roman"/>
              </a:rPr>
              <a:t>this average baud rate is  </a:t>
            </a:r>
            <a:r>
              <a:rPr sz="2800">
                <a:solidFill>
                  <a:prstClr val="black"/>
                </a:solidFill>
                <a:latin typeface="Times New Roman"/>
                <a:cs typeface="Times New Roman"/>
              </a:rPr>
              <a:t>B</a:t>
            </a:r>
            <a:r>
              <a:rPr sz="2775" baseline="-21021">
                <a:solidFill>
                  <a:prstClr val="black"/>
                </a:solidFill>
                <a:latin typeface="Times New Roman"/>
                <a:cs typeface="Times New Roman"/>
              </a:rPr>
              <a:t>min </a:t>
            </a:r>
            <a:r>
              <a:rPr sz="2800" spc="-5">
                <a:solidFill>
                  <a:prstClr val="black"/>
                </a:solidFill>
                <a:latin typeface="Times New Roman"/>
                <a:cs typeface="Times New Roman"/>
              </a:rPr>
              <a:t>= S = </a:t>
            </a:r>
            <a:r>
              <a:rPr sz="2800">
                <a:solidFill>
                  <a:prstClr val="black"/>
                </a:solidFill>
                <a:latin typeface="Times New Roman"/>
                <a:cs typeface="Times New Roman"/>
              </a:rPr>
              <a:t>500</a:t>
            </a:r>
            <a:r>
              <a:rPr sz="2800" spc="-225">
                <a:solidFill>
                  <a:prstClr val="black"/>
                </a:solidFill>
                <a:latin typeface="Times New Roman"/>
                <a:cs typeface="Times New Roman"/>
              </a:rPr>
              <a:t> </a:t>
            </a:r>
            <a:r>
              <a:rPr sz="2800" spc="-5">
                <a:solidFill>
                  <a:prstClr val="black"/>
                </a:solidFill>
                <a:latin typeface="Times New Roman"/>
                <a:cs typeface="Times New Roman"/>
              </a:rPr>
              <a:t>kHz.</a:t>
            </a:r>
            <a:endParaRPr sz="2800">
              <a:solidFill>
                <a:prstClr val="black"/>
              </a:solidFill>
              <a:latin typeface="Times New Roman"/>
              <a:cs typeface="Times New Roman"/>
            </a:endParaRPr>
          </a:p>
        </p:txBody>
      </p:sp>
    </p:spTree>
    <p:extLst>
      <p:ext uri="{BB962C8B-B14F-4D97-AF65-F5344CB8AC3E}">
        <p14:creationId xmlns:p14="http://schemas.microsoft.com/office/powerpoint/2010/main" val="156001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1244" y="835278"/>
            <a:ext cx="2871470" cy="391160"/>
          </a:xfrm>
          <a:prstGeom prst="rect">
            <a:avLst/>
          </a:prstGeom>
        </p:spPr>
        <p:txBody>
          <a:bodyPr vert="horz" wrap="square" lIns="0" tIns="12700" rIns="0" bIns="0" rtlCol="0">
            <a:spAutoFit/>
          </a:bodyPr>
          <a:lstStyle/>
          <a:p>
            <a:pPr marL="12700">
              <a:spcBef>
                <a:spcPts val="100"/>
              </a:spcBef>
            </a:pPr>
            <a:r>
              <a:rPr spc="-5"/>
              <a:t>Polar schemes</a:t>
            </a:r>
            <a:r>
              <a:rPr spc="-35"/>
              <a:t> </a:t>
            </a:r>
            <a:r>
              <a:t>(RZ)</a:t>
            </a:r>
          </a:p>
        </p:txBody>
      </p:sp>
      <p:sp>
        <p:nvSpPr>
          <p:cNvPr id="3" name="object 3"/>
          <p:cNvSpPr/>
          <p:nvPr/>
        </p:nvSpPr>
        <p:spPr>
          <a:xfrm>
            <a:off x="3657601" y="2539972"/>
            <a:ext cx="4403081" cy="15223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13464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6140" y="556640"/>
            <a:ext cx="2023110" cy="391160"/>
          </a:xfrm>
          <a:prstGeom prst="rect">
            <a:avLst/>
          </a:prstGeom>
        </p:spPr>
        <p:txBody>
          <a:bodyPr vert="horz" wrap="square" lIns="0" tIns="12700" rIns="0" bIns="0" rtlCol="0">
            <a:spAutoFit/>
          </a:bodyPr>
          <a:lstStyle/>
          <a:p>
            <a:pPr marL="12700">
              <a:spcBef>
                <a:spcPts val="100"/>
              </a:spcBef>
            </a:pPr>
            <a:r>
              <a:rPr spc="-5"/>
              <a:t>Polar</a:t>
            </a:r>
            <a:r>
              <a:rPr spc="-50"/>
              <a:t> </a:t>
            </a:r>
            <a:r>
              <a:rPr spc="-5"/>
              <a:t>biphase</a:t>
            </a:r>
          </a:p>
        </p:txBody>
      </p:sp>
      <p:sp>
        <p:nvSpPr>
          <p:cNvPr id="3" name="object 3"/>
          <p:cNvSpPr/>
          <p:nvPr/>
        </p:nvSpPr>
        <p:spPr>
          <a:xfrm>
            <a:off x="3429000" y="1828801"/>
            <a:ext cx="5690478" cy="365510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38933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141" y="530478"/>
            <a:ext cx="5735955" cy="391160"/>
          </a:xfrm>
          <a:prstGeom prst="rect">
            <a:avLst/>
          </a:prstGeom>
        </p:spPr>
        <p:txBody>
          <a:bodyPr vert="horz" wrap="square" lIns="0" tIns="12700" rIns="0" bIns="0" rtlCol="0">
            <a:spAutoFit/>
          </a:bodyPr>
          <a:lstStyle/>
          <a:p>
            <a:pPr marL="12700">
              <a:spcBef>
                <a:spcPts val="100"/>
              </a:spcBef>
            </a:pPr>
            <a:r>
              <a:rPr spc="-5"/>
              <a:t>Polar schemes: </a:t>
            </a:r>
            <a:r>
              <a:rPr spc="-15"/>
              <a:t>AMI </a:t>
            </a:r>
            <a:r>
              <a:t>and</a:t>
            </a:r>
            <a:r>
              <a:rPr spc="-40"/>
              <a:t> </a:t>
            </a:r>
            <a:r>
              <a:rPr spc="-5"/>
              <a:t>pseudoternary</a:t>
            </a:r>
          </a:p>
        </p:txBody>
      </p:sp>
      <p:sp>
        <p:nvSpPr>
          <p:cNvPr id="3" name="object 3"/>
          <p:cNvSpPr/>
          <p:nvPr/>
        </p:nvSpPr>
        <p:spPr>
          <a:xfrm>
            <a:off x="3179956" y="2068035"/>
            <a:ext cx="5572700" cy="21670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56046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1244" y="835278"/>
            <a:ext cx="2871470" cy="391160"/>
          </a:xfrm>
          <a:prstGeom prst="rect">
            <a:avLst/>
          </a:prstGeom>
        </p:spPr>
        <p:txBody>
          <a:bodyPr vert="horz" wrap="square" lIns="0" tIns="12700" rIns="0" bIns="0" rtlCol="0">
            <a:spAutoFit/>
          </a:bodyPr>
          <a:lstStyle/>
          <a:p>
            <a:pPr marL="12700">
              <a:spcBef>
                <a:spcPts val="100"/>
              </a:spcBef>
            </a:pPr>
            <a:r>
              <a:rPr spc="-5"/>
              <a:t>Polar schemes</a:t>
            </a:r>
            <a:r>
              <a:rPr spc="-35"/>
              <a:t> </a:t>
            </a:r>
            <a:r>
              <a:t>(RZ)</a:t>
            </a:r>
          </a:p>
        </p:txBody>
      </p:sp>
      <p:sp>
        <p:nvSpPr>
          <p:cNvPr id="3" name="object 3"/>
          <p:cNvSpPr/>
          <p:nvPr/>
        </p:nvSpPr>
        <p:spPr>
          <a:xfrm>
            <a:off x="3657601" y="2539972"/>
            <a:ext cx="4403081" cy="152237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930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6140" y="556640"/>
            <a:ext cx="2023110" cy="391160"/>
          </a:xfrm>
          <a:prstGeom prst="rect">
            <a:avLst/>
          </a:prstGeom>
        </p:spPr>
        <p:txBody>
          <a:bodyPr vert="horz" wrap="square" lIns="0" tIns="12700" rIns="0" bIns="0" rtlCol="0">
            <a:spAutoFit/>
          </a:bodyPr>
          <a:lstStyle/>
          <a:p>
            <a:pPr marL="12700">
              <a:spcBef>
                <a:spcPts val="100"/>
              </a:spcBef>
            </a:pPr>
            <a:r>
              <a:rPr spc="-5"/>
              <a:t>Polar</a:t>
            </a:r>
            <a:r>
              <a:rPr spc="-50"/>
              <a:t> </a:t>
            </a:r>
            <a:r>
              <a:rPr spc="-5"/>
              <a:t>biphase</a:t>
            </a:r>
          </a:p>
        </p:txBody>
      </p:sp>
      <p:sp>
        <p:nvSpPr>
          <p:cNvPr id="3" name="object 3"/>
          <p:cNvSpPr/>
          <p:nvPr/>
        </p:nvSpPr>
        <p:spPr>
          <a:xfrm>
            <a:off x="3429000" y="1828801"/>
            <a:ext cx="5690478" cy="365510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8979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141" y="530478"/>
            <a:ext cx="5735955" cy="391160"/>
          </a:xfrm>
          <a:prstGeom prst="rect">
            <a:avLst/>
          </a:prstGeom>
        </p:spPr>
        <p:txBody>
          <a:bodyPr vert="horz" wrap="square" lIns="0" tIns="12700" rIns="0" bIns="0" rtlCol="0">
            <a:spAutoFit/>
          </a:bodyPr>
          <a:lstStyle/>
          <a:p>
            <a:pPr marL="12700">
              <a:spcBef>
                <a:spcPts val="100"/>
              </a:spcBef>
            </a:pPr>
            <a:r>
              <a:rPr spc="-5"/>
              <a:t>Polar schemes: </a:t>
            </a:r>
            <a:r>
              <a:rPr spc="-15"/>
              <a:t>AMI </a:t>
            </a:r>
            <a:r>
              <a:t>and</a:t>
            </a:r>
            <a:r>
              <a:rPr spc="-40"/>
              <a:t> </a:t>
            </a:r>
            <a:r>
              <a:rPr spc="-5"/>
              <a:t>pseudoternary</a:t>
            </a:r>
          </a:p>
        </p:txBody>
      </p:sp>
      <p:sp>
        <p:nvSpPr>
          <p:cNvPr id="3" name="object 3"/>
          <p:cNvSpPr/>
          <p:nvPr/>
        </p:nvSpPr>
        <p:spPr>
          <a:xfrm>
            <a:off x="3472230" y="2235049"/>
            <a:ext cx="5572700" cy="21670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8314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31795" y="2992373"/>
            <a:ext cx="5301615" cy="756920"/>
          </a:xfrm>
          <a:prstGeom prst="rect">
            <a:avLst/>
          </a:prstGeom>
        </p:spPr>
        <p:txBody>
          <a:bodyPr vert="horz" wrap="square" lIns="0" tIns="12700" rIns="0" bIns="0" rtlCol="0">
            <a:spAutoFit/>
          </a:bodyPr>
          <a:lstStyle/>
          <a:p>
            <a:pPr marL="12700">
              <a:spcBef>
                <a:spcPts val="100"/>
              </a:spcBef>
            </a:pPr>
            <a:r>
              <a:rPr sz="4800" b="1" i="1" spc="-5">
                <a:solidFill>
                  <a:srgbClr val="001F5F"/>
                </a:solidFill>
                <a:latin typeface="Times New Roman"/>
                <a:cs typeface="Times New Roman"/>
              </a:rPr>
              <a:t>Digital</a:t>
            </a:r>
            <a:r>
              <a:rPr sz="4800" b="1" i="1" spc="-90">
                <a:solidFill>
                  <a:srgbClr val="001F5F"/>
                </a:solidFill>
                <a:latin typeface="Times New Roman"/>
                <a:cs typeface="Times New Roman"/>
              </a:rPr>
              <a:t> </a:t>
            </a:r>
            <a:r>
              <a:rPr sz="4800" b="1" i="1" spc="-20">
                <a:solidFill>
                  <a:srgbClr val="001F5F"/>
                </a:solidFill>
                <a:latin typeface="Times New Roman"/>
                <a:cs typeface="Times New Roman"/>
              </a:rPr>
              <a:t>Transmission</a:t>
            </a:r>
            <a:endParaRPr sz="4800">
              <a:latin typeface="Times New Roman"/>
              <a:cs typeface="Times New Roman"/>
            </a:endParaRPr>
          </a:p>
        </p:txBody>
      </p:sp>
    </p:spTree>
    <p:extLst>
      <p:ext uri="{BB962C8B-B14F-4D97-AF65-F5344CB8AC3E}">
        <p14:creationId xmlns:p14="http://schemas.microsoft.com/office/powerpoint/2010/main" val="75399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39183" y="222504"/>
            <a:ext cx="714756" cy="10119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80592" y="441452"/>
            <a:ext cx="2375535" cy="574040"/>
          </a:xfrm>
          <a:prstGeom prst="rect">
            <a:avLst/>
          </a:prstGeom>
        </p:spPr>
        <p:txBody>
          <a:bodyPr vert="horz" wrap="square" lIns="0" tIns="12700" rIns="0" bIns="0" rtlCol="0" anchor="ctr">
            <a:spAutoFit/>
          </a:bodyPr>
          <a:lstStyle/>
          <a:p>
            <a:pPr marL="12700">
              <a:lnSpc>
                <a:spcPct val="100000"/>
              </a:lnSpc>
              <a:spcBef>
                <a:spcPts val="100"/>
              </a:spcBef>
            </a:pPr>
            <a:r>
              <a:rPr sz="3600" spc="-5">
                <a:latin typeface="Times New Roman"/>
                <a:cs typeface="Times New Roman"/>
              </a:rPr>
              <a:t>Line</a:t>
            </a:r>
            <a:r>
              <a:rPr sz="3600" spc="-50">
                <a:latin typeface="Times New Roman"/>
                <a:cs typeface="Times New Roman"/>
              </a:rPr>
              <a:t> </a:t>
            </a:r>
            <a:r>
              <a:rPr sz="3600" spc="-5">
                <a:latin typeface="Times New Roman"/>
                <a:cs typeface="Times New Roman"/>
              </a:rPr>
              <a:t>Coding</a:t>
            </a:r>
            <a:endParaRPr sz="3600">
              <a:latin typeface="Times New Roman"/>
              <a:cs typeface="Times New Roman"/>
            </a:endParaRPr>
          </a:p>
        </p:txBody>
      </p:sp>
      <p:sp>
        <p:nvSpPr>
          <p:cNvPr id="5" name="object 5"/>
          <p:cNvSpPr txBox="1">
            <a:spLocks noGrp="1"/>
          </p:cNvSpPr>
          <p:nvPr>
            <p:ph type="body" idx="1"/>
          </p:nvPr>
        </p:nvSpPr>
        <p:spPr>
          <a:xfrm>
            <a:off x="526941" y="1732636"/>
            <a:ext cx="10150099" cy="3618298"/>
          </a:xfrm>
          <a:prstGeom prst="rect">
            <a:avLst/>
          </a:prstGeom>
        </p:spPr>
        <p:txBody>
          <a:bodyPr vert="horz" wrap="square" lIns="0" tIns="12065" rIns="0" bIns="0" rtlCol="0">
            <a:spAutoFit/>
          </a:bodyPr>
          <a:lstStyle/>
          <a:p>
            <a:pPr marL="1057275" marR="6350" indent="-514350">
              <a:lnSpc>
                <a:spcPct val="100000"/>
              </a:lnSpc>
              <a:spcBef>
                <a:spcPts val="95"/>
              </a:spcBef>
              <a:buFont typeface="+mj-lt"/>
              <a:buAutoNum type="arabicPeriod"/>
              <a:tabLst>
                <a:tab pos="999490" algn="l"/>
                <a:tab pos="1000125" algn="l"/>
                <a:tab pos="1717675" algn="l"/>
                <a:tab pos="2948940" algn="l"/>
                <a:tab pos="3391535" algn="l"/>
                <a:tab pos="5097145" algn="l"/>
                <a:tab pos="5420360" algn="l"/>
                <a:tab pos="6904355" algn="l"/>
                <a:tab pos="7348220" algn="l"/>
                <a:tab pos="8008620" algn="l"/>
              </a:tabLst>
            </a:pPr>
            <a:r>
              <a:rPr spc="-5">
                <a:latin typeface="Times New Roman" panose="02020603050405020304" pitchFamily="18" charset="0"/>
                <a:cs typeface="Times New Roman" panose="02020603050405020304" pitchFamily="18" charset="0"/>
              </a:rPr>
              <a:t>The	p</a:t>
            </a:r>
            <a:r>
              <a:rPr>
                <a:latin typeface="Times New Roman" panose="02020603050405020304" pitchFamily="18" charset="0"/>
                <a:cs typeface="Times New Roman" panose="02020603050405020304" pitchFamily="18" charset="0"/>
              </a:rPr>
              <a:t>r</a:t>
            </a:r>
            <a:r>
              <a:rPr spc="-5">
                <a:latin typeface="Times New Roman" panose="02020603050405020304" pitchFamily="18" charset="0"/>
                <a:cs typeface="Times New Roman" panose="02020603050405020304" pitchFamily="18" charset="0"/>
              </a:rPr>
              <a:t>ocess</a:t>
            </a:r>
            <a:r>
              <a:rPr>
                <a:latin typeface="Times New Roman" panose="02020603050405020304" pitchFamily="18" charset="0"/>
                <a:cs typeface="Times New Roman" panose="02020603050405020304" pitchFamily="18" charset="0"/>
              </a:rPr>
              <a:t>	o</a:t>
            </a:r>
            <a:r>
              <a:rPr spc="-5">
                <a:latin typeface="Times New Roman" panose="02020603050405020304" pitchFamily="18" charset="0"/>
                <a:cs typeface="Times New Roman" panose="02020603050405020304" pitchFamily="18" charset="0"/>
              </a:rPr>
              <a:t>f</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converti</a:t>
            </a:r>
            <a:r>
              <a:rPr>
                <a:latin typeface="Times New Roman" panose="02020603050405020304" pitchFamily="18" charset="0"/>
                <a:cs typeface="Times New Roman" panose="02020603050405020304" pitchFamily="18" charset="0"/>
              </a:rPr>
              <a:t>n</a:t>
            </a:r>
            <a:r>
              <a:rPr spc="-5">
                <a:latin typeface="Times New Roman" panose="02020603050405020304" pitchFamily="18" charset="0"/>
                <a:cs typeface="Times New Roman" panose="02020603050405020304" pitchFamily="18" charset="0"/>
              </a:rPr>
              <a:t>g</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a</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s</a:t>
            </a:r>
            <a:r>
              <a:rPr spc="-20">
                <a:latin typeface="Times New Roman" panose="02020603050405020304" pitchFamily="18" charset="0"/>
                <a:cs typeface="Times New Roman" panose="02020603050405020304" pitchFamily="18" charset="0"/>
              </a:rPr>
              <a:t>e</a:t>
            </a:r>
            <a:r>
              <a:rPr spc="-5">
                <a:latin typeface="Times New Roman" panose="02020603050405020304" pitchFamily="18" charset="0"/>
                <a:cs typeface="Times New Roman" panose="02020603050405020304" pitchFamily="18" charset="0"/>
              </a:rPr>
              <a:t>q</a:t>
            </a:r>
            <a:r>
              <a:rPr>
                <a:latin typeface="Times New Roman" panose="02020603050405020304" pitchFamily="18" charset="0"/>
                <a:cs typeface="Times New Roman" panose="02020603050405020304" pitchFamily="18" charset="0"/>
              </a:rPr>
              <a:t>u</a:t>
            </a:r>
            <a:r>
              <a:rPr spc="-5">
                <a:latin typeface="Times New Roman" panose="02020603050405020304" pitchFamily="18" charset="0"/>
                <a:cs typeface="Times New Roman" panose="02020603050405020304" pitchFamily="18" charset="0"/>
              </a:rPr>
              <a:t>ence</a:t>
            </a:r>
            <a:r>
              <a:rPr>
                <a:latin typeface="Times New Roman" panose="02020603050405020304" pitchFamily="18" charset="0"/>
                <a:cs typeface="Times New Roman" panose="02020603050405020304" pitchFamily="18" charset="0"/>
              </a:rPr>
              <a:t>	</a:t>
            </a:r>
            <a:r>
              <a:rPr spc="10">
                <a:latin typeface="Times New Roman" panose="02020603050405020304" pitchFamily="18" charset="0"/>
                <a:cs typeface="Times New Roman" panose="02020603050405020304" pitchFamily="18" charset="0"/>
              </a:rPr>
              <a:t>o</a:t>
            </a:r>
            <a:r>
              <a:rPr spc="-5">
                <a:latin typeface="Times New Roman" panose="02020603050405020304" pitchFamily="18" charset="0"/>
                <a:cs typeface="Times New Roman" panose="02020603050405020304" pitchFamily="18" charset="0"/>
              </a:rPr>
              <a:t>f</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b</a:t>
            </a:r>
            <a:r>
              <a:rPr>
                <a:latin typeface="Times New Roman" panose="02020603050405020304" pitchFamily="18" charset="0"/>
                <a:cs typeface="Times New Roman" panose="02020603050405020304" pitchFamily="18" charset="0"/>
              </a:rPr>
              <a:t>i</a:t>
            </a:r>
            <a:r>
              <a:rPr spc="-5">
                <a:latin typeface="Times New Roman" panose="02020603050405020304" pitchFamily="18" charset="0"/>
                <a:cs typeface="Times New Roman" panose="02020603050405020304" pitchFamily="18" charset="0"/>
              </a:rPr>
              <a:t>ts</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to </a:t>
            </a:r>
            <a:r>
              <a:rPr i="1" spc="-5">
                <a:latin typeface="Times New Roman" panose="02020603050405020304" pitchFamily="18" charset="0"/>
                <a:cs typeface="Times New Roman" panose="02020603050405020304" pitchFamily="18" charset="0"/>
              </a:rPr>
              <a:t> </a:t>
            </a:r>
            <a:r>
              <a:rPr i="1">
                <a:latin typeface="Times New Roman" panose="02020603050405020304" pitchFamily="18" charset="0"/>
                <a:cs typeface="Times New Roman" panose="02020603050405020304" pitchFamily="18" charset="0"/>
              </a:rPr>
              <a:t>digital</a:t>
            </a:r>
            <a:r>
              <a:rPr i="1" spc="-20">
                <a:latin typeface="Times New Roman" panose="02020603050405020304" pitchFamily="18" charset="0"/>
                <a:cs typeface="Times New Roman" panose="02020603050405020304" pitchFamily="18" charset="0"/>
              </a:rPr>
              <a:t> </a:t>
            </a:r>
            <a:r>
              <a:rPr i="1">
                <a:latin typeface="Times New Roman" panose="02020603050405020304" pitchFamily="18" charset="0"/>
                <a:cs typeface="Times New Roman" panose="02020603050405020304" pitchFamily="18" charset="0"/>
              </a:rPr>
              <a:t>signals.</a:t>
            </a:r>
          </a:p>
          <a:p>
            <a:pPr marL="815975" indent="-514350">
              <a:lnSpc>
                <a:spcPct val="100000"/>
              </a:lnSpc>
              <a:spcBef>
                <a:spcPts val="25"/>
              </a:spcBef>
              <a:buFont typeface="+mj-lt"/>
              <a:buAutoNum type="arabicPeriod"/>
            </a:pPr>
            <a:endParaRPr sz="2900">
              <a:latin typeface="Times New Roman" panose="02020603050405020304" pitchFamily="18" charset="0"/>
              <a:cs typeface="Times New Roman" panose="02020603050405020304" pitchFamily="18" charset="0"/>
            </a:endParaRPr>
          </a:p>
          <a:p>
            <a:pPr marL="1057275" marR="8255" indent="-514350">
              <a:lnSpc>
                <a:spcPct val="100000"/>
              </a:lnSpc>
              <a:spcBef>
                <a:spcPts val="5"/>
              </a:spcBef>
              <a:buFont typeface="+mj-lt"/>
              <a:buAutoNum type="arabicPeriod"/>
              <a:tabLst>
                <a:tab pos="999490" algn="l"/>
                <a:tab pos="1000125" algn="l"/>
                <a:tab pos="1518285" algn="l"/>
                <a:tab pos="2155190" algn="l"/>
                <a:tab pos="3376295" algn="l"/>
                <a:tab pos="4488815" algn="l"/>
                <a:tab pos="5304155" algn="l"/>
                <a:tab pos="5961380" algn="l"/>
                <a:tab pos="7348220" algn="l"/>
                <a:tab pos="8105775" algn="l"/>
              </a:tabLst>
            </a:pPr>
            <a:r>
              <a:rPr spc="-10">
                <a:latin typeface="Times New Roman" panose="02020603050405020304" pitchFamily="18" charset="0"/>
                <a:cs typeface="Times New Roman" panose="02020603050405020304" pitchFamily="18" charset="0"/>
              </a:rPr>
              <a:t>A</a:t>
            </a:r>
            <a:r>
              <a:rPr spc="-5">
                <a:latin typeface="Times New Roman" panose="02020603050405020304" pitchFamily="18" charset="0"/>
                <a:cs typeface="Times New Roman" panose="02020603050405020304" pitchFamily="18" charset="0"/>
              </a:rPr>
              <a:t>t</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the</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s</a:t>
            </a:r>
            <a:r>
              <a:rPr>
                <a:latin typeface="Times New Roman" panose="02020603050405020304" pitchFamily="18" charset="0"/>
                <a:cs typeface="Times New Roman" panose="02020603050405020304" pitchFamily="18" charset="0"/>
              </a:rPr>
              <a:t>e</a:t>
            </a:r>
            <a:r>
              <a:rPr spc="-5">
                <a:latin typeface="Times New Roman" panose="02020603050405020304" pitchFamily="18" charset="0"/>
                <a:cs typeface="Times New Roman" panose="02020603050405020304" pitchFamily="18" charset="0"/>
              </a:rPr>
              <a:t>n</a:t>
            </a:r>
            <a:r>
              <a:rPr>
                <a:latin typeface="Times New Roman" panose="02020603050405020304" pitchFamily="18" charset="0"/>
                <a:cs typeface="Times New Roman" panose="02020603050405020304" pitchFamily="18" charset="0"/>
              </a:rPr>
              <a:t>d</a:t>
            </a:r>
            <a:r>
              <a:rPr spc="-5">
                <a:latin typeface="Times New Roman" panose="02020603050405020304" pitchFamily="18" charset="0"/>
                <a:cs typeface="Times New Roman" panose="02020603050405020304" pitchFamily="18" charset="0"/>
              </a:rPr>
              <a:t>e</a:t>
            </a:r>
            <a:r>
              <a:rPr spc="-165">
                <a:latin typeface="Times New Roman" panose="02020603050405020304" pitchFamily="18" charset="0"/>
                <a:cs typeface="Times New Roman" panose="02020603050405020304" pitchFamily="18" charset="0"/>
              </a:rPr>
              <a:t>r</a:t>
            </a:r>
            <a:r>
              <a:rPr spc="-5">
                <a:latin typeface="Times New Roman" panose="02020603050405020304" pitchFamily="18" charset="0"/>
                <a:cs typeface="Times New Roman" panose="02020603050405020304" pitchFamily="18" charset="0"/>
              </a:rPr>
              <a:t>,</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d</a:t>
            </a:r>
            <a:r>
              <a:rPr>
                <a:latin typeface="Times New Roman" panose="02020603050405020304" pitchFamily="18" charset="0"/>
                <a:cs typeface="Times New Roman" panose="02020603050405020304" pitchFamily="18" charset="0"/>
              </a:rPr>
              <a:t>i</a:t>
            </a:r>
            <a:r>
              <a:rPr spc="-5">
                <a:latin typeface="Times New Roman" panose="02020603050405020304" pitchFamily="18" charset="0"/>
                <a:cs typeface="Times New Roman" panose="02020603050405020304" pitchFamily="18" charset="0"/>
              </a:rPr>
              <a:t>gital</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data</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a</a:t>
            </a:r>
            <a:r>
              <a:rPr>
                <a:latin typeface="Times New Roman" panose="02020603050405020304" pitchFamily="18" charset="0"/>
                <a:cs typeface="Times New Roman" panose="02020603050405020304" pitchFamily="18" charset="0"/>
              </a:rPr>
              <a:t>r</a:t>
            </a:r>
            <a:r>
              <a:rPr spc="-5">
                <a:latin typeface="Times New Roman" panose="02020603050405020304" pitchFamily="18" charset="0"/>
                <a:cs typeface="Times New Roman" panose="02020603050405020304" pitchFamily="18" charset="0"/>
              </a:rPr>
              <a:t>e</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encoded</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in</a:t>
            </a:r>
            <a:r>
              <a:rPr>
                <a:latin typeface="Times New Roman" panose="02020603050405020304" pitchFamily="18" charset="0"/>
                <a:cs typeface="Times New Roman" panose="02020603050405020304" pitchFamily="18" charset="0"/>
              </a:rPr>
              <a:t>t</a:t>
            </a:r>
            <a:r>
              <a:rPr spc="-5">
                <a:latin typeface="Times New Roman" panose="02020603050405020304" pitchFamily="18" charset="0"/>
                <a:cs typeface="Times New Roman" panose="02020603050405020304" pitchFamily="18" charset="0"/>
              </a:rPr>
              <a:t>o</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a </a:t>
            </a:r>
            <a:r>
              <a:rPr i="1" spc="-5">
                <a:latin typeface="Times New Roman" panose="02020603050405020304" pitchFamily="18" charset="0"/>
                <a:cs typeface="Times New Roman" panose="02020603050405020304" pitchFamily="18" charset="0"/>
              </a:rPr>
              <a:t> </a:t>
            </a:r>
            <a:r>
              <a:rPr i="1">
                <a:latin typeface="Times New Roman" panose="02020603050405020304" pitchFamily="18" charset="0"/>
                <a:cs typeface="Times New Roman" panose="02020603050405020304" pitchFamily="18" charset="0"/>
              </a:rPr>
              <a:t>digital</a:t>
            </a:r>
            <a:r>
              <a:rPr i="1" spc="-20">
                <a:latin typeface="Times New Roman" panose="02020603050405020304" pitchFamily="18" charset="0"/>
                <a:cs typeface="Times New Roman" panose="02020603050405020304" pitchFamily="18" charset="0"/>
              </a:rPr>
              <a:t> </a:t>
            </a:r>
            <a:r>
              <a:rPr i="1">
                <a:latin typeface="Times New Roman" panose="02020603050405020304" pitchFamily="18" charset="0"/>
                <a:cs typeface="Times New Roman" panose="02020603050405020304" pitchFamily="18" charset="0"/>
              </a:rPr>
              <a:t>signal</a:t>
            </a:r>
          </a:p>
          <a:p>
            <a:pPr marL="815975" indent="-514350">
              <a:lnSpc>
                <a:spcPct val="100000"/>
              </a:lnSpc>
              <a:spcBef>
                <a:spcPts val="25"/>
              </a:spcBef>
              <a:buFont typeface="+mj-lt"/>
              <a:buAutoNum type="arabicPeriod"/>
            </a:pPr>
            <a:endParaRPr sz="2900">
              <a:latin typeface="Times New Roman" panose="02020603050405020304" pitchFamily="18" charset="0"/>
              <a:cs typeface="Times New Roman" panose="02020603050405020304" pitchFamily="18" charset="0"/>
            </a:endParaRPr>
          </a:p>
          <a:p>
            <a:pPr marL="1057275" marR="5080" indent="-514350">
              <a:lnSpc>
                <a:spcPct val="100000"/>
              </a:lnSpc>
              <a:buFont typeface="+mj-lt"/>
              <a:buAutoNum type="arabicPeriod"/>
              <a:tabLst>
                <a:tab pos="999490" algn="l"/>
                <a:tab pos="1000125" algn="l"/>
                <a:tab pos="1419225" algn="l"/>
                <a:tab pos="2014855" algn="l"/>
                <a:tab pos="3388360" algn="l"/>
                <a:tab pos="3987165" algn="l"/>
                <a:tab pos="5057140" algn="l"/>
                <a:tab pos="5831840" algn="l"/>
                <a:tab pos="6447155" algn="l"/>
                <a:tab pos="7950200" algn="l"/>
              </a:tabLst>
            </a:pPr>
            <a:r>
              <a:rPr>
                <a:latin typeface="Times New Roman" panose="02020603050405020304" pitchFamily="18" charset="0"/>
                <a:cs typeface="Times New Roman" panose="02020603050405020304" pitchFamily="18" charset="0"/>
              </a:rPr>
              <a:t>a</a:t>
            </a:r>
            <a:r>
              <a:rPr spc="-5">
                <a:latin typeface="Times New Roman" panose="02020603050405020304" pitchFamily="18" charset="0"/>
                <a:cs typeface="Times New Roman" panose="02020603050405020304" pitchFamily="18" charset="0"/>
              </a:rPr>
              <a:t>t</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the</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receive</a:t>
            </a:r>
            <a:r>
              <a:rPr spc="-165">
                <a:latin typeface="Times New Roman" panose="02020603050405020304" pitchFamily="18" charset="0"/>
                <a:cs typeface="Times New Roman" panose="02020603050405020304" pitchFamily="18" charset="0"/>
              </a:rPr>
              <a:t>r</a:t>
            </a:r>
            <a:r>
              <a:rPr spc="-5">
                <a:latin typeface="Times New Roman" panose="02020603050405020304" pitchFamily="18" charset="0"/>
                <a:cs typeface="Times New Roman" panose="02020603050405020304" pitchFamily="18" charset="0"/>
              </a:rPr>
              <a:t>,</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the</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d</a:t>
            </a:r>
            <a:r>
              <a:rPr>
                <a:latin typeface="Times New Roman" panose="02020603050405020304" pitchFamily="18" charset="0"/>
                <a:cs typeface="Times New Roman" panose="02020603050405020304" pitchFamily="18" charset="0"/>
              </a:rPr>
              <a:t>i</a:t>
            </a:r>
            <a:r>
              <a:rPr spc="-5">
                <a:latin typeface="Times New Roman" panose="02020603050405020304" pitchFamily="18" charset="0"/>
                <a:cs typeface="Times New Roman" panose="02020603050405020304" pitchFamily="18" charset="0"/>
              </a:rPr>
              <a:t>gital</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d</a:t>
            </a:r>
            <a:r>
              <a:rPr>
                <a:latin typeface="Times New Roman" panose="02020603050405020304" pitchFamily="18" charset="0"/>
                <a:cs typeface="Times New Roman" panose="02020603050405020304" pitchFamily="18" charset="0"/>
              </a:rPr>
              <a:t>a</a:t>
            </a:r>
            <a:r>
              <a:rPr spc="-15">
                <a:latin typeface="Times New Roman" panose="02020603050405020304" pitchFamily="18" charset="0"/>
                <a:cs typeface="Times New Roman" panose="02020603050405020304" pitchFamily="18" charset="0"/>
              </a:rPr>
              <a:t>t</a:t>
            </a:r>
            <a:r>
              <a:rPr spc="-5">
                <a:latin typeface="Times New Roman" panose="02020603050405020304" pitchFamily="18" charset="0"/>
                <a:cs typeface="Times New Roman" panose="02020603050405020304" pitchFamily="18" charset="0"/>
              </a:rPr>
              <a:t>a</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a</a:t>
            </a:r>
            <a:r>
              <a:rPr>
                <a:latin typeface="Times New Roman" panose="02020603050405020304" pitchFamily="18" charset="0"/>
                <a:cs typeface="Times New Roman" panose="02020603050405020304" pitchFamily="18" charset="0"/>
              </a:rPr>
              <a:t>r</a:t>
            </a:r>
            <a:r>
              <a:rPr spc="-5">
                <a:latin typeface="Times New Roman" panose="02020603050405020304" pitchFamily="18" charset="0"/>
                <a:cs typeface="Times New Roman" panose="02020603050405020304" pitchFamily="18" charset="0"/>
              </a:rPr>
              <a:t>e</a:t>
            </a:r>
            <a:r>
              <a:rPr>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recreated</a:t>
            </a:r>
            <a:r>
              <a:rPr>
                <a:latin typeface="Times New Roman" panose="02020603050405020304" pitchFamily="18" charset="0"/>
                <a:cs typeface="Times New Roman" panose="02020603050405020304" pitchFamily="18" charset="0"/>
              </a:rPr>
              <a:t>	by </a:t>
            </a:r>
            <a:r>
              <a:rPr i="1">
                <a:latin typeface="Times New Roman" panose="02020603050405020304" pitchFamily="18" charset="0"/>
                <a:cs typeface="Times New Roman" panose="02020603050405020304" pitchFamily="18" charset="0"/>
              </a:rPr>
              <a:t> </a:t>
            </a:r>
            <a:r>
              <a:rPr i="1" spc="-5">
                <a:latin typeface="Times New Roman" panose="02020603050405020304" pitchFamily="18" charset="0"/>
                <a:cs typeface="Times New Roman" panose="02020603050405020304" pitchFamily="18" charset="0"/>
              </a:rPr>
              <a:t>decoding the </a:t>
            </a:r>
            <a:r>
              <a:rPr i="1">
                <a:latin typeface="Times New Roman" panose="02020603050405020304" pitchFamily="18" charset="0"/>
                <a:cs typeface="Times New Roman" panose="02020603050405020304" pitchFamily="18" charset="0"/>
              </a:rPr>
              <a:t>digital</a:t>
            </a:r>
            <a:r>
              <a:rPr i="1" spc="-15">
                <a:latin typeface="Times New Roman" panose="02020603050405020304" pitchFamily="18" charset="0"/>
                <a:cs typeface="Times New Roman" panose="02020603050405020304" pitchFamily="18" charset="0"/>
              </a:rPr>
              <a:t> </a:t>
            </a:r>
            <a:r>
              <a:rPr i="1">
                <a:latin typeface="Times New Roman" panose="02020603050405020304" pitchFamily="18" charset="0"/>
                <a:cs typeface="Times New Roman" panose="02020603050405020304" pitchFamily="18" charset="0"/>
              </a:rPr>
              <a:t>signal.</a:t>
            </a:r>
          </a:p>
        </p:txBody>
      </p:sp>
    </p:spTree>
    <p:extLst>
      <p:ext uri="{BB962C8B-B14F-4D97-AF65-F5344CB8AC3E}">
        <p14:creationId xmlns:p14="http://schemas.microsoft.com/office/powerpoint/2010/main" val="10642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5517" y="914493"/>
            <a:ext cx="7221954" cy="689932"/>
          </a:xfrm>
          <a:prstGeom prst="rect">
            <a:avLst/>
          </a:prstGeom>
        </p:spPr>
        <p:txBody>
          <a:bodyPr vert="horz" wrap="square" lIns="0" tIns="12700" rIns="0" bIns="0" rtlCol="0" anchor="ctr">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Line coding and</a:t>
            </a:r>
            <a:r>
              <a:rPr spc="-60">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decoding</a:t>
            </a:r>
          </a:p>
        </p:txBody>
      </p:sp>
      <p:sp>
        <p:nvSpPr>
          <p:cNvPr id="3" name="object 3"/>
          <p:cNvSpPr/>
          <p:nvPr/>
        </p:nvSpPr>
        <p:spPr>
          <a:xfrm>
            <a:off x="1797050" y="3733800"/>
            <a:ext cx="1626866" cy="609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29000" y="3200274"/>
            <a:ext cx="5638800" cy="192830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95800" y="3600387"/>
            <a:ext cx="3217926" cy="85248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534400" y="3708400"/>
            <a:ext cx="1631950" cy="63500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6605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Characteristics of </a:t>
            </a:r>
            <a:r>
              <a:rPr lang="en-IN" spc="-5">
                <a:latin typeface="Times New Roman"/>
                <a:cs typeface="Times New Roman"/>
              </a:rPr>
              <a:t>Line</a:t>
            </a:r>
            <a:r>
              <a:rPr lang="en-IN" spc="-50">
                <a:latin typeface="Times New Roman"/>
                <a:cs typeface="Times New Roman"/>
              </a:rPr>
              <a:t> </a:t>
            </a:r>
            <a:r>
              <a:rPr lang="en-IN" spc="-5">
                <a:latin typeface="Times New Roman"/>
                <a:cs typeface="Times New Roman"/>
              </a:rPr>
              <a:t>Coding</a:t>
            </a:r>
            <a:r>
              <a:rPr lang="en-IN">
                <a:latin typeface="Times New Roman" panose="02020603050405020304" pitchFamily="18" charset="0"/>
                <a:cs typeface="Times New Roman" panose="02020603050405020304" pitchFamily="18" charset="0"/>
              </a:rPr>
              <a:t> </a:t>
            </a:r>
          </a:p>
        </p:txBody>
      </p:sp>
      <p:sp>
        <p:nvSpPr>
          <p:cNvPr id="3" name="Rectangle 2"/>
          <p:cNvSpPr/>
          <p:nvPr/>
        </p:nvSpPr>
        <p:spPr>
          <a:xfrm>
            <a:off x="728419" y="1456842"/>
            <a:ext cx="11065791" cy="4985980"/>
          </a:xfrm>
          <a:prstGeom prst="rect">
            <a:avLst/>
          </a:prstGeom>
        </p:spPr>
        <p:txBody>
          <a:bodyPr wrap="square">
            <a:spAutoFit/>
          </a:bodyPr>
          <a:lstStyle/>
          <a:p>
            <a:pPr algn="just"/>
            <a:r>
              <a:rPr lang="en-IN">
                <a:latin typeface="Times New Roman" panose="02020603050405020304" pitchFamily="18" charset="0"/>
                <a:cs typeface="Times New Roman" panose="02020603050405020304" pitchFamily="18" charset="0"/>
              </a:rPr>
              <a:t>Before discussing different line coding schemes, we address their common characteristics.</a:t>
            </a:r>
          </a:p>
          <a:p>
            <a:pPr algn="just"/>
            <a:endParaRPr lang="en-IN" b="1">
              <a:latin typeface="Times New Roman" panose="02020603050405020304" pitchFamily="18" charset="0"/>
              <a:cs typeface="Times New Roman" panose="02020603050405020304" pitchFamily="18" charset="0"/>
            </a:endParaRPr>
          </a:p>
          <a:p>
            <a:pPr algn="just"/>
            <a:r>
              <a:rPr lang="en-IN" sz="2400" b="1">
                <a:latin typeface="Times New Roman" panose="02020603050405020304" pitchFamily="18" charset="0"/>
                <a:cs typeface="Times New Roman" panose="02020603050405020304" pitchFamily="18" charset="0"/>
              </a:rPr>
              <a:t>Signal Element Versus Data Element:</a:t>
            </a:r>
          </a:p>
          <a:p>
            <a:pPr algn="just"/>
            <a:endParaRPr lang="en-IN" sz="2400">
              <a:latin typeface="Times New Roman" panose="02020603050405020304" pitchFamily="18" charset="0"/>
              <a:cs typeface="Times New Roman" panose="02020603050405020304" pitchFamily="18" charset="0"/>
            </a:endParaRPr>
          </a:p>
          <a:p>
            <a:pPr algn="just"/>
            <a:r>
              <a:rPr lang="en-IN" sz="2400">
                <a:latin typeface="Times New Roman" panose="02020603050405020304" pitchFamily="18" charset="0"/>
                <a:cs typeface="Times New Roman" panose="02020603050405020304" pitchFamily="18" charset="0"/>
              </a:rPr>
              <a:t> A signal element is the shortest unit (</a:t>
            </a:r>
            <a:r>
              <a:rPr lang="en-IN" sz="2400" err="1">
                <a:latin typeface="Times New Roman" panose="02020603050405020304" pitchFamily="18" charset="0"/>
                <a:cs typeface="Times New Roman" panose="02020603050405020304" pitchFamily="18" charset="0"/>
              </a:rPr>
              <a:t>timewise</a:t>
            </a:r>
            <a:r>
              <a:rPr lang="en-IN" sz="2400">
                <a:latin typeface="Times New Roman" panose="02020603050405020304" pitchFamily="18" charset="0"/>
                <a:cs typeface="Times New Roman" panose="02020603050405020304" pitchFamily="18" charset="0"/>
              </a:rPr>
              <a:t>) of a digital signal. In other words, data elements are what we need to send; signal elements are what we can send. Data elements are being carried; signal elements are the carriers. </a:t>
            </a:r>
          </a:p>
          <a:p>
            <a:pPr algn="just"/>
            <a:endParaRPr lang="en-IN" sz="2400">
              <a:latin typeface="Times New Roman" panose="02020603050405020304" pitchFamily="18" charset="0"/>
              <a:cs typeface="Times New Roman" panose="02020603050405020304" pitchFamily="18" charset="0"/>
            </a:endParaRPr>
          </a:p>
          <a:p>
            <a:pPr algn="just"/>
            <a:r>
              <a:rPr lang="en-IN" sz="2400" b="1">
                <a:latin typeface="Times New Roman" panose="02020603050405020304" pitchFamily="18" charset="0"/>
                <a:cs typeface="Times New Roman" panose="02020603050405020304" pitchFamily="18" charset="0"/>
              </a:rPr>
              <a:t>Data Rate Versus Signal Rate</a:t>
            </a:r>
          </a:p>
          <a:p>
            <a:pPr algn="just"/>
            <a:r>
              <a:rPr lang="en-IN" sz="2400">
                <a:latin typeface="Times New Roman" panose="02020603050405020304" pitchFamily="18" charset="0"/>
                <a:cs typeface="Times New Roman" panose="02020603050405020304" pitchFamily="18" charset="0"/>
              </a:rPr>
              <a:t>One goal in data communications is to increase the data rate while decreasing the signal rate. Increasing the data rate increases the speed of transmission; decreasing the signal rate decreases the bandwidth requirement. </a:t>
            </a:r>
          </a:p>
          <a:p>
            <a:pPr algn="just"/>
            <a:endParaRPr lang="en-IN" sz="2400">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0961" y="0"/>
            <a:ext cx="11065791" cy="6124754"/>
          </a:xfrm>
          <a:prstGeom prst="rect">
            <a:avLst/>
          </a:prstGeom>
        </p:spPr>
        <p:txBody>
          <a:bodyPr wrap="square">
            <a:spAutoFit/>
          </a:bodyPr>
          <a:lstStyle/>
          <a:p>
            <a:pPr algn="just"/>
            <a:r>
              <a:rPr lang="en-IN" sz="2800" b="1">
                <a:latin typeface="Times New Roman" panose="02020603050405020304" pitchFamily="18" charset="0"/>
                <a:cs typeface="Times New Roman" panose="02020603050405020304" pitchFamily="18" charset="0"/>
              </a:rPr>
              <a:t>Bandwidth</a:t>
            </a:r>
          </a:p>
          <a:p>
            <a:pPr algn="just"/>
            <a:r>
              <a:rPr lang="en-IN" sz="2800">
                <a:latin typeface="Times New Roman" panose="02020603050405020304" pitchFamily="18" charset="0"/>
                <a:cs typeface="Times New Roman" panose="02020603050405020304" pitchFamily="18" charset="0"/>
              </a:rPr>
              <a:t>Although the actual bandwidth of a digital signal is infinite, the effective bandwidth is finite.</a:t>
            </a:r>
          </a:p>
          <a:p>
            <a:pPr algn="just"/>
            <a:endParaRPr lang="en-IN" sz="2800">
              <a:latin typeface="Times New Roman" panose="02020603050405020304" pitchFamily="18" charset="0"/>
              <a:cs typeface="Times New Roman" panose="02020603050405020304" pitchFamily="18" charset="0"/>
            </a:endParaRPr>
          </a:p>
          <a:p>
            <a:pPr algn="just"/>
            <a:r>
              <a:rPr lang="en-IN" sz="2800" b="1">
                <a:latin typeface="Times New Roman" panose="02020603050405020304" pitchFamily="18" charset="0"/>
                <a:cs typeface="Times New Roman" panose="02020603050405020304" pitchFamily="18" charset="0"/>
              </a:rPr>
              <a:t>DC Components </a:t>
            </a:r>
          </a:p>
          <a:p>
            <a:pPr algn="just"/>
            <a:endParaRPr lang="en-IN" sz="2800" b="1">
              <a:latin typeface="Times New Roman" panose="02020603050405020304" pitchFamily="18" charset="0"/>
              <a:cs typeface="Times New Roman" panose="02020603050405020304" pitchFamily="18" charset="0"/>
            </a:endParaRPr>
          </a:p>
          <a:p>
            <a:pPr algn="just"/>
            <a:r>
              <a:rPr lang="en-IN" sz="2800">
                <a:latin typeface="Times New Roman" panose="02020603050405020304" pitchFamily="18" charset="0"/>
                <a:cs typeface="Times New Roman" panose="02020603050405020304" pitchFamily="18" charset="0"/>
              </a:rPr>
              <a:t>When the voltage level in a digital signal is constant for a while, the spectrum creates very low frequencies (results of Fourier analysis). These frequencies around zero, called DC (direct-current) components, present problems for a system that cannot pass low frequencies or a system that uses electrical coupling (via a transformer). For example, a telephone line cannot pass frequencies below 200 Hz. Also a long-distance link may use one or more transformers to isolate different parts of the line electrically. For these systems, we need a scheme with no DC component.</a:t>
            </a:r>
          </a:p>
        </p:txBody>
      </p:sp>
    </p:spTree>
    <p:extLst>
      <p:ext uri="{BB962C8B-B14F-4D97-AF65-F5344CB8AC3E}">
        <p14:creationId xmlns:p14="http://schemas.microsoft.com/office/powerpoint/2010/main" val="14094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677144" y="2657713"/>
            <a:ext cx="6772275" cy="169078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68897" y="4348502"/>
            <a:ext cx="6780522" cy="182733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1602739" y="6628089"/>
            <a:ext cx="337184" cy="359073"/>
          </a:xfrm>
          <a:prstGeom prst="rect">
            <a:avLst/>
          </a:prstGeom>
        </p:spPr>
        <p:txBody>
          <a:bodyPr vert="horz" wrap="square" lIns="0" tIns="0" rIns="0" bIns="0" rtlCol="0">
            <a:spAutoFit/>
          </a:bodyPr>
          <a:lstStyle/>
          <a:p>
            <a:pPr marL="12700">
              <a:lnSpc>
                <a:spcPts val="1425"/>
              </a:lnSpc>
            </a:pPr>
            <a:r>
              <a:rPr spc="-5"/>
              <a:t>4.</a:t>
            </a:r>
            <a:fld id="{81D60167-4931-47E6-BA6A-407CBD079E47}" type="slidenum">
              <a:rPr spc="-5" dirty="0"/>
              <a:pPr marL="12700">
                <a:lnSpc>
                  <a:spcPts val="1425"/>
                </a:lnSpc>
              </a:pPr>
              <a:t>7</a:t>
            </a:fld>
            <a:endParaRPr spc="-5"/>
          </a:p>
        </p:txBody>
      </p:sp>
      <p:sp>
        <p:nvSpPr>
          <p:cNvPr id="6" name="Rectangle 5"/>
          <p:cNvSpPr/>
          <p:nvPr/>
        </p:nvSpPr>
        <p:spPr>
          <a:xfrm>
            <a:off x="387458" y="308975"/>
            <a:ext cx="10833315" cy="2123658"/>
          </a:xfrm>
          <a:prstGeom prst="rect">
            <a:avLst/>
          </a:prstGeom>
        </p:spPr>
        <p:txBody>
          <a:bodyPr wrap="square">
            <a:spAutoFit/>
          </a:bodyPr>
          <a:lstStyle/>
          <a:p>
            <a:pPr algn="just"/>
            <a:r>
              <a:rPr lang="en-IN" sz="3200" b="1">
                <a:latin typeface="Times New Roman" panose="02020603050405020304" pitchFamily="18" charset="0"/>
                <a:cs typeface="Times New Roman" panose="02020603050405020304" pitchFamily="18" charset="0"/>
              </a:rPr>
              <a:t>Self-synchronization </a:t>
            </a:r>
          </a:p>
          <a:p>
            <a:pPr algn="just"/>
            <a:r>
              <a:rPr lang="en-IN" sz="2000">
                <a:latin typeface="Times New Roman" panose="02020603050405020304" pitchFamily="18" charset="0"/>
                <a:cs typeface="Times New Roman" panose="02020603050405020304" pitchFamily="18" charset="0"/>
              </a:rPr>
              <a:t>To correctly interpret the signals received from the sender, the receiver's bit intervals must correspond exactly to the sender's bit intervals. If the receiver clock is faster or slower, the bit intervals are not matched and the receiver might misinterpret the signals. </a:t>
            </a:r>
          </a:p>
          <a:p>
            <a:pPr algn="just"/>
            <a:r>
              <a:rPr lang="en-IN" sz="2000">
                <a:latin typeface="Times New Roman" panose="02020603050405020304" pitchFamily="18" charset="0"/>
                <a:cs typeface="Times New Roman" panose="02020603050405020304" pitchFamily="18" charset="0"/>
              </a:rPr>
              <a:t>Figure shows a situation in which the receiver has a shorter bit duration. The sender sends 10110001, while the receiver receives 110111000011.</a:t>
            </a:r>
          </a:p>
        </p:txBody>
      </p:sp>
    </p:spTree>
    <p:extLst>
      <p:ext uri="{BB962C8B-B14F-4D97-AF65-F5344CB8AC3E}">
        <p14:creationId xmlns:p14="http://schemas.microsoft.com/office/powerpoint/2010/main" val="2276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7729"/>
          </a:xfrm>
        </p:spPr>
        <p:txBody>
          <a:bodyPr>
            <a:normAutofit fontScale="90000"/>
          </a:bodyPr>
          <a:lstStyle/>
          <a:p>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r>
              <a:rPr lang="en-IN">
                <a:latin typeface="Times New Roman" panose="02020603050405020304" pitchFamily="18" charset="0"/>
                <a:cs typeface="Times New Roman" panose="02020603050405020304" pitchFamily="18" charset="0"/>
              </a:rPr>
              <a:t>Characteristics </a:t>
            </a:r>
            <a:br>
              <a:rPr lang="en-IN">
                <a:latin typeface="Times New Roman" panose="02020603050405020304" pitchFamily="18" charset="0"/>
                <a:cs typeface="Times New Roman" panose="02020603050405020304" pitchFamily="18" charset="0"/>
              </a:rPr>
            </a:br>
            <a:br>
              <a:rPr lang="en-IN">
                <a:latin typeface="Times New Roman" panose="02020603050405020304" pitchFamily="18" charset="0"/>
                <a:cs typeface="Times New Roman" panose="02020603050405020304" pitchFamily="18" charset="0"/>
              </a:rPr>
            </a:br>
            <a:r>
              <a:rPr lang="en-IN" sz="2700" b="1">
                <a:latin typeface="Times New Roman" panose="02020603050405020304" pitchFamily="18" charset="0"/>
                <a:cs typeface="Times New Roman" panose="02020603050405020304" pitchFamily="18" charset="0"/>
              </a:rPr>
              <a:t>Built-in Error Detection </a:t>
            </a:r>
            <a:br>
              <a:rPr lang="en-IN" sz="2700" b="1">
                <a:latin typeface="Times New Roman" panose="02020603050405020304" pitchFamily="18" charset="0"/>
                <a:cs typeface="Times New Roman" panose="02020603050405020304" pitchFamily="18" charset="0"/>
              </a:rPr>
            </a:br>
            <a:r>
              <a:rPr lang="en-IN" sz="2700">
                <a:latin typeface="Times New Roman" panose="02020603050405020304" pitchFamily="18" charset="0"/>
                <a:cs typeface="Times New Roman" panose="02020603050405020304" pitchFamily="18" charset="0"/>
              </a:rPr>
              <a:t>It is desirable to have a built-in error-detecting capability in the generated code to detect some of or all the errors that occurred during transmission. Some encoding schemes that we will discuss have this capability to some extent.</a:t>
            </a:r>
            <a:br>
              <a:rPr lang="en-IN" sz="2700">
                <a:latin typeface="Times New Roman" panose="02020603050405020304" pitchFamily="18" charset="0"/>
                <a:cs typeface="Times New Roman" panose="02020603050405020304" pitchFamily="18" charset="0"/>
              </a:rPr>
            </a:br>
            <a:br>
              <a:rPr lang="en-IN" sz="2700">
                <a:latin typeface="Times New Roman" panose="02020603050405020304" pitchFamily="18" charset="0"/>
                <a:cs typeface="Times New Roman" panose="02020603050405020304" pitchFamily="18" charset="0"/>
              </a:rPr>
            </a:br>
            <a:r>
              <a:rPr lang="en-IN" sz="2700" b="1">
                <a:latin typeface="Times New Roman" panose="02020603050405020304" pitchFamily="18" charset="0"/>
                <a:cs typeface="Times New Roman" panose="02020603050405020304" pitchFamily="18" charset="0"/>
              </a:rPr>
              <a:t>Immunity to Noise and Interference </a:t>
            </a:r>
            <a:br>
              <a:rPr lang="en-IN" sz="2700" b="1">
                <a:latin typeface="Times New Roman" panose="02020603050405020304" pitchFamily="18" charset="0"/>
                <a:cs typeface="Times New Roman" panose="02020603050405020304" pitchFamily="18" charset="0"/>
              </a:rPr>
            </a:br>
            <a:r>
              <a:rPr lang="en-IN" sz="2700">
                <a:latin typeface="Times New Roman" panose="02020603050405020304" pitchFamily="18" charset="0"/>
                <a:cs typeface="Times New Roman" panose="02020603050405020304" pitchFamily="18" charset="0"/>
              </a:rPr>
              <a:t>Another desirable code characteristic is a code I that is immune to noise and other interferences. Some encoding schemes that we will discuss have this capability.</a:t>
            </a:r>
            <a:br>
              <a:rPr lang="en-IN" sz="2700">
                <a:latin typeface="Times New Roman" panose="02020603050405020304" pitchFamily="18" charset="0"/>
                <a:cs typeface="Times New Roman" panose="02020603050405020304" pitchFamily="18" charset="0"/>
              </a:rPr>
            </a:br>
            <a:br>
              <a:rPr lang="en-IN" sz="2700">
                <a:latin typeface="Times New Roman" panose="02020603050405020304" pitchFamily="18" charset="0"/>
                <a:cs typeface="Times New Roman" panose="02020603050405020304" pitchFamily="18" charset="0"/>
              </a:rPr>
            </a:br>
            <a:r>
              <a:rPr lang="en-IN" sz="2700" b="1">
                <a:latin typeface="Times New Roman" panose="02020603050405020304" pitchFamily="18" charset="0"/>
                <a:cs typeface="Times New Roman" panose="02020603050405020304" pitchFamily="18" charset="0"/>
              </a:rPr>
              <a:t>Complexity</a:t>
            </a:r>
            <a:r>
              <a:rPr lang="en-IN" sz="2700">
                <a:latin typeface="Times New Roman" panose="02020603050405020304" pitchFamily="18" charset="0"/>
                <a:cs typeface="Times New Roman" panose="02020603050405020304" pitchFamily="18" charset="0"/>
              </a:rPr>
              <a:t> </a:t>
            </a:r>
            <a:br>
              <a:rPr lang="en-IN" sz="2700">
                <a:latin typeface="Times New Roman" panose="02020603050405020304" pitchFamily="18" charset="0"/>
                <a:cs typeface="Times New Roman" panose="02020603050405020304" pitchFamily="18" charset="0"/>
              </a:rPr>
            </a:br>
            <a:r>
              <a:rPr lang="en-IN" sz="2700">
                <a:latin typeface="Times New Roman" panose="02020603050405020304" pitchFamily="18" charset="0"/>
                <a:cs typeface="Times New Roman" panose="02020603050405020304" pitchFamily="18" charset="0"/>
              </a:rPr>
              <a:t>A complex scheme is more costly to implement than a simple one. For example, a scheme that uses four signal levels is more difficult to interpret than one that uses only two levels.</a:t>
            </a:r>
          </a:p>
        </p:txBody>
      </p:sp>
      <p:sp>
        <p:nvSpPr>
          <p:cNvPr id="3" name="Rectangle 2"/>
          <p:cNvSpPr/>
          <p:nvPr/>
        </p:nvSpPr>
        <p:spPr>
          <a:xfrm>
            <a:off x="728419" y="1456842"/>
            <a:ext cx="11065791" cy="1477328"/>
          </a:xfrm>
          <a:prstGeom prst="rect">
            <a:avLst/>
          </a:prstGeom>
        </p:spPr>
        <p:txBody>
          <a:bodyPr wrap="square">
            <a:spAutoFit/>
          </a:bodyPr>
          <a:lstStyle/>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1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141" y="791717"/>
            <a:ext cx="7481849" cy="997709"/>
          </a:xfrm>
          <a:prstGeom prst="rect">
            <a:avLst/>
          </a:prstGeom>
        </p:spPr>
        <p:txBody>
          <a:bodyPr vert="horz" wrap="square" lIns="0" tIns="12700" rIns="0" bIns="0" rtlCol="0">
            <a:spAutoFit/>
          </a:bodyPr>
          <a:lstStyle/>
          <a:p>
            <a:pPr marL="12700">
              <a:spcBef>
                <a:spcPts val="100"/>
              </a:spcBef>
            </a:pPr>
            <a:br>
              <a:rPr lang="en-IN" sz="3200" spc="-5">
                <a:latin typeface="Times New Roman" panose="02020603050405020304" pitchFamily="18" charset="0"/>
                <a:cs typeface="Times New Roman" panose="02020603050405020304" pitchFamily="18" charset="0"/>
              </a:rPr>
            </a:br>
            <a:r>
              <a:rPr lang="en-IN" sz="3200" spc="-5">
                <a:latin typeface="Times New Roman" panose="02020603050405020304" pitchFamily="18" charset="0"/>
                <a:cs typeface="Times New Roman" panose="02020603050405020304" pitchFamily="18" charset="0"/>
              </a:rPr>
              <a:t>Line</a:t>
            </a:r>
            <a:r>
              <a:rPr lang="en-IN" sz="3200" spc="-50">
                <a:latin typeface="Times New Roman" panose="02020603050405020304" pitchFamily="18" charset="0"/>
                <a:cs typeface="Times New Roman" panose="02020603050405020304" pitchFamily="18" charset="0"/>
              </a:rPr>
              <a:t> </a:t>
            </a:r>
            <a:r>
              <a:rPr lang="en-IN" sz="3200" spc="-5">
                <a:latin typeface="Times New Roman" panose="02020603050405020304" pitchFamily="18" charset="0"/>
                <a:cs typeface="Times New Roman" panose="02020603050405020304" pitchFamily="18" charset="0"/>
              </a:rPr>
              <a:t>Coding: </a:t>
            </a:r>
            <a:r>
              <a:rPr sz="3200" spc="-5">
                <a:latin typeface="Times New Roman" panose="02020603050405020304" pitchFamily="18" charset="0"/>
                <a:cs typeface="Times New Roman" panose="02020603050405020304" pitchFamily="18" charset="0"/>
              </a:rPr>
              <a:t>Unipolar</a:t>
            </a:r>
            <a:r>
              <a:rPr sz="3200" spc="-50">
                <a:latin typeface="Times New Roman" panose="02020603050405020304" pitchFamily="18" charset="0"/>
                <a:cs typeface="Times New Roman" panose="02020603050405020304" pitchFamily="18" charset="0"/>
              </a:rPr>
              <a:t> </a:t>
            </a:r>
            <a:r>
              <a:rPr sz="3200" spc="-5">
                <a:latin typeface="Times New Roman" panose="02020603050405020304" pitchFamily="18" charset="0"/>
                <a:cs typeface="Times New Roman" panose="02020603050405020304" pitchFamily="18" charset="0"/>
              </a:rPr>
              <a:t>scheme</a:t>
            </a:r>
          </a:p>
        </p:txBody>
      </p:sp>
      <p:sp>
        <p:nvSpPr>
          <p:cNvPr id="3" name="object 3"/>
          <p:cNvSpPr/>
          <p:nvPr/>
        </p:nvSpPr>
        <p:spPr>
          <a:xfrm>
            <a:off x="3068700" y="2031840"/>
            <a:ext cx="5836530" cy="21321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26294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5A5998-42B5-4360-A230-AB6B1665195E}">
  <ds:schemaRefs>
    <ds:schemaRef ds:uri="http://schemas.microsoft.com/sharepoint/v3/contenttype/forms"/>
  </ds:schemaRefs>
</ds:datastoreItem>
</file>

<file path=customXml/itemProps2.xml><?xml version="1.0" encoding="utf-8"?>
<ds:datastoreItem xmlns:ds="http://schemas.openxmlformats.org/officeDocument/2006/customXml" ds:itemID="{66D41A27-EC42-4553-9E21-03B7EA617589}">
  <ds:schemaRefs>
    <ds:schemaRef ds:uri="f733c01e-f8de-4ab7-a358-11ee3ada8c6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12CD63-61A5-4A01-84BC-A7A65C19F81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3</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1_Office Theme</vt:lpstr>
      <vt:lpstr>PowerPoint Presentation</vt:lpstr>
      <vt:lpstr>PowerPoint Presentation</vt:lpstr>
      <vt:lpstr>Line Coding</vt:lpstr>
      <vt:lpstr>Line coding and decoding</vt:lpstr>
      <vt:lpstr>Characteristics of Line Coding </vt:lpstr>
      <vt:lpstr>PowerPoint Presentation</vt:lpstr>
      <vt:lpstr>PowerPoint Presentation</vt:lpstr>
      <vt:lpstr>        Characteristics   Built-in Error Detection  It is desirable to have a built-in error-detecting capability in the generated code to detect some of or all the errors that occurred during transmission. Some encoding schemes that we will discuss have this capability to some extent.  Immunity to Noise and Interference  Another desirable code characteristic is a code I that is immune to noise and other interferences. Some encoding schemes that we will discuss have this capability.  Complexity  A complex scheme is more costly to implement than a simple one. For example, a scheme that uses four signal levels is more difficult to interpret than one that uses only two levels.</vt:lpstr>
      <vt:lpstr> Line Coding: Unipolar scheme</vt:lpstr>
      <vt:lpstr>Polar schemes (NRZ-L and NRZ-I)</vt:lpstr>
      <vt:lpstr>Example</vt:lpstr>
      <vt:lpstr>Polar schemes (RZ)</vt:lpstr>
      <vt:lpstr>Polar biphase</vt:lpstr>
      <vt:lpstr>Polar schemes: AMI and pseudoternary</vt:lpstr>
      <vt:lpstr>Polar schemes (RZ)</vt:lpstr>
      <vt:lpstr>Polar biphase</vt:lpstr>
      <vt:lpstr>Polar schemes: AMI and pseudoternary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revision>1</cp:revision>
  <dcterms:created xsi:type="dcterms:W3CDTF">2020-08-27T07:02:40Z</dcterms:created>
  <dcterms:modified xsi:type="dcterms:W3CDTF">2020-12-04T10:43:16Z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