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9"/>
  </p:notesMasterIdLst>
  <p:sldIdLst>
    <p:sldId id="257" r:id="rId6"/>
    <p:sldId id="314" r:id="rId7"/>
    <p:sldId id="315" r:id="rId8"/>
    <p:sldId id="327" r:id="rId9"/>
    <p:sldId id="317" r:id="rId10"/>
    <p:sldId id="318" r:id="rId11"/>
    <p:sldId id="319" r:id="rId12"/>
    <p:sldId id="320" r:id="rId13"/>
    <p:sldId id="322" r:id="rId14"/>
    <p:sldId id="323" r:id="rId15"/>
    <p:sldId id="326" r:id="rId16"/>
    <p:sldId id="324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015AF-4094-4C15-9917-C030167FF54C}" v="4" dt="2020-12-04T13:12:56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67" autoAdjust="0"/>
  </p:normalViewPr>
  <p:slideViewPr>
    <p:cSldViewPr snapToGrid="0">
      <p:cViewPr varScale="1">
        <p:scale>
          <a:sx n="70" d="100"/>
          <a:sy n="70" d="100"/>
        </p:scale>
        <p:origin x="116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ish Bansal [CCE - 2019]" userId="S::lavish.199303020@muj.manipal.edu::617e092b-9cca-41f5-853e-357f99c37ae0" providerId="AD" clId="Web-{0DFC6F96-E6FF-412D-A92A-B8885808382D}"/>
    <pc:docChg chg="modSld">
      <pc:chgData name="Lavish Bansal [CCE - 2019]" userId="S::lavish.199303020@muj.manipal.edu::617e092b-9cca-41f5-853e-357f99c37ae0" providerId="AD" clId="Web-{0DFC6F96-E6FF-412D-A92A-B8885808382D}" dt="2020-09-20T08:20:20.259" v="3" actId="1076"/>
      <pc:docMkLst>
        <pc:docMk/>
      </pc:docMkLst>
      <pc:sldChg chg="addSp modSp">
        <pc:chgData name="Lavish Bansal [CCE - 2019]" userId="S::lavish.199303020@muj.manipal.edu::617e092b-9cca-41f5-853e-357f99c37ae0" providerId="AD" clId="Web-{0DFC6F96-E6FF-412D-A92A-B8885808382D}" dt="2020-09-20T08:20:20.259" v="3" actId="1076"/>
        <pc:sldMkLst>
          <pc:docMk/>
          <pc:sldMk cId="1072201536" sldId="315"/>
        </pc:sldMkLst>
        <pc:spChg chg="mod">
          <ac:chgData name="Lavish Bansal [CCE - 2019]" userId="S::lavish.199303020@muj.manipal.edu::617e092b-9cca-41f5-853e-357f99c37ae0" providerId="AD" clId="Web-{0DFC6F96-E6FF-412D-A92A-B8885808382D}" dt="2020-09-20T08:20:20.259" v="3" actId="1076"/>
          <ac:spMkLst>
            <pc:docMk/>
            <pc:sldMk cId="1072201536" sldId="315"/>
            <ac:spMk id="3" creationId="{00000000-0000-0000-0000-000000000000}"/>
          </ac:spMkLst>
        </pc:spChg>
        <pc:spChg chg="add">
          <ac:chgData name="Lavish Bansal [CCE - 2019]" userId="S::lavish.199303020@muj.manipal.edu::617e092b-9cca-41f5-853e-357f99c37ae0" providerId="AD" clId="Web-{0DFC6F96-E6FF-412D-A92A-B8885808382D}" dt="2020-09-20T08:20:19.931" v="2"/>
          <ac:spMkLst>
            <pc:docMk/>
            <pc:sldMk cId="1072201536" sldId="315"/>
            <ac:spMk id="4" creationId="{B1564BC0-415B-4F2E-A7CF-838D74566AF8}"/>
          </ac:spMkLst>
        </pc:spChg>
      </pc:sldChg>
    </pc:docChg>
  </pc:docChgLst>
  <pc:docChgLst>
    <pc:chgData name="Lavish Bansal [CCE - 2019]" userId="617e092b-9cca-41f5-853e-357f99c37ae0" providerId="ADAL" clId="{618015AF-4094-4C15-9917-C030167FF54C}"/>
    <pc:docChg chg="modSld sldOrd">
      <pc:chgData name="Lavish Bansal [CCE - 2019]" userId="617e092b-9cca-41f5-853e-357f99c37ae0" providerId="ADAL" clId="{618015AF-4094-4C15-9917-C030167FF54C}" dt="2020-12-04T17:03:28.364" v="5"/>
      <pc:docMkLst>
        <pc:docMk/>
      </pc:docMkLst>
      <pc:sldChg chg="ord">
        <pc:chgData name="Lavish Bansal [CCE - 2019]" userId="617e092b-9cca-41f5-853e-357f99c37ae0" providerId="ADAL" clId="{618015AF-4094-4C15-9917-C030167FF54C}" dt="2020-12-04T17:03:28.364" v="5"/>
        <pc:sldMkLst>
          <pc:docMk/>
          <pc:sldMk cId="2882144558" sldId="317"/>
        </pc:sldMkLst>
      </pc:sldChg>
    </pc:docChg>
  </pc:docChgLst>
  <pc:docChgLst>
    <pc:chgData name="Dr. Gulrej Ahmed [MU - Jaipur]" userId="S::muj0733@muj.manipal.edu::96b5d27b-2592-4e48-af25-6b379c956eb2" providerId="AD" clId="Web-{5E35367F-4932-45F9-F940-39266BD50A1E}"/>
    <pc:docChg chg="modSld sldOrd">
      <pc:chgData name="Dr. Gulrej Ahmed [MU - Jaipur]" userId="S::muj0733@muj.manipal.edu::96b5d27b-2592-4e48-af25-6b379c956eb2" providerId="AD" clId="Web-{5E35367F-4932-45F9-F940-39266BD50A1E}" dt="2020-09-09T04:43:35.361" v="15"/>
      <pc:docMkLst>
        <pc:docMk/>
      </pc:docMkLst>
      <pc:sldChg chg="addSp delSp">
        <pc:chgData name="Dr. Gulrej Ahmed [MU - Jaipur]" userId="S::muj0733@muj.manipal.edu::96b5d27b-2592-4e48-af25-6b379c956eb2" providerId="AD" clId="Web-{5E35367F-4932-45F9-F940-39266BD50A1E}" dt="2020-09-09T04:43:35.361" v="15"/>
        <pc:sldMkLst>
          <pc:docMk/>
          <pc:sldMk cId="3096383033" sldId="257"/>
        </pc:sldMkLst>
        <pc:inkChg chg="add del">
          <ac:chgData name="Dr. Gulrej Ahmed [MU - Jaipur]" userId="S::muj0733@muj.manipal.edu::96b5d27b-2592-4e48-af25-6b379c956eb2" providerId="AD" clId="Web-{5E35367F-4932-45F9-F940-39266BD50A1E}" dt="2020-09-09T04:43:35.361" v="15"/>
          <ac:inkMkLst>
            <pc:docMk/>
            <pc:sldMk cId="3096383033" sldId="257"/>
            <ac:inkMk id="2" creationId="{64A43B32-2AFD-456D-A3AE-B8BA90790B6D}"/>
          </ac:inkMkLst>
        </pc:inkChg>
        <pc:inkChg chg="add del">
          <ac:chgData name="Dr. Gulrej Ahmed [MU - Jaipur]" userId="S::muj0733@muj.manipal.edu::96b5d27b-2592-4e48-af25-6b379c956eb2" providerId="AD" clId="Web-{5E35367F-4932-45F9-F940-39266BD50A1E}" dt="2020-09-09T04:43:35.361" v="14"/>
          <ac:inkMkLst>
            <pc:docMk/>
            <pc:sldMk cId="3096383033" sldId="257"/>
            <ac:inkMk id="3" creationId="{58F72ACB-E283-43B7-B439-153887B96746}"/>
          </ac:inkMkLst>
        </pc:inkChg>
        <pc:inkChg chg="add del">
          <ac:chgData name="Dr. Gulrej Ahmed [MU - Jaipur]" userId="S::muj0733@muj.manipal.edu::96b5d27b-2592-4e48-af25-6b379c956eb2" providerId="AD" clId="Web-{5E35367F-4932-45F9-F940-39266BD50A1E}" dt="2020-09-09T04:43:34.939" v="13"/>
          <ac:inkMkLst>
            <pc:docMk/>
            <pc:sldMk cId="3096383033" sldId="257"/>
            <ac:inkMk id="4" creationId="{55DFB887-86DF-4020-9F49-ADB29B0C473B}"/>
          </ac:inkMkLst>
        </pc:inkChg>
        <pc:inkChg chg="add del">
          <ac:chgData name="Dr. Gulrej Ahmed [MU - Jaipur]" userId="S::muj0733@muj.manipal.edu::96b5d27b-2592-4e48-af25-6b379c956eb2" providerId="AD" clId="Web-{5E35367F-4932-45F9-F940-39266BD50A1E}" dt="2020-09-09T04:43:34.579" v="12"/>
          <ac:inkMkLst>
            <pc:docMk/>
            <pc:sldMk cId="3096383033" sldId="257"/>
            <ac:inkMk id="5" creationId="{41969940-97B2-484F-BBCF-D140BA9F191B}"/>
          </ac:inkMkLst>
        </pc:inkChg>
        <pc:inkChg chg="add del">
          <ac:chgData name="Dr. Gulrej Ahmed [MU - Jaipur]" userId="S::muj0733@muj.manipal.edu::96b5d27b-2592-4e48-af25-6b379c956eb2" providerId="AD" clId="Web-{5E35367F-4932-45F9-F940-39266BD50A1E}" dt="2020-09-09T04:43:34.126" v="11"/>
          <ac:inkMkLst>
            <pc:docMk/>
            <pc:sldMk cId="3096383033" sldId="257"/>
            <ac:inkMk id="6" creationId="{2BCF4AE0-B4BC-4EB6-A97E-FC215D0BA92A}"/>
          </ac:inkMkLst>
        </pc:inkChg>
        <pc:inkChg chg="add del">
          <ac:chgData name="Dr. Gulrej Ahmed [MU - Jaipur]" userId="S::muj0733@muj.manipal.edu::96b5d27b-2592-4e48-af25-6b379c956eb2" providerId="AD" clId="Web-{5E35367F-4932-45F9-F940-39266BD50A1E}" dt="2020-09-09T04:43:33.548" v="10"/>
          <ac:inkMkLst>
            <pc:docMk/>
            <pc:sldMk cId="3096383033" sldId="257"/>
            <ac:inkMk id="7" creationId="{7E07B171-47A4-4D45-9CD6-2C586E07D194}"/>
          </ac:inkMkLst>
        </pc:inkChg>
      </pc:sldChg>
      <pc:sldChg chg="addSp delSp">
        <pc:chgData name="Dr. Gulrej Ahmed [MU - Jaipur]" userId="S::muj0733@muj.manipal.edu::96b5d27b-2592-4e48-af25-6b379c956eb2" providerId="AD" clId="Web-{5E35367F-4932-45F9-F940-39266BD50A1E}" dt="2020-09-09T04:43:32.845" v="9"/>
        <pc:sldMkLst>
          <pc:docMk/>
          <pc:sldMk cId="1072201536" sldId="315"/>
        </pc:sldMkLst>
        <pc:inkChg chg="add del">
          <ac:chgData name="Dr. Gulrej Ahmed [MU - Jaipur]" userId="S::muj0733@muj.manipal.edu::96b5d27b-2592-4e48-af25-6b379c956eb2" providerId="AD" clId="Web-{5E35367F-4932-45F9-F940-39266BD50A1E}" dt="2020-09-09T04:43:32.845" v="9"/>
          <ac:inkMkLst>
            <pc:docMk/>
            <pc:sldMk cId="1072201536" sldId="315"/>
            <ac:inkMk id="4" creationId="{DA8F1D93-96B0-43A2-B724-A10B3947F17D}"/>
          </ac:inkMkLst>
        </pc:inkChg>
      </pc:sldChg>
      <pc:sldChg chg="ord">
        <pc:chgData name="Dr. Gulrej Ahmed [MU - Jaipur]" userId="S::muj0733@muj.manipal.edu::96b5d27b-2592-4e48-af25-6b379c956eb2" providerId="AD" clId="Web-{5E35367F-4932-45F9-F940-39266BD50A1E}" dt="2020-09-09T04:43:32.329" v="8"/>
        <pc:sldMkLst>
          <pc:docMk/>
          <pc:sldMk cId="3924057103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03D3-E351-4E5A-B37E-16D893CDBB2B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930D-2E48-460B-B2B0-5CC00984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6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930D-2E48-460B-B2B0-5CC00984565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53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F725-BB2C-4C1A-8D5B-86D9E02680B9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3E6-433B-4158-BCB7-CFA48CB2B584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390-2032-4962-B300-47D752D5E735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1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89629" y="1536015"/>
            <a:ext cx="341274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3440-1521-458B-B5B6-578F0A00A3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5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D1B5-2D25-43F8-B579-D41276B2C7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5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BCED-768D-46CD-94CB-704CB37741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94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BC52-D529-4F17-9889-8584007FA4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5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9D64-2898-41FE-AB1A-CDE87C8BA1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8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3651-7671-423E-9FDA-43C99917DAE1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E150-845C-461B-A859-805AA2DA2C83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E8C5-4683-4DCC-A873-B0BC9840D785}" type="datetime1">
              <a:rPr lang="en-US" smtClean="0"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1F22-234E-4E67-81B4-2CD3EEBB648F}" type="datetime1">
              <a:rPr lang="en-US" smtClean="0"/>
              <a:t>12/4/2020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8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639-489C-44FC-B814-68E95A6B42A4}" type="datetime1">
              <a:rPr lang="en-US" smtClean="0"/>
              <a:t>12/4/2020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2CB-E6A0-452A-97F9-F57460FD3009}" type="datetime1">
              <a:rPr lang="en-US" smtClean="0"/>
              <a:t>12/4/2020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2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C9D5-DD93-4963-B1C5-1656E61F2826}" type="datetime1">
              <a:rPr lang="en-US" smtClean="0"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23ED-4398-4B16-8A0A-4148B270C525}" type="datetime1">
              <a:rPr lang="en-US" smtClean="0"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FE03-FD04-4EF2-9276-9F1B74FDC2CD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188" y="585038"/>
            <a:ext cx="1157562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2018" y="1392682"/>
            <a:ext cx="110679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8257-8A96-4205-8C52-F678646B45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5" y="6628088"/>
            <a:ext cx="44957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600200" y="1752601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tx2"/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>
                <a:latin typeface="Arial" panose="020B0604020202020204" pitchFamily="34" charset="0"/>
              </a:rPr>
              <a:t>Lecture 14</a:t>
            </a:r>
          </a:p>
        </p:txBody>
      </p:sp>
    </p:spTree>
    <p:extLst>
      <p:ext uri="{BB962C8B-B14F-4D97-AF65-F5344CB8AC3E}">
        <p14:creationId xmlns:p14="http://schemas.microsoft.com/office/powerpoint/2010/main" val="309638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30302"/>
            <a:ext cx="684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Quantization </a:t>
            </a:r>
            <a:r>
              <a:rPr spc="-5" dirty="0"/>
              <a:t>and encoding of a sampled</a:t>
            </a:r>
            <a:r>
              <a:rPr spc="-50" dirty="0"/>
              <a:t> </a:t>
            </a:r>
            <a:r>
              <a:rPr spc="-5" dirty="0"/>
              <a:t>signal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1" y="1012833"/>
            <a:ext cx="8258805" cy="5042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888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81925" y="1472340"/>
            <a:ext cx="11201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proven that the contribution of the quantization error to the SNR dB of the signal depends on the number of quantization levels L, or the bits per sample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shown in the following formula: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dB =6.02nb + 1.76 dB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5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194818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940" y="1191260"/>
            <a:ext cx="8682355" cy="3605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609600" algn="l"/>
                <a:tab pos="1842770" algn="l"/>
                <a:tab pos="6601459" algn="l"/>
                <a:tab pos="6972300" algn="l"/>
                <a:tab pos="8047990" algn="l"/>
              </a:tabLst>
            </a:pPr>
            <a:r>
              <a:rPr sz="2800" spc="-235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want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gitize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ic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hat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rate,  assuming 8 bits per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6350" algn="just"/>
            <a:r>
              <a:rPr sz="2800" spc="-5" dirty="0">
                <a:latin typeface="Times New Roman"/>
                <a:cs typeface="Times New Roman"/>
              </a:rPr>
              <a:t>The human </a:t>
            </a:r>
            <a:r>
              <a:rPr sz="2800" dirty="0">
                <a:latin typeface="Times New Roman"/>
                <a:cs typeface="Times New Roman"/>
              </a:rPr>
              <a:t>voice </a:t>
            </a:r>
            <a:r>
              <a:rPr sz="2800" spc="-5" dirty="0">
                <a:latin typeface="Times New Roman"/>
                <a:cs typeface="Times New Roman"/>
              </a:rPr>
              <a:t>normally contains frequencies from 0 to  </a:t>
            </a:r>
            <a:r>
              <a:rPr sz="2800" dirty="0">
                <a:latin typeface="Times New Roman"/>
                <a:cs typeface="Times New Roman"/>
              </a:rPr>
              <a:t>4000 </a:t>
            </a:r>
            <a:r>
              <a:rPr sz="2800" spc="-10" dirty="0">
                <a:latin typeface="Times New Roman"/>
                <a:cs typeface="Times New Roman"/>
              </a:rPr>
              <a:t>Hz. </a:t>
            </a:r>
            <a:r>
              <a:rPr sz="2800" dirty="0">
                <a:latin typeface="Times New Roman"/>
                <a:cs typeface="Times New Roman"/>
              </a:rPr>
              <a:t>So the </a:t>
            </a:r>
            <a:r>
              <a:rPr sz="2800" spc="-5" dirty="0">
                <a:latin typeface="Times New Roman"/>
                <a:cs typeface="Times New Roman"/>
              </a:rPr>
              <a:t>sampling rate and </a:t>
            </a:r>
            <a:r>
              <a:rPr sz="2800" dirty="0">
                <a:latin typeface="Times New Roman"/>
                <a:cs typeface="Times New Roman"/>
              </a:rPr>
              <a:t>bit </a:t>
            </a:r>
            <a:r>
              <a:rPr sz="2800" spc="-5" dirty="0">
                <a:latin typeface="Times New Roman"/>
                <a:cs typeface="Times New Roman"/>
              </a:rPr>
              <a:t>rate are calculated </a:t>
            </a:r>
            <a:r>
              <a:rPr sz="2800" spc="-25" dirty="0">
                <a:latin typeface="Times New Roman"/>
                <a:cs typeface="Times New Roman"/>
              </a:rPr>
              <a:t>as  </a:t>
            </a:r>
            <a:r>
              <a:rPr sz="2800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7627" y="4838700"/>
            <a:ext cx="547687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50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194818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18" y="790414"/>
            <a:ext cx="114325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Nyquist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sampling rate for each of the following signals?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A low-pass signal with bandwidth of 200 KHz?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A band-pass signal with bandwidth of 200 KHz if the lowest frequency is 100 KHz?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sampled a low-pass signal with a bandwidth of200 KHz using 1024 levels of quantization. 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bit rate of the digitized signal.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SNRdB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signal. 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PCM bandwidth of this signal.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data rate of a channel with a bandwidth of 200 KHz if we use four levels of digital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has a bandwidth of 20 KHz. If we sample this signal and send it through a 30 Kbps channel what is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SNRdB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66621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530478"/>
            <a:ext cx="5735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Polar schemes: </a:t>
            </a:r>
            <a:r>
              <a:rPr spc="-15" dirty="0"/>
              <a:t>AMI </a:t>
            </a:r>
            <a:r>
              <a:rPr dirty="0"/>
              <a:t>and</a:t>
            </a:r>
            <a:r>
              <a:rPr spc="-40" dirty="0"/>
              <a:t> </a:t>
            </a:r>
            <a:r>
              <a:rPr spc="-5" dirty="0"/>
              <a:t>pseudoternary</a:t>
            </a:r>
          </a:p>
        </p:txBody>
      </p:sp>
      <p:sp>
        <p:nvSpPr>
          <p:cNvPr id="3" name="object 3"/>
          <p:cNvSpPr/>
          <p:nvPr/>
        </p:nvSpPr>
        <p:spPr>
          <a:xfrm>
            <a:off x="3472230" y="2235049"/>
            <a:ext cx="5572700" cy="2167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314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40" y="911478"/>
            <a:ext cx="239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Multilevel:</a:t>
            </a:r>
            <a:r>
              <a:rPr spc="-45" dirty="0"/>
              <a:t> </a:t>
            </a:r>
            <a:r>
              <a:rPr spc="-10" dirty="0"/>
              <a:t>2B1Q</a:t>
            </a:r>
          </a:p>
        </p:txBody>
      </p:sp>
      <p:sp>
        <p:nvSpPr>
          <p:cNvPr id="3" name="object 3"/>
          <p:cNvSpPr/>
          <p:nvPr/>
        </p:nvSpPr>
        <p:spPr>
          <a:xfrm>
            <a:off x="3373124" y="2439967"/>
            <a:ext cx="4728197" cy="2557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64BC0-415B-4F2E-A7CF-838D74566AF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7220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35431" y="1503336"/>
            <a:ext cx="110967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graph of the NRZ-L, NRZ-I, Manchester, differential Manchester and 2B 1Q scheme using each of the following data streams, assuming that the last signa1 1evel has been positive. </a:t>
            </a:r>
          </a:p>
          <a:p>
            <a:pPr marL="342900" indent="-342900">
              <a:buAutoNum type="alpha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 </a:t>
            </a:r>
          </a:p>
          <a:p>
            <a:pPr marL="342900" indent="-342900">
              <a:buAutoNum type="alphaL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 </a:t>
            </a:r>
          </a:p>
          <a:p>
            <a:pPr marL="342900" indent="-342900">
              <a:buAutoNum type="alphaL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01010101 </a:t>
            </a:r>
          </a:p>
          <a:p>
            <a:pPr marL="342900" indent="-342900">
              <a:buAutoNum type="alphaL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00110011</a:t>
            </a:r>
          </a:p>
        </p:txBody>
      </p:sp>
    </p:spTree>
    <p:extLst>
      <p:ext uri="{BB962C8B-B14F-4D97-AF65-F5344CB8AC3E}">
        <p14:creationId xmlns:p14="http://schemas.microsoft.com/office/powerpoint/2010/main" val="42809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3875" y="566517"/>
            <a:ext cx="1813892" cy="31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80232" y="324612"/>
            <a:ext cx="669036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5867" y="324612"/>
            <a:ext cx="1114044" cy="899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6511" y="324612"/>
            <a:ext cx="669036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2148" y="324612"/>
            <a:ext cx="5100828" cy="899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9577" y="324612"/>
            <a:ext cx="635507" cy="899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31340" y="425958"/>
            <a:ext cx="7232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ANALOG-TO-DIGITAL</a:t>
            </a:r>
            <a:r>
              <a:rPr sz="3200" b="1" spc="-2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CC"/>
                </a:solidFill>
                <a:latin typeface="Times New Roman"/>
                <a:cs typeface="Times New Roman"/>
              </a:rPr>
              <a:t>CONVERSION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5615" y="2710507"/>
            <a:ext cx="160385" cy="82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9216" y="2304288"/>
            <a:ext cx="63398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9801" y="2304288"/>
            <a:ext cx="850391" cy="899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6791" y="2304288"/>
            <a:ext cx="63398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7375" y="2304288"/>
            <a:ext cx="1755648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623" y="2304288"/>
            <a:ext cx="632460" cy="899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8683" y="2304288"/>
            <a:ext cx="963168" cy="8991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8451" y="2304288"/>
            <a:ext cx="63398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9036" y="2304288"/>
            <a:ext cx="1688591" cy="8991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34228" y="2304288"/>
            <a:ext cx="630936" cy="899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1764" y="2304288"/>
            <a:ext cx="1551432" cy="899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49796" y="2304288"/>
            <a:ext cx="632460" cy="899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48856" y="2304288"/>
            <a:ext cx="850391" cy="899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5847" y="2304288"/>
            <a:ext cx="63398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66432" y="2304288"/>
            <a:ext cx="1597152" cy="899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30184" y="2304288"/>
            <a:ext cx="630935" cy="899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27719" y="2304288"/>
            <a:ext cx="1258824" cy="899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53144" y="2304288"/>
            <a:ext cx="635507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73580" y="2791967"/>
            <a:ext cx="1245108" cy="899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85289" y="2791967"/>
            <a:ext cx="635507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12340" y="2405889"/>
            <a:ext cx="7205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i="1" dirty="0">
                <a:latin typeface="Times New Roman"/>
                <a:cs typeface="Times New Roman"/>
              </a:rPr>
              <a:t>- </a:t>
            </a:r>
            <a:r>
              <a:rPr sz="3200" b="1" i="1" spc="-5" dirty="0">
                <a:latin typeface="Times New Roman"/>
                <a:cs typeface="Times New Roman"/>
              </a:rPr>
              <a:t>to </a:t>
            </a:r>
            <a:r>
              <a:rPr sz="3200" b="1" i="1" dirty="0">
                <a:latin typeface="Times New Roman"/>
                <a:cs typeface="Times New Roman"/>
              </a:rPr>
              <a:t>change an analog signal </a:t>
            </a:r>
            <a:r>
              <a:rPr sz="3200" b="1" i="1" spc="-5" dirty="0">
                <a:latin typeface="Times New Roman"/>
                <a:cs typeface="Times New Roman"/>
              </a:rPr>
              <a:t>to </a:t>
            </a:r>
            <a:r>
              <a:rPr sz="3200" b="1" i="1" dirty="0">
                <a:latin typeface="Times New Roman"/>
                <a:cs typeface="Times New Roman"/>
              </a:rPr>
              <a:t>digital</a:t>
            </a:r>
            <a:r>
              <a:rPr sz="3200" b="1" i="1" spc="-114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214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1323" y="936150"/>
            <a:ext cx="1088136" cy="357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96767" y="661416"/>
            <a:ext cx="530047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96784" y="661416"/>
            <a:ext cx="71475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2340" y="780034"/>
            <a:ext cx="5881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Pulse </a:t>
            </a:r>
            <a:r>
              <a:rPr sz="3600" b="1" i="1" dirty="0">
                <a:solidFill>
                  <a:srgbClr val="0000CC"/>
                </a:solidFill>
                <a:latin typeface="Times New Roman"/>
                <a:cs typeface="Times New Roman"/>
              </a:rPr>
              <a:t>Code </a:t>
            </a:r>
            <a:r>
              <a:rPr sz="3600" b="1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Modulation</a:t>
            </a:r>
            <a:r>
              <a:rPr sz="3600" b="1" i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00CC"/>
                </a:solidFill>
                <a:latin typeface="Times New Roman"/>
                <a:cs typeface="Times New Roman"/>
              </a:rPr>
              <a:t>(PCM)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4595" y="2155062"/>
            <a:ext cx="65462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722630" algn="l"/>
                <a:tab pos="1553210" algn="l"/>
                <a:tab pos="2955290" algn="l"/>
                <a:tab pos="4536440" algn="l"/>
                <a:tab pos="4952365" algn="l"/>
                <a:tab pos="615632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	most	common	techni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i="1" spc="-5" dirty="0">
                <a:latin typeface="Times New Roman"/>
                <a:cs typeface="Times New Roman"/>
              </a:rPr>
              <a:t>ue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cha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ge</a:t>
            </a:r>
            <a:r>
              <a:rPr sz="2800" b="1" i="1" dirty="0">
                <a:latin typeface="Times New Roman"/>
                <a:cs typeface="Times New Roman"/>
              </a:rPr>
              <a:t>	an  </a:t>
            </a:r>
            <a:r>
              <a:rPr sz="2800" b="1" i="1" spc="-5" dirty="0">
                <a:latin typeface="Times New Roman"/>
                <a:cs typeface="Times New Roman"/>
              </a:rPr>
              <a:t>analog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to </a:t>
            </a:r>
            <a:r>
              <a:rPr sz="2800" b="1" i="1" dirty="0">
                <a:latin typeface="Times New Roman"/>
                <a:cs typeface="Times New Roman"/>
              </a:rPr>
              <a:t>digital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(digitization)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8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043" y="376251"/>
            <a:ext cx="4289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Components </a:t>
            </a:r>
            <a:r>
              <a:rPr dirty="0"/>
              <a:t>of </a:t>
            </a:r>
            <a:r>
              <a:rPr spc="-5" dirty="0"/>
              <a:t>PCM</a:t>
            </a:r>
            <a:r>
              <a:rPr spc="-45" dirty="0"/>
              <a:t> </a:t>
            </a:r>
            <a:r>
              <a:rPr spc="-5" dirty="0"/>
              <a:t>encoder</a:t>
            </a:r>
          </a:p>
        </p:txBody>
      </p:sp>
      <p:sp>
        <p:nvSpPr>
          <p:cNvPr id="3" name="object 3"/>
          <p:cNvSpPr/>
          <p:nvPr/>
        </p:nvSpPr>
        <p:spPr>
          <a:xfrm>
            <a:off x="1806576" y="2422588"/>
            <a:ext cx="1927225" cy="87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9376" y="2895600"/>
            <a:ext cx="1241425" cy="57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444808"/>
            <a:ext cx="5029200" cy="1150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4651" y="1255699"/>
            <a:ext cx="2776849" cy="7237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4876" y="1939811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59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4876" y="2101768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59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4876" y="2263724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59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04876" y="2425681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59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4876" y="2587643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74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4876" y="2749599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74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4876" y="2911556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74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3021" y="4190911"/>
            <a:ext cx="2437378" cy="723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7067" y="316880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5991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7067" y="333081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5991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7067" y="349282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5991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7067" y="365483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5991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7067" y="3816851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006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7067" y="3978861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006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7067" y="4140871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006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52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41" y="361315"/>
            <a:ext cx="617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Three different sampling methods for </a:t>
            </a:r>
            <a:r>
              <a:rPr spc="-10" dirty="0"/>
              <a:t>PCM</a:t>
            </a:r>
          </a:p>
        </p:txBody>
      </p:sp>
      <p:sp>
        <p:nvSpPr>
          <p:cNvPr id="3" name="object 3"/>
          <p:cNvSpPr/>
          <p:nvPr/>
        </p:nvSpPr>
        <p:spPr>
          <a:xfrm>
            <a:off x="4724401" y="2765309"/>
            <a:ext cx="2620003" cy="1970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96201" y="4332360"/>
            <a:ext cx="2624451" cy="1970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2438" y="1241309"/>
            <a:ext cx="2620003" cy="1970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44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36090" y="1977827"/>
          <a:ext cx="8720452" cy="819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4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978">
                <a:tc>
                  <a:txBody>
                    <a:bodyPr/>
                    <a:lstStyle/>
                    <a:p>
                      <a:pPr marL="31750">
                        <a:lnSpc>
                          <a:spcPts val="3050"/>
                        </a:lnSpc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Telephone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305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companies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305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digitize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3050"/>
                        </a:lnSpc>
                        <a:tabLst>
                          <a:tab pos="1308735" algn="l"/>
                        </a:tabLst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voice	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by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0"/>
                        </a:lnSpc>
                        <a:tabLst>
                          <a:tab pos="1670050" algn="l"/>
                        </a:tabLst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	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78">
                <a:tc>
                  <a:txBody>
                    <a:bodyPr/>
                    <a:lstStyle/>
                    <a:p>
                      <a:pPr marL="31750">
                        <a:lnSpc>
                          <a:spcPts val="313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maximum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313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frequency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3130"/>
                        </a:lnSpc>
                        <a:tabLst>
                          <a:tab pos="607060" algn="l"/>
                        </a:tabLst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of	4000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3130"/>
                        </a:lnSpc>
                        <a:tabLst>
                          <a:tab pos="892810" algn="l"/>
                        </a:tabLst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Hz.	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3130"/>
                        </a:lnSpc>
                        <a:tabLst>
                          <a:tab pos="1572260" algn="l"/>
                        </a:tabLst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ng	rate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55140" y="2779852"/>
            <a:ext cx="5374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therefore is 8000 samples per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second.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194818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33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2405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3" ma:contentTypeDescription="Create a new document." ma:contentTypeScope="" ma:versionID="3f6abb7bd7041a3c46199b14a2944225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f7e2279085e906aed995564d0195e72f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229CD1-F254-46EE-8DC9-76E5BD41AD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E37EEF-7053-4104-A345-8590AAFC654C}"/>
</file>

<file path=customXml/itemProps3.xml><?xml version="1.0" encoding="utf-8"?>
<ds:datastoreItem xmlns:ds="http://schemas.openxmlformats.org/officeDocument/2006/customXml" ds:itemID="{D8E44D2D-0D12-4FBA-A7FD-0B7229EC2F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378</Words>
  <Application>Microsoft Office PowerPoint</Application>
  <PresentationFormat>Widescreen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Office Theme</vt:lpstr>
      <vt:lpstr>1_Office Theme</vt:lpstr>
      <vt:lpstr>PowerPoint Presentation</vt:lpstr>
      <vt:lpstr>Polar schemes: AMI and pseudoternary</vt:lpstr>
      <vt:lpstr>Multilevel: 2B1Q</vt:lpstr>
      <vt:lpstr>PowerPoint Presentation</vt:lpstr>
      <vt:lpstr>PowerPoint Presentation</vt:lpstr>
      <vt:lpstr>PowerPoint Presentation</vt:lpstr>
      <vt:lpstr>Components of PCM encoder</vt:lpstr>
      <vt:lpstr>Three different sampling methods for PCM</vt:lpstr>
      <vt:lpstr>Example</vt:lpstr>
      <vt:lpstr>Quantization and encoding of a sampled signal</vt:lpstr>
      <vt:lpstr>PowerPoint Presentation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Gulraj Ahmed [MU - Jaipur]</dc:creator>
  <cp:lastModifiedBy>Lavish Bansal [CCE - 2019]</cp:lastModifiedBy>
  <cp:revision>64</cp:revision>
  <dcterms:created xsi:type="dcterms:W3CDTF">2020-08-27T07:02:40Z</dcterms:created>
  <dcterms:modified xsi:type="dcterms:W3CDTF">2020-12-04T17:03:52Z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