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7" r:id="rId6"/>
  </p:sldMasterIdLst>
  <p:notesMasterIdLst>
    <p:notesMasterId r:id="rId32"/>
  </p:notesMasterIdLst>
  <p:sldIdLst>
    <p:sldId id="257" r:id="rId7"/>
    <p:sldId id="348" r:id="rId8"/>
    <p:sldId id="347" r:id="rId9"/>
    <p:sldId id="350" r:id="rId10"/>
    <p:sldId id="349" r:id="rId11"/>
    <p:sldId id="328" r:id="rId12"/>
    <p:sldId id="346" r:id="rId13"/>
    <p:sldId id="326" r:id="rId14"/>
    <p:sldId id="324" r:id="rId15"/>
    <p:sldId id="325" r:id="rId16"/>
    <p:sldId id="330" r:id="rId17"/>
    <p:sldId id="332" r:id="rId18"/>
    <p:sldId id="334" r:id="rId19"/>
    <p:sldId id="333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0B168-2038-6877-6DE2-041D9351C241}" v="1" dt="2020-11-29T05:48:31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67" autoAdjust="0"/>
  </p:normalViewPr>
  <p:slideViewPr>
    <p:cSldViewPr snapToGrid="0">
      <p:cViewPr varScale="1">
        <p:scale>
          <a:sx n="61" d="100"/>
          <a:sy n="61" d="100"/>
        </p:scale>
        <p:origin x="10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DD30B168-2038-6877-6DE2-041D9351C241}"/>
    <pc:docChg chg="sldOrd">
      <pc:chgData name="Samiksha Parhate [CCE - 2019]" userId="S::samiksha.199303028@muj.manipal.edu::6cd3ece9-6e63-4e2a-ba9f-22e1dfb7cf09" providerId="AD" clId="Web-{DD30B168-2038-6877-6DE2-041D9351C241}" dt="2020-11-29T05:48:31.839" v="0"/>
      <pc:docMkLst>
        <pc:docMk/>
      </pc:docMkLst>
      <pc:sldChg chg="ord">
        <pc:chgData name="Samiksha Parhate [CCE - 2019]" userId="S::samiksha.199303028@muj.manipal.edu::6cd3ece9-6e63-4e2a-ba9f-22e1dfb7cf09" providerId="AD" clId="Web-{DD30B168-2038-6877-6DE2-041D9351C241}" dt="2020-11-29T05:48:31.839" v="0"/>
        <pc:sldMkLst>
          <pc:docMk/>
          <pc:sldMk cId="2354918825" sldId="33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09T04:27:15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BC3320-7AB3-4843-B30E-E43E821F7702}" emma:medium="tactile" emma:mode="ink">
          <msink:context xmlns:msink="http://schemas.microsoft.com/ink/2010/main" type="writingRegion" rotatedBoundingBox="16250,4081 16265,4081 16265,4096 16250,4096"/>
        </emma:interpretation>
      </emma:emma>
    </inkml:annotationXML>
    <inkml:traceGroup>
      <inkml:annotationXML>
        <emma:emma xmlns:emma="http://www.w3.org/2003/04/emma" version="1.0">
          <emma:interpretation id="{A6E30D10-8678-45D1-8592-5F840EB2DEDD}" emma:medium="tactile" emma:mode="ink">
            <msink:context xmlns:msink="http://schemas.microsoft.com/ink/2010/main" type="paragraph" rotatedBoundingBox="16250,4081 16265,4081 16265,4096 16250,4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53283D-0909-4272-84E5-5CF11918BB6C}" emma:medium="tactile" emma:mode="ink">
              <msink:context xmlns:msink="http://schemas.microsoft.com/ink/2010/main" type="line" rotatedBoundingBox="16250,4081 16265,4081 16265,4096 16250,4096"/>
            </emma:interpretation>
          </emma:emma>
        </inkml:annotationXML>
        <inkml:traceGroup>
          <inkml:annotationXML>
            <emma:emma xmlns:emma="http://www.w3.org/2003/04/emma" version="1.0">
              <emma:interpretation id="{BB227064-A74E-4233-8209-0B2D19865906}" emma:medium="tactile" emma:mode="ink">
                <msink:context xmlns:msink="http://schemas.microsoft.com/ink/2010/main" type="inkWord" rotatedBoundingBox="16250,4081 16265,4081 16265,4096 16250,4096"/>
              </emma:interpretation>
              <emma:one-of disjunction-type="recognition" id="oneOf0">
                <emma:interpretation id="interp0" emma:lang="en-IN" emma:confidence="0">
                  <emma:literal>.</emma:literal>
                </emma:interpretation>
                <emma:interpretation id="interp1" emma:lang="en-IN" emma:confidence="0">
                  <emma:literal>`</emma:literal>
                </emma:interpretation>
                <emma:interpretation id="interp2" emma:lang="en-IN" emma:confidence="0">
                  <emma:literal>'</emma:literal>
                </emma:interpretation>
                <emma:interpretation id="interp3" emma:lang="en-IN" emma:confidence="0">
                  <emma:literal>l</emma:literal>
                </emma:interpretation>
                <emma:interpretation id="interp4" emma:lang="en-IN" emma:confidence="0">
                  <emma:literal>,</emma:literal>
                </emma:interpretation>
              </emma:one-of>
            </emma:emma>
          </inkml:annotationXML>
          <inkml:trace contextRef="#ctx0" brushRef="#br0">0 0 19,'0'0'30,"0"0"-18,0 0-12,0 0 0,0 0-43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930D-2E48-460B-B2B0-5CC0098456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F725-BB2C-4C1A-8D5B-86D9E02680B9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3E6-433B-4158-BCB7-CFA48CB2B584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390-2032-4962-B300-47D752D5E735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9629" y="1536015"/>
            <a:ext cx="341274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3440-1521-458B-B5B6-578F0A00A3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1B5-2D25-43F8-B579-D41276B2C7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BCED-768D-46CD-94CB-704CB3774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9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BC52-D529-4F17-9889-8584007FA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9D64-2898-41FE-AB1A-CDE87C8BA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83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1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3651-7671-423E-9FDA-43C99917DAE1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150-845C-461B-A859-805AA2DA2C83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8C5-4683-4DCC-A873-B0BC9840D785}" type="datetime1">
              <a:rPr lang="en-US" smtClean="0"/>
              <a:t>11/28/2020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F22-234E-4E67-81B4-2CD3EEBB648F}" type="datetime1">
              <a:rPr lang="en-US" smtClean="0"/>
              <a:t>11/28/2020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639-489C-44FC-B814-68E95A6B42A4}" type="datetime1">
              <a:rPr lang="en-US" smtClean="0"/>
              <a:t>11/28/2020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2CB-E6A0-452A-97F9-F57460FD3009}" type="datetime1">
              <a:rPr lang="en-US" smtClean="0"/>
              <a:t>11/28/2020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C9D5-DD93-4963-B1C5-1656E61F2826}" type="datetime1">
              <a:rPr lang="en-US" smtClean="0"/>
              <a:t>11/28/2020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D-4398-4B16-8A0A-4148B270C525}" type="datetime1">
              <a:rPr lang="en-US" smtClean="0"/>
              <a:t>11/28/2020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FE03-FD04-4EF2-9276-9F1B74FDC2CD}" type="datetime1">
              <a:rPr lang="en-US" smtClean="0"/>
              <a:t>11/28/2020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188" y="585038"/>
            <a:ext cx="115756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018" y="1392682"/>
            <a:ext cx="110679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8257-8A96-4205-8C52-F678646B45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388" y="682879"/>
            <a:ext cx="111692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492" y="2231262"/>
            <a:ext cx="105630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>
                <a:latin typeface="Arial" panose="020B0604020202020204" pitchFamily="34" charset="0"/>
              </a:rPr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18" y="790414"/>
            <a:ext cx="114325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Nyquist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rate for each of the following signals?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 low-pass signal with bandwidth of 200 KHz?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A band-pass signal with bandwidth of 200 KHz if the lowest frequency is 100 KHz?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sampled a low-pass signal with a bandwidth of200 KHz using 1024 levels of quantization.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bit rate of the digitized signal.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signal.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PCM bandwidth of this signal.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data rate of a channel with a bandwidth of 200 KHz if we use four levels of digital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has a bandwidth of 20 KHz. If we sample this signal and send it through a 30 Kbps channel 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6621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795" y="1888616"/>
            <a:ext cx="54057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3665"/>
              </a:spcBef>
              <a:tabLst>
                <a:tab pos="1981200" algn="l"/>
              </a:tabLst>
            </a:pPr>
            <a:r>
              <a:rPr sz="4800" dirty="0">
                <a:solidFill>
                  <a:srgbClr val="001F5F"/>
                </a:solidFill>
                <a:latin typeface="Times New Roman"/>
                <a:cs typeface="Times New Roman"/>
              </a:rPr>
              <a:t>Analog	</a:t>
            </a:r>
            <a:r>
              <a:rPr sz="4800" spc="-18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4800" spc="-5" dirty="0">
                <a:solidFill>
                  <a:srgbClr val="001F5F"/>
                </a:solidFill>
                <a:latin typeface="Times New Roman"/>
                <a:cs typeface="Times New Roman"/>
              </a:rPr>
              <a:t>ransmission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12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611" y="921610"/>
            <a:ext cx="1751076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89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2527" y="679704"/>
            <a:ext cx="111404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317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8807" y="679704"/>
            <a:ext cx="2417064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2471" y="679704"/>
            <a:ext cx="329336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22436" y="679704"/>
            <a:ext cx="635507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1167383"/>
            <a:ext cx="6355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1341" y="781558"/>
            <a:ext cx="7255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i="0" spc="-20" dirty="0">
                <a:latin typeface="Times New Roman"/>
                <a:cs typeface="Times New Roman"/>
              </a:rPr>
              <a:t>DIGITAL-TO-ANALOG</a:t>
            </a:r>
            <a:r>
              <a:rPr sz="3200" i="0" spc="-70" dirty="0">
                <a:latin typeface="Times New Roman"/>
                <a:cs typeface="Times New Roman"/>
              </a:rPr>
              <a:t> </a:t>
            </a:r>
            <a:r>
              <a:rPr sz="3200" i="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12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40" y="2231264"/>
            <a:ext cx="72212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spcBef>
                <a:spcPts val="105"/>
              </a:spcBef>
            </a:pP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-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process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of changing one of the 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characteristics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of an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 signal  based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on the information in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digital  data.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46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539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digital to </a:t>
            </a:r>
            <a:r>
              <a:rPr spc="-5" dirty="0"/>
              <a:t>analog</a:t>
            </a:r>
            <a:r>
              <a:rPr spc="-45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5950" y="1904873"/>
            <a:ext cx="8401050" cy="288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13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1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1274" y="3511396"/>
            <a:ext cx="5824474" cy="173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9287" y="3911600"/>
            <a:ext cx="115824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5875" y="4006850"/>
            <a:ext cx="115982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702" y="3837750"/>
            <a:ext cx="2176399" cy="776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40" y="561213"/>
            <a:ext cx="786638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spc="-5" dirty="0">
                <a:solidFill>
                  <a:srgbClr val="3366FF"/>
                </a:solidFill>
                <a:latin typeface="Arial"/>
                <a:cs typeface="Arial"/>
              </a:rPr>
              <a:t>Digital-to-analog</a:t>
            </a:r>
            <a:r>
              <a:rPr sz="2400" b="1" i="1" spc="-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66FF"/>
                </a:solidFill>
                <a:latin typeface="Arial"/>
                <a:cs typeface="Arial"/>
              </a:rPr>
              <a:t>conversion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12470" marR="5080" indent="-457200">
              <a:tabLst>
                <a:tab pos="71247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-	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Figure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shows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relationship between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b="1" i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digital  information, the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digital-to-analog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modulating 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process,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the resultant analog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signal.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14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9008" y="936150"/>
            <a:ext cx="2017420" cy="44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968" y="661416"/>
            <a:ext cx="294893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453" y="661416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141" y="780034"/>
            <a:ext cx="444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Amplitude Shift</a:t>
            </a:r>
            <a:r>
              <a:rPr sz="3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140" y="2231262"/>
            <a:ext cx="7767320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spcBef>
                <a:spcPts val="95"/>
              </a:spcBef>
              <a:tabLst>
                <a:tab pos="573405" algn="l"/>
                <a:tab pos="2257425" algn="l"/>
                <a:tab pos="3134360" algn="l"/>
                <a:tab pos="4414520" algn="l"/>
                <a:tab pos="5092700" algn="l"/>
                <a:tab pos="6778625" algn="l"/>
                <a:tab pos="7299959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	am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li</a:t>
            </a:r>
            <a:r>
              <a:rPr sz="2800" b="1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ift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keyin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litude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he  carrier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is varied to create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signal</a:t>
            </a:r>
            <a:r>
              <a:rPr sz="2800" b="1" i="1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/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Both frequency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phase remain constant while the  amplitude</a:t>
            </a:r>
            <a:r>
              <a:rPr sz="2800" b="1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52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759078"/>
            <a:ext cx="427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amplitude </a:t>
            </a:r>
            <a:r>
              <a:rPr dirty="0"/>
              <a:t>shift</a:t>
            </a:r>
            <a:r>
              <a:rPr spc="-40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1" y="2241550"/>
            <a:ext cx="6670675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16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889" y="1135800"/>
            <a:ext cx="2069955" cy="44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60" y="856488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0845" y="856488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942" y="974852"/>
            <a:ext cx="451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 Shift</a:t>
            </a:r>
            <a:r>
              <a:rPr sz="3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338493" y="2231262"/>
            <a:ext cx="10563013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6350">
              <a:spcBef>
                <a:spcPts val="95"/>
              </a:spcBef>
              <a:tabLst>
                <a:tab pos="727075" algn="l"/>
                <a:tab pos="2411730" algn="l"/>
                <a:tab pos="3289300" algn="l"/>
                <a:tab pos="4569460" algn="l"/>
                <a:tab pos="5247640" algn="l"/>
                <a:tab pos="6932295" algn="l"/>
                <a:tab pos="7453630" algn="l"/>
              </a:tabLst>
            </a:pPr>
            <a:r>
              <a:rPr spc="-5" dirty="0"/>
              <a:t>In	f</a:t>
            </a:r>
            <a:r>
              <a:rPr dirty="0"/>
              <a:t>r</a:t>
            </a:r>
            <a:r>
              <a:rPr spc="-5" dirty="0"/>
              <a:t>equency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h</a:t>
            </a:r>
            <a:r>
              <a:rPr spc="-5" dirty="0"/>
              <a:t>ift</a:t>
            </a:r>
            <a:r>
              <a:rPr dirty="0"/>
              <a:t>	</a:t>
            </a:r>
            <a:r>
              <a:rPr spc="-5" dirty="0"/>
              <a:t>keyin</a:t>
            </a:r>
            <a:r>
              <a:rPr dirty="0"/>
              <a:t>g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equency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the  carrier </a:t>
            </a:r>
            <a:r>
              <a:rPr i="1" dirty="0"/>
              <a:t>signal </a:t>
            </a:r>
            <a:r>
              <a:rPr spc="-5" dirty="0"/>
              <a:t>is varied to represent</a:t>
            </a:r>
            <a:r>
              <a:rPr spc="-30" dirty="0"/>
              <a:t> </a:t>
            </a:r>
            <a:r>
              <a:rPr i="1" dirty="0"/>
              <a:t>data.</a:t>
            </a:r>
          </a:p>
          <a:p>
            <a:pPr marL="153670">
              <a:spcBef>
                <a:spcPts val="25"/>
              </a:spcBef>
            </a:pPr>
            <a:endParaRPr sz="2900"/>
          </a:p>
          <a:p>
            <a:pPr marL="166370" marR="5080"/>
            <a:r>
              <a:rPr spc="-5" dirty="0"/>
              <a:t>Both peak amplitude </a:t>
            </a:r>
            <a:r>
              <a:rPr dirty="0"/>
              <a:t>and </a:t>
            </a:r>
            <a:r>
              <a:rPr spc="-5" dirty="0"/>
              <a:t>phase remain constant for  </a:t>
            </a:r>
            <a:r>
              <a:rPr i="1" dirty="0"/>
              <a:t>all signal</a:t>
            </a:r>
            <a:r>
              <a:rPr spc="-25" dirty="0"/>
              <a:t> </a:t>
            </a:r>
            <a:r>
              <a:rPr spc="-5" dirty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63756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656" y="911478"/>
            <a:ext cx="429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frequency </a:t>
            </a:r>
            <a:r>
              <a:rPr dirty="0"/>
              <a:t>shift</a:t>
            </a:r>
            <a:r>
              <a:rPr spc="-25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2266957"/>
            <a:ext cx="6186424" cy="2766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18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5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970" y="859950"/>
            <a:ext cx="1198847" cy="35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7875" y="585216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6359" y="585216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1" y="703834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Phase Shift</a:t>
            </a:r>
            <a:r>
              <a:rPr sz="3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541" y="1773758"/>
            <a:ext cx="7768590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phase shift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keying, the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phase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carrier is  varied to represent two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signal  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algn="just"/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Both peak amplitude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frequency remain constant 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phase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algn="just"/>
            <a:r>
              <a:rPr sz="2800" b="1" i="1" spc="-65" dirty="0">
                <a:solidFill>
                  <a:prstClr val="black"/>
                </a:solidFill>
                <a:latin typeface="Times New Roman"/>
                <a:cs typeface="Times New Roman"/>
              </a:rPr>
              <a:t>Today,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PSK is more common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ASK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800" b="1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FSK.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39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1" y="1012833"/>
            <a:ext cx="8258805" cy="5042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037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1220851"/>
            <a:ext cx="371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phase </a:t>
            </a:r>
            <a:r>
              <a:rPr dirty="0"/>
              <a:t>shift</a:t>
            </a:r>
            <a:r>
              <a:rPr spc="-25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1" y="2619382"/>
            <a:ext cx="6003925" cy="248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20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3875" y="871318"/>
            <a:ext cx="1813892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0232" y="629412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5867" y="629412"/>
            <a:ext cx="111404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6511" y="629412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2148" y="629412"/>
            <a:ext cx="2414016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2764" y="629412"/>
            <a:ext cx="329336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72729" y="629412"/>
            <a:ext cx="635507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1117091"/>
            <a:ext cx="6355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0" y="730757"/>
            <a:ext cx="8497570" cy="455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ANALOG-TO-ANALOG</a:t>
            </a:r>
            <a:r>
              <a:rPr sz="3200" b="1" spc="-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CONVERSION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3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marR="125095">
              <a:spcBef>
                <a:spcPts val="5"/>
              </a:spcBef>
            </a:pP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Analog-to-analog conversion,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3200" b="1" i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  modulation,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is the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representation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of  analog information by an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</a:t>
            </a:r>
            <a:r>
              <a:rPr sz="3200" b="1" i="1" spc="-1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signal.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marR="5080"/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Analog-to-analog conversion can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be 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accomplished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in three ways: AM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FM</a:t>
            </a:r>
            <a:r>
              <a:rPr sz="3200" b="1" i="1" spc="-2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and  PM.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21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987678"/>
            <a:ext cx="553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</a:t>
            </a:r>
            <a:r>
              <a:rPr spc="-5" dirty="0"/>
              <a:t>analog-to-analog</a:t>
            </a:r>
            <a:r>
              <a:rPr spc="-30" dirty="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19276" y="2486026"/>
            <a:ext cx="8391525" cy="2155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22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6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11478"/>
            <a:ext cx="324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Amplitude</a:t>
            </a:r>
            <a:r>
              <a:rPr spc="-105" dirty="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38600" y="2057400"/>
            <a:ext cx="4419600" cy="320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23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0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329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Frequency</a:t>
            </a:r>
            <a:r>
              <a:rPr spc="-55" dirty="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76524" y="1701811"/>
            <a:ext cx="5153025" cy="3557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24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5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682878"/>
            <a:ext cx="265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Phase</a:t>
            </a:r>
            <a:r>
              <a:rPr spc="-65" dirty="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05123" y="1625609"/>
            <a:ext cx="4688784" cy="351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25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3425125" y="521463"/>
            <a:ext cx="6307811" cy="4468992"/>
          </a:xfrm>
          <a:prstGeom prst="rect">
            <a:avLst/>
          </a:prstGeom>
          <a:blipFill>
            <a:blip r:embed="rId2" cstate="print"/>
            <a:srcRect/>
            <a:stretch>
              <a:fillRect l="-139055" t="-240544" r="-556295" b="-36675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0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1" y="1012833"/>
            <a:ext cx="8258805" cy="5042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2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2495227" y="521462"/>
            <a:ext cx="9360976" cy="5817345"/>
          </a:xfrm>
          <a:prstGeom prst="rect">
            <a:avLst/>
          </a:prstGeom>
          <a:blipFill>
            <a:blip r:embed="rId2" cstate="print"/>
            <a:srcRect/>
            <a:stretch>
              <a:fillRect l="-44983" t="-23187" r="-126896" b="-1957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05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Quantization </a:t>
            </a:r>
            <a:r>
              <a:rPr spc="-5" dirty="0"/>
              <a:t>and encoding of a sampled</a:t>
            </a:r>
            <a:r>
              <a:rPr spc="-50" dirty="0"/>
              <a:t> </a:t>
            </a:r>
            <a:r>
              <a:rPr spc="-5" dirty="0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1" y="1012833"/>
            <a:ext cx="8258805" cy="5042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19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81925" y="1472340"/>
            <a:ext cx="11201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proven that the contribution of the quantization error to the SNR dB of the signal depends on the number of quantization levels L, or the bits per sample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the following formula: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dB =6.02nb + 1.76 dB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5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0" y="1191260"/>
            <a:ext cx="8682355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609600" algn="l"/>
                <a:tab pos="1842770" algn="l"/>
                <a:tab pos="6601459" algn="l"/>
                <a:tab pos="6972300" algn="l"/>
                <a:tab pos="8047990" algn="l"/>
              </a:tabLst>
            </a:pPr>
            <a:r>
              <a:rPr sz="2800" spc="-23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want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gitize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ic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hat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rate,  assuming 8 bits per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/>
            <a:r>
              <a:rPr sz="2800" spc="-5" dirty="0">
                <a:latin typeface="Times New Roman"/>
                <a:cs typeface="Times New Roman"/>
              </a:rPr>
              <a:t>The human </a:t>
            </a:r>
            <a:r>
              <a:rPr sz="2800" dirty="0">
                <a:latin typeface="Times New Roman"/>
                <a:cs typeface="Times New Roman"/>
              </a:rPr>
              <a:t>voice </a:t>
            </a:r>
            <a:r>
              <a:rPr sz="2800" spc="-5" dirty="0">
                <a:latin typeface="Times New Roman"/>
                <a:cs typeface="Times New Roman"/>
              </a:rPr>
              <a:t>normally contains frequencies from 0 to  </a:t>
            </a:r>
            <a:r>
              <a:rPr sz="2800" dirty="0">
                <a:latin typeface="Times New Roman"/>
                <a:cs typeface="Times New Roman"/>
              </a:rPr>
              <a:t>4000 </a:t>
            </a:r>
            <a:r>
              <a:rPr sz="2800" spc="-10" dirty="0">
                <a:latin typeface="Times New Roman"/>
                <a:cs typeface="Times New Roman"/>
              </a:rPr>
              <a:t>Hz. </a:t>
            </a:r>
            <a:r>
              <a:rPr sz="2800" dirty="0">
                <a:latin typeface="Times New Roman"/>
                <a:cs typeface="Times New Roman"/>
              </a:rPr>
              <a:t>So the </a:t>
            </a:r>
            <a:r>
              <a:rPr sz="2800" spc="-5" dirty="0">
                <a:latin typeface="Times New Roman"/>
                <a:cs typeface="Times New Roman"/>
              </a:rPr>
              <a:t>sampling rate and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rate are calculated </a:t>
            </a:r>
            <a:r>
              <a:rPr sz="2800" spc="-25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7627" y="4838700"/>
            <a:ext cx="5476875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850018" y="146939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418" y="1465792"/>
                <a:ext cx="756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02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1FC09C-1A67-4B77-BF3D-9305C80AF523}"/>
</file>

<file path=customXml/itemProps2.xml><?xml version="1.0" encoding="utf-8"?>
<ds:datastoreItem xmlns:ds="http://schemas.openxmlformats.org/officeDocument/2006/customXml" ds:itemID="{2FECB87F-8B9C-4EF9-BD68-FAD92B5CB4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B333CA-9554-43D0-A1DF-8ABD73C0E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386</Words>
  <Application>Microsoft Office PowerPoint</Application>
  <PresentationFormat>Widescreen</PresentationFormat>
  <Paragraphs>81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1_Office Theme</vt:lpstr>
      <vt:lpstr>2_Office Theme</vt:lpstr>
      <vt:lpstr>PowerPoint Presentation</vt:lpstr>
      <vt:lpstr>Quantization and encoding of a sampled signal</vt:lpstr>
      <vt:lpstr>Quantization and encoding of a sampled signal</vt:lpstr>
      <vt:lpstr>Quantization and encoding of a sampled signal</vt:lpstr>
      <vt:lpstr>Quantization and encoding of a sampled signal</vt:lpstr>
      <vt:lpstr>Quantization and encoding of a sampled signal</vt:lpstr>
      <vt:lpstr>PowerPoint Presentation</vt:lpstr>
      <vt:lpstr>PowerPoint Presentation</vt:lpstr>
      <vt:lpstr>Example</vt:lpstr>
      <vt:lpstr>Example</vt:lpstr>
      <vt:lpstr>Analog Transmission</vt:lpstr>
      <vt:lpstr>DIGITAL-TO-ANALOG CONVERSION</vt:lpstr>
      <vt:lpstr>Types of digital to analog conversion</vt:lpstr>
      <vt:lpstr>PowerPoint Presentation</vt:lpstr>
      <vt:lpstr>Amplitude Shift Keying</vt:lpstr>
      <vt:lpstr>Binary amplitude shift keying</vt:lpstr>
      <vt:lpstr>Frequency Shift Keying</vt:lpstr>
      <vt:lpstr>Binary frequency shift keying</vt:lpstr>
      <vt:lpstr>Phase Shift Keying</vt:lpstr>
      <vt:lpstr>Binary phase shift keying</vt:lpstr>
      <vt:lpstr>PowerPoint Presentation</vt:lpstr>
      <vt:lpstr>Types of analog-to-analog modulation</vt:lpstr>
      <vt:lpstr>Amplitude modulation</vt:lpstr>
      <vt:lpstr>Frequency modulation</vt:lpstr>
      <vt:lpstr>Phase modulation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Dr. Gulraj Ahmed [MU - Jaipur]</cp:lastModifiedBy>
  <cp:revision>62</cp:revision>
  <dcterms:created xsi:type="dcterms:W3CDTF">2020-08-27T07:02:40Z</dcterms:created>
  <dcterms:modified xsi:type="dcterms:W3CDTF">2020-11-29T05:48:32Z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