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1" r:id="rId5"/>
    <p:sldMasterId id="2147483667" r:id="rId6"/>
  </p:sldMasterIdLst>
  <p:notesMasterIdLst>
    <p:notesMasterId r:id="rId23"/>
  </p:notesMasterIdLst>
  <p:sldIdLst>
    <p:sldId id="257" r:id="rId7"/>
    <p:sldId id="362" r:id="rId8"/>
    <p:sldId id="332" r:id="rId9"/>
    <p:sldId id="333" r:id="rId10"/>
    <p:sldId id="334" r:id="rId11"/>
    <p:sldId id="335" r:id="rId12"/>
    <p:sldId id="336" r:id="rId13"/>
    <p:sldId id="337" r:id="rId14"/>
    <p:sldId id="338" r:id="rId15"/>
    <p:sldId id="339" r:id="rId16"/>
    <p:sldId id="340" r:id="rId17"/>
    <p:sldId id="351" r:id="rId18"/>
    <p:sldId id="352" r:id="rId19"/>
    <p:sldId id="353" r:id="rId20"/>
    <p:sldId id="354" r:id="rId21"/>
    <p:sldId id="355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65D8456-CA11-1478-019D-58310FDF4AE8}" v="1" dt="2020-12-09T15:21:06.7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1867" autoAdjust="0"/>
  </p:normalViewPr>
  <p:slideViewPr>
    <p:cSldViewPr snapToGrid="0">
      <p:cViewPr varScale="1">
        <p:scale>
          <a:sx n="61" d="100"/>
          <a:sy n="61" d="100"/>
        </p:scale>
        <p:origin x="1056" y="4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iksha Parhate [CCE - 2019]" userId="S::samiksha.199303028@muj.manipal.edu::6cd3ece9-6e63-4e2a-ba9f-22e1dfb7cf09" providerId="AD" clId="Web-{965D8456-CA11-1478-019D-58310FDF4AE8}"/>
    <pc:docChg chg="modSld">
      <pc:chgData name="Samiksha Parhate [CCE - 2019]" userId="S::samiksha.199303028@muj.manipal.edu::6cd3ece9-6e63-4e2a-ba9f-22e1dfb7cf09" providerId="AD" clId="Web-{965D8456-CA11-1478-019D-58310FDF4AE8}" dt="2020-12-09T15:21:06.706" v="0" actId="1076"/>
      <pc:docMkLst>
        <pc:docMk/>
      </pc:docMkLst>
      <pc:sldChg chg="modSp">
        <pc:chgData name="Samiksha Parhate [CCE - 2019]" userId="S::samiksha.199303028@muj.manipal.edu::6cd3ece9-6e63-4e2a-ba9f-22e1dfb7cf09" providerId="AD" clId="Web-{965D8456-CA11-1478-019D-58310FDF4AE8}" dt="2020-12-09T15:21:06.706" v="0" actId="1076"/>
        <pc:sldMkLst>
          <pc:docMk/>
          <pc:sldMk cId="2472909536" sldId="351"/>
        </pc:sldMkLst>
        <pc:picChg chg="mod">
          <ac:chgData name="Samiksha Parhate [CCE - 2019]" userId="S::samiksha.199303028@muj.manipal.edu::6cd3ece9-6e63-4e2a-ba9f-22e1dfb7cf09" providerId="AD" clId="Web-{965D8456-CA11-1478-019D-58310FDF4AE8}" dt="2020-12-09T15:21:06.706" v="0" actId="1076"/>
          <ac:picMkLst>
            <pc:docMk/>
            <pc:sldMk cId="2472909536" sldId="351"/>
            <ac:picMk id="4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803D3-E351-4E5A-B37E-16D893CDBB2B}" type="datetimeFigureOut">
              <a:rPr lang="en-IN" smtClean="0"/>
              <a:t>09-12-2020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D8930D-2E48-460B-B2B0-5CC0098456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5960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DDB3FC7-399A-4257-8184-6E50452E8BB3}" type="slidenum">
              <a:rPr lang="en-US" sz="1200" b="0" i="0" baseline="0" smtClean="0"/>
              <a:pPr/>
              <a:t>1</a:t>
            </a:fld>
            <a:endParaRPr lang="en-US" sz="1200" b="0" i="0" baseline="0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0078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0F725-BB2C-4C1A-8D5B-86D9E02680B9}" type="datetime1">
              <a:rPr lang="en-US" smtClean="0"/>
              <a:t>12/9/2020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CA9D4-C262-4F67-860C-89577FEC1A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5128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703E6-433B-4158-BCB7-CFA48CB2B584}" type="datetime1">
              <a:rPr lang="en-US" smtClean="0"/>
              <a:t>12/9/2020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CA9D4-C262-4F67-860C-89577FEC1A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3827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B6390-2032-4962-B300-47D752D5E735}" type="datetime1">
              <a:rPr lang="en-US" smtClean="0"/>
              <a:t>12/9/2020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CA9D4-C262-4F67-860C-89577FEC1A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47112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09600" y="274639"/>
            <a:ext cx="109728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3.</a:t>
            </a:r>
            <a:fld id="{909690AA-951E-4833-B972-DC8A888AD0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4000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389629" y="1536015"/>
            <a:ext cx="3412743" cy="7575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1">
                <a:solidFill>
                  <a:srgbClr val="FF00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703440-1521-458B-B5B6-578F0A00A3D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12/9/2020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lang="en-IN" spc="-5">
                <a:solidFill>
                  <a:prstClr val="black"/>
                </a:solidFill>
              </a:rPr>
              <a:t>4.</a:t>
            </a:r>
            <a:fld id="{81D60167-4931-47E6-BA6A-407CBD079E47}" type="slidenum">
              <a:rPr spc="-5" smtClean="0">
                <a:solidFill>
                  <a:prstClr val="black"/>
                </a:solidFill>
              </a:rPr>
              <a:pPr marL="12700">
                <a:lnSpc>
                  <a:spcPts val="1425"/>
                </a:lnSpc>
              </a:pPr>
              <a:t>‹#›</a:t>
            </a:fld>
            <a:endParaRPr spc="-5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19505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1">
                <a:solidFill>
                  <a:srgbClr val="0000C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9D1B5-2D25-43F8-B579-D41276B2C75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12/9/2020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lang="en-IN" spc="-5">
                <a:solidFill>
                  <a:prstClr val="black"/>
                </a:solidFill>
              </a:rPr>
              <a:t>4.</a:t>
            </a:r>
            <a:fld id="{81D60167-4931-47E6-BA6A-407CBD079E47}" type="slidenum">
              <a:rPr spc="-5" smtClean="0">
                <a:solidFill>
                  <a:prstClr val="black"/>
                </a:solidFill>
              </a:rPr>
              <a:pPr marL="12700">
                <a:lnSpc>
                  <a:spcPts val="1425"/>
                </a:lnSpc>
              </a:pPr>
              <a:t>‹#›</a:t>
            </a:fld>
            <a:endParaRPr spc="-5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45579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1">
                <a:solidFill>
                  <a:srgbClr val="0000C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15BCED-768D-46CD-94CB-704CB37741C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12/9/2020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lang="en-IN" spc="-5">
                <a:solidFill>
                  <a:prstClr val="black"/>
                </a:solidFill>
              </a:rPr>
              <a:t>4.</a:t>
            </a:r>
            <a:fld id="{81D60167-4931-47E6-BA6A-407CBD079E47}" type="slidenum">
              <a:rPr spc="-5" smtClean="0">
                <a:solidFill>
                  <a:prstClr val="black"/>
                </a:solidFill>
              </a:rPr>
              <a:pPr marL="12700">
                <a:lnSpc>
                  <a:spcPts val="1425"/>
                </a:lnSpc>
              </a:pPr>
              <a:t>‹#›</a:t>
            </a:fld>
            <a:endParaRPr spc="-5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75946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1">
                <a:solidFill>
                  <a:srgbClr val="0000C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A8BC52-D529-4F17-9889-8584007FA4EC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12/9/2020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lang="en-IN" spc="-5">
                <a:solidFill>
                  <a:prstClr val="black"/>
                </a:solidFill>
              </a:rPr>
              <a:t>4.</a:t>
            </a:r>
            <a:fld id="{81D60167-4931-47E6-BA6A-407CBD079E47}" type="slidenum">
              <a:rPr spc="-5" smtClean="0">
                <a:solidFill>
                  <a:prstClr val="black"/>
                </a:solidFill>
              </a:rPr>
              <a:pPr marL="12700">
                <a:lnSpc>
                  <a:spcPts val="1425"/>
                </a:lnSpc>
              </a:pPr>
              <a:t>‹#›</a:t>
            </a:fld>
            <a:endParaRPr spc="-5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0057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E59D64-2898-41FE-AB1A-CDE87C8BA1D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12/9/2020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lang="en-IN" spc="-5">
                <a:solidFill>
                  <a:prstClr val="black"/>
                </a:solidFill>
              </a:rPr>
              <a:t>4.</a:t>
            </a:r>
            <a:fld id="{81D60167-4931-47E6-BA6A-407CBD079E47}" type="slidenum">
              <a:rPr spc="-5" smtClean="0">
                <a:solidFill>
                  <a:prstClr val="black"/>
                </a:solidFill>
              </a:rPr>
              <a:pPr marL="12700">
                <a:lnSpc>
                  <a:spcPts val="1425"/>
                </a:lnSpc>
              </a:pPr>
              <a:t>‹#›</a:t>
            </a:fld>
            <a:endParaRPr spc="-5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09835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12/9/2020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lang="en-IN" spc="-5">
                <a:solidFill>
                  <a:prstClr val="black"/>
                </a:solidFill>
              </a:rPr>
              <a:t>5.</a:t>
            </a:r>
            <a:fld id="{81D60167-4931-47E6-BA6A-407CBD079E47}" type="slidenum">
              <a:rPr spc="-5" smtClean="0">
                <a:solidFill>
                  <a:prstClr val="black"/>
                </a:solidFill>
              </a:rPr>
              <a:pPr marL="12700">
                <a:lnSpc>
                  <a:spcPts val="1425"/>
                </a:lnSpc>
              </a:pPr>
              <a:t>‹#›</a:t>
            </a:fld>
            <a:endParaRPr spc="-5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5519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1">
                <a:solidFill>
                  <a:srgbClr val="3366F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12/9/2020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lang="en-IN" spc="-5">
                <a:solidFill>
                  <a:prstClr val="black"/>
                </a:solidFill>
              </a:rPr>
              <a:t>5.</a:t>
            </a:r>
            <a:fld id="{81D60167-4931-47E6-BA6A-407CBD079E47}" type="slidenum">
              <a:rPr spc="-5" smtClean="0">
                <a:solidFill>
                  <a:prstClr val="black"/>
                </a:solidFill>
              </a:rPr>
              <a:pPr marL="12700">
                <a:lnSpc>
                  <a:spcPts val="1425"/>
                </a:lnSpc>
              </a:pPr>
              <a:t>‹#›</a:t>
            </a:fld>
            <a:endParaRPr spc="-5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2814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03651-7671-423E-9FDA-43C99917DAE1}" type="datetime1">
              <a:rPr lang="en-US" smtClean="0"/>
              <a:t>12/9/2020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CA9D4-C262-4F67-860C-89577FEC1A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163479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1">
                <a:solidFill>
                  <a:srgbClr val="3366F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12/9/2020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lang="en-IN" spc="-5">
                <a:solidFill>
                  <a:prstClr val="black"/>
                </a:solidFill>
              </a:rPr>
              <a:t>5.</a:t>
            </a:r>
            <a:fld id="{81D60167-4931-47E6-BA6A-407CBD079E47}" type="slidenum">
              <a:rPr spc="-5" smtClean="0">
                <a:solidFill>
                  <a:prstClr val="black"/>
                </a:solidFill>
              </a:rPr>
              <a:pPr marL="12700">
                <a:lnSpc>
                  <a:spcPts val="1425"/>
                </a:lnSpc>
              </a:pPr>
              <a:t>‹#›</a:t>
            </a:fld>
            <a:endParaRPr spc="-5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0295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1">
                <a:solidFill>
                  <a:srgbClr val="3366F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12/9/2020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lang="en-IN" spc="-5">
                <a:solidFill>
                  <a:prstClr val="black"/>
                </a:solidFill>
              </a:rPr>
              <a:t>5.</a:t>
            </a:r>
            <a:fld id="{81D60167-4931-47E6-BA6A-407CBD079E47}" type="slidenum">
              <a:rPr spc="-5" smtClean="0">
                <a:solidFill>
                  <a:prstClr val="black"/>
                </a:solidFill>
              </a:rPr>
              <a:pPr marL="12700">
                <a:lnSpc>
                  <a:spcPts val="1425"/>
                </a:lnSpc>
              </a:pPr>
              <a:t>‹#›</a:t>
            </a:fld>
            <a:endParaRPr spc="-5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74135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12/9/2020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lang="en-IN" spc="-5">
                <a:solidFill>
                  <a:prstClr val="black"/>
                </a:solidFill>
              </a:rPr>
              <a:t>5.</a:t>
            </a:r>
            <a:fld id="{81D60167-4931-47E6-BA6A-407CBD079E47}" type="slidenum">
              <a:rPr spc="-5" smtClean="0">
                <a:solidFill>
                  <a:prstClr val="black"/>
                </a:solidFill>
              </a:rPr>
              <a:pPr marL="12700">
                <a:lnSpc>
                  <a:spcPts val="1425"/>
                </a:lnSpc>
              </a:pPr>
              <a:t>‹#›</a:t>
            </a:fld>
            <a:endParaRPr spc="-5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5703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CE150-845C-461B-A859-805AA2DA2C83}" type="datetime1">
              <a:rPr lang="en-US" smtClean="0"/>
              <a:t>12/9/2020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CA9D4-C262-4F67-860C-89577FEC1A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5294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EE8C5-4683-4DCC-A873-B0BC9840D785}" type="datetime1">
              <a:rPr lang="en-US" smtClean="0"/>
              <a:t>12/9/2020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CA9D4-C262-4F67-860C-89577FEC1A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9396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E1F22-234E-4E67-81B4-2CD3EEBB648F}" type="datetime1">
              <a:rPr lang="en-US" smtClean="0"/>
              <a:t>12/9/2020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CA9D4-C262-4F67-860C-89577FEC1A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1488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D2639-489C-44FC-B814-68E95A6B42A4}" type="datetime1">
              <a:rPr lang="en-US" smtClean="0"/>
              <a:t>12/9/2020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CA9D4-C262-4F67-860C-89577FEC1A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3963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142CB-E6A0-452A-97F9-F57460FD3009}" type="datetime1">
              <a:rPr lang="en-US" smtClean="0"/>
              <a:t>12/9/2020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CA9D4-C262-4F67-860C-89577FEC1A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4224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DC9D5-DD93-4963-B1C5-1656E61F2826}" type="datetime1">
              <a:rPr lang="en-US" smtClean="0"/>
              <a:t>12/9/2020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CA9D4-C262-4F67-860C-89577FEC1A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4445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723ED-4398-4B16-8A0A-4148B270C525}" type="datetime1">
              <a:rPr lang="en-US" smtClean="0"/>
              <a:t>12/9/2020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CA9D4-C262-4F67-860C-89577FEC1A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9861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22.xml"/><Relationship Id="rId4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3FE03-FD04-4EF2-9276-9F1B74FDC2CD}" type="datetime1">
              <a:rPr lang="en-US" smtClean="0"/>
              <a:t>12/9/2020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9CA9D4-C262-4F67-860C-89577FEC1A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8452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08188" y="585038"/>
            <a:ext cx="11575625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1">
                <a:solidFill>
                  <a:srgbClr val="0000C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62018" y="1392682"/>
            <a:ext cx="11067964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0D8257-8A96-4205-8C52-F678646B455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12/9/2020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4985" y="6628088"/>
            <a:ext cx="449579" cy="1795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lang="en-IN" spc="-5">
                <a:solidFill>
                  <a:prstClr val="black"/>
                </a:solidFill>
              </a:rPr>
              <a:t>4.</a:t>
            </a:r>
            <a:fld id="{81D60167-4931-47E6-BA6A-407CBD079E47}" type="slidenum">
              <a:rPr spc="-5" smtClean="0">
                <a:solidFill>
                  <a:prstClr val="black"/>
                </a:solidFill>
              </a:rPr>
              <a:pPr marL="12700">
                <a:lnSpc>
                  <a:spcPts val="1425"/>
                </a:lnSpc>
              </a:pPr>
              <a:t>‹#›</a:t>
            </a:fld>
            <a:endParaRPr spc="-5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6599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</p:sldLayoutIdLst>
  <p:hf sldNum="0"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11388" y="682879"/>
            <a:ext cx="11169225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1">
                <a:solidFill>
                  <a:srgbClr val="3366F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14492" y="2231262"/>
            <a:ext cx="10563013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12/9/2020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4985" y="6628088"/>
            <a:ext cx="449579" cy="1795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lang="en-IN" spc="-5">
                <a:solidFill>
                  <a:prstClr val="black"/>
                </a:solidFill>
              </a:rPr>
              <a:t>5.</a:t>
            </a:r>
            <a:fld id="{81D60167-4931-47E6-BA6A-407CBD079E47}" type="slidenum">
              <a:rPr spc="-5" smtClean="0">
                <a:solidFill>
                  <a:prstClr val="black"/>
                </a:solidFill>
              </a:rPr>
              <a:pPr marL="12700">
                <a:lnSpc>
                  <a:spcPts val="1425"/>
                </a:lnSpc>
              </a:pPr>
              <a:t>‹#›</a:t>
            </a:fld>
            <a:endParaRPr spc="-5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2804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/>
          <p:cNvSpPr>
            <a:spLocks noChangeArrowheads="1"/>
          </p:cNvSpPr>
          <p:nvPr/>
        </p:nvSpPr>
        <p:spPr bwMode="auto">
          <a:xfrm>
            <a:off x="1259237" y="1225659"/>
            <a:ext cx="8915400" cy="227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5400" i="0" baseline="0" dirty="0">
                <a:solidFill>
                  <a:schemeClr val="tx2"/>
                </a:solidFill>
                <a:latin typeface="Arial" panose="020B0604020202020204" pitchFamily="34" charset="0"/>
              </a:rPr>
              <a:t>Data Communications</a:t>
            </a:r>
          </a:p>
          <a:p>
            <a:pPr algn="ctr"/>
            <a:endParaRPr lang="en-US" sz="4400" i="0" baseline="0" dirty="0">
              <a:latin typeface="Arial" panose="020B0604020202020204" pitchFamily="34" charset="0"/>
            </a:endParaRPr>
          </a:p>
          <a:p>
            <a:pPr algn="ctr"/>
            <a:r>
              <a:rPr lang="en-US" sz="4400" i="0" baseline="0" dirty="0">
                <a:latin typeface="Arial" panose="020B0604020202020204" pitchFamily="34" charset="0"/>
              </a:rPr>
              <a:t>Lecture 17</a:t>
            </a:r>
          </a:p>
        </p:txBody>
      </p:sp>
    </p:spTree>
    <p:extLst>
      <p:ext uri="{BB962C8B-B14F-4D97-AF65-F5344CB8AC3E}">
        <p14:creationId xmlns:p14="http://schemas.microsoft.com/office/powerpoint/2010/main" val="30963830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25970" y="859950"/>
            <a:ext cx="1198847" cy="3571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2817875" y="585216"/>
            <a:ext cx="2948940" cy="10119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" name="object 4"/>
          <p:cNvSpPr/>
          <p:nvPr/>
        </p:nvSpPr>
        <p:spPr>
          <a:xfrm>
            <a:off x="5166359" y="585216"/>
            <a:ext cx="714756" cy="10119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831341" y="703834"/>
            <a:ext cx="363092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600" spc="-5" dirty="0">
                <a:solidFill>
                  <a:srgbClr val="FF0000"/>
                </a:solidFill>
                <a:latin typeface="Times New Roman"/>
                <a:cs typeface="Times New Roman"/>
              </a:rPr>
              <a:t>Phase Shift</a:t>
            </a:r>
            <a:r>
              <a:rPr sz="3600" spc="-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600" spc="-5" dirty="0">
                <a:solidFill>
                  <a:srgbClr val="FF0000"/>
                </a:solidFill>
                <a:latin typeface="Times New Roman"/>
                <a:cs typeface="Times New Roman"/>
              </a:rPr>
              <a:t>Keying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>
                <a:solidFill>
                  <a:prstClr val="black"/>
                </a:solidFill>
              </a:rPr>
              <a:t>5.</a:t>
            </a:r>
            <a:fld id="{81D60167-4931-47E6-BA6A-407CBD079E47}" type="slidenum">
              <a:rPr spc="-5" dirty="0">
                <a:solidFill>
                  <a:prstClr val="black"/>
                </a:solidFill>
              </a:rPr>
              <a:pPr marL="12700">
                <a:lnSpc>
                  <a:spcPts val="1425"/>
                </a:lnSpc>
              </a:pPr>
              <a:t>10</a:t>
            </a:fld>
            <a:endParaRPr spc="-5" dirty="0">
              <a:solidFill>
                <a:prstClr val="black"/>
              </a:solidFill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96541" y="1773758"/>
            <a:ext cx="7768590" cy="349005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spcBef>
                <a:spcPts val="95"/>
              </a:spcBef>
            </a:pPr>
            <a:r>
              <a:rPr sz="2800" b="1" i="1" spc="-5" dirty="0">
                <a:solidFill>
                  <a:prstClr val="black"/>
                </a:solidFill>
                <a:latin typeface="Times New Roman"/>
                <a:cs typeface="Times New Roman"/>
              </a:rPr>
              <a:t>In </a:t>
            </a:r>
            <a:r>
              <a:rPr sz="2800" b="1" i="1" dirty="0">
                <a:solidFill>
                  <a:prstClr val="black"/>
                </a:solidFill>
                <a:latin typeface="Times New Roman"/>
                <a:cs typeface="Times New Roman"/>
              </a:rPr>
              <a:t>phase shift </a:t>
            </a:r>
            <a:r>
              <a:rPr sz="2800" b="1" i="1" spc="-5" dirty="0">
                <a:solidFill>
                  <a:prstClr val="black"/>
                </a:solidFill>
                <a:latin typeface="Times New Roman"/>
                <a:cs typeface="Times New Roman"/>
              </a:rPr>
              <a:t>keying, the </a:t>
            </a:r>
            <a:r>
              <a:rPr sz="2800" b="1" i="1" dirty="0">
                <a:solidFill>
                  <a:prstClr val="black"/>
                </a:solidFill>
                <a:latin typeface="Times New Roman"/>
                <a:cs typeface="Times New Roman"/>
              </a:rPr>
              <a:t>phase </a:t>
            </a:r>
            <a:r>
              <a:rPr sz="2800" b="1" i="1" spc="-5" dirty="0">
                <a:solidFill>
                  <a:prstClr val="black"/>
                </a:solidFill>
                <a:latin typeface="Times New Roman"/>
                <a:cs typeface="Times New Roman"/>
              </a:rPr>
              <a:t>of </a:t>
            </a:r>
            <a:r>
              <a:rPr sz="2800" b="1" i="1" spc="-10" dirty="0">
                <a:solidFill>
                  <a:prstClr val="black"/>
                </a:solidFill>
                <a:latin typeface="Times New Roman"/>
                <a:cs typeface="Times New Roman"/>
              </a:rPr>
              <a:t>the </a:t>
            </a:r>
            <a:r>
              <a:rPr sz="2800" b="1" i="1" spc="-5" dirty="0">
                <a:solidFill>
                  <a:prstClr val="black"/>
                </a:solidFill>
                <a:latin typeface="Times New Roman"/>
                <a:cs typeface="Times New Roman"/>
              </a:rPr>
              <a:t>carrier is  varied to represent two </a:t>
            </a:r>
            <a:r>
              <a:rPr sz="2800" b="1" i="1" dirty="0">
                <a:solidFill>
                  <a:prstClr val="black"/>
                </a:solidFill>
                <a:latin typeface="Times New Roman"/>
                <a:cs typeface="Times New Roman"/>
              </a:rPr>
              <a:t>or </a:t>
            </a:r>
            <a:r>
              <a:rPr sz="2800" b="1" i="1" spc="-5" dirty="0">
                <a:solidFill>
                  <a:prstClr val="black"/>
                </a:solidFill>
                <a:latin typeface="Times New Roman"/>
                <a:cs typeface="Times New Roman"/>
              </a:rPr>
              <a:t>more </a:t>
            </a:r>
            <a:r>
              <a:rPr sz="2800" b="1" i="1" spc="-10" dirty="0">
                <a:solidFill>
                  <a:prstClr val="black"/>
                </a:solidFill>
                <a:latin typeface="Times New Roman"/>
                <a:cs typeface="Times New Roman"/>
              </a:rPr>
              <a:t>different </a:t>
            </a:r>
            <a:r>
              <a:rPr sz="2800" b="1" i="1" spc="-5" dirty="0">
                <a:solidFill>
                  <a:prstClr val="black"/>
                </a:solidFill>
                <a:latin typeface="Times New Roman"/>
                <a:cs typeface="Times New Roman"/>
              </a:rPr>
              <a:t>signal  elements.</a:t>
            </a:r>
            <a:endParaRPr sz="28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>
              <a:spcBef>
                <a:spcPts val="30"/>
              </a:spcBef>
            </a:pPr>
            <a:endParaRPr sz="29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2700" marR="6350" algn="just"/>
            <a:r>
              <a:rPr sz="2800" b="1" i="1" spc="-5" dirty="0">
                <a:solidFill>
                  <a:prstClr val="black"/>
                </a:solidFill>
                <a:latin typeface="Times New Roman"/>
                <a:cs typeface="Times New Roman"/>
              </a:rPr>
              <a:t>Both peak amplitude </a:t>
            </a:r>
            <a:r>
              <a:rPr sz="2800" b="1" i="1" dirty="0">
                <a:solidFill>
                  <a:prstClr val="black"/>
                </a:solidFill>
                <a:latin typeface="Times New Roman"/>
                <a:cs typeface="Times New Roman"/>
              </a:rPr>
              <a:t>and </a:t>
            </a:r>
            <a:r>
              <a:rPr sz="2800" b="1" i="1" spc="-5" dirty="0">
                <a:solidFill>
                  <a:prstClr val="black"/>
                </a:solidFill>
                <a:latin typeface="Times New Roman"/>
                <a:cs typeface="Times New Roman"/>
              </a:rPr>
              <a:t>frequency remain constant  </a:t>
            </a:r>
            <a:r>
              <a:rPr sz="2800" b="1" i="1" dirty="0">
                <a:solidFill>
                  <a:prstClr val="black"/>
                </a:solidFill>
                <a:latin typeface="Times New Roman"/>
                <a:cs typeface="Times New Roman"/>
              </a:rPr>
              <a:t>as </a:t>
            </a:r>
            <a:r>
              <a:rPr sz="2800" b="1" i="1" spc="-5" dirty="0">
                <a:solidFill>
                  <a:prstClr val="black"/>
                </a:solidFill>
                <a:latin typeface="Times New Roman"/>
                <a:cs typeface="Times New Roman"/>
              </a:rPr>
              <a:t>the phase</a:t>
            </a:r>
            <a:r>
              <a:rPr sz="2800" b="1" i="1" spc="-1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800" b="1" i="1" spc="-5" dirty="0">
                <a:solidFill>
                  <a:prstClr val="black"/>
                </a:solidFill>
                <a:latin typeface="Times New Roman"/>
                <a:cs typeface="Times New Roman"/>
              </a:rPr>
              <a:t>changes.</a:t>
            </a:r>
            <a:endParaRPr sz="28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>
              <a:spcBef>
                <a:spcPts val="25"/>
              </a:spcBef>
            </a:pPr>
            <a:endParaRPr sz="29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2700" algn="just"/>
            <a:r>
              <a:rPr sz="2800" b="1" i="1" spc="-65" dirty="0">
                <a:solidFill>
                  <a:prstClr val="black"/>
                </a:solidFill>
                <a:latin typeface="Times New Roman"/>
                <a:cs typeface="Times New Roman"/>
              </a:rPr>
              <a:t>Today, </a:t>
            </a:r>
            <a:r>
              <a:rPr sz="2800" b="1" i="1" spc="-5" dirty="0">
                <a:solidFill>
                  <a:prstClr val="black"/>
                </a:solidFill>
                <a:latin typeface="Times New Roman"/>
                <a:cs typeface="Times New Roman"/>
              </a:rPr>
              <a:t>PSK is more common </a:t>
            </a:r>
            <a:r>
              <a:rPr sz="2800" b="1" i="1" dirty="0">
                <a:solidFill>
                  <a:prstClr val="black"/>
                </a:solidFill>
                <a:latin typeface="Times New Roman"/>
                <a:cs typeface="Times New Roman"/>
              </a:rPr>
              <a:t>than </a:t>
            </a:r>
            <a:r>
              <a:rPr sz="2800" b="1" i="1" spc="-5" dirty="0">
                <a:solidFill>
                  <a:prstClr val="black"/>
                </a:solidFill>
                <a:latin typeface="Times New Roman"/>
                <a:cs typeface="Times New Roman"/>
              </a:rPr>
              <a:t>ASK </a:t>
            </a:r>
            <a:r>
              <a:rPr sz="2800" b="1" i="1" dirty="0">
                <a:solidFill>
                  <a:prstClr val="black"/>
                </a:solidFill>
                <a:latin typeface="Times New Roman"/>
                <a:cs typeface="Times New Roman"/>
              </a:rPr>
              <a:t>or</a:t>
            </a:r>
            <a:r>
              <a:rPr sz="2800" b="1" i="1" spc="-3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800" b="1" i="1" spc="-5" dirty="0">
                <a:solidFill>
                  <a:prstClr val="black"/>
                </a:solidFill>
                <a:latin typeface="Times New Roman"/>
                <a:cs typeface="Times New Roman"/>
              </a:rPr>
              <a:t>FSK.</a:t>
            </a:r>
            <a:endParaRPr sz="28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583980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7540" y="1220851"/>
            <a:ext cx="37172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/>
              <a:t>Binary phase </a:t>
            </a:r>
            <a:r>
              <a:rPr dirty="0"/>
              <a:t>shift</a:t>
            </a:r>
            <a:r>
              <a:rPr spc="-25" dirty="0"/>
              <a:t> </a:t>
            </a:r>
            <a:r>
              <a:rPr spc="-5" dirty="0"/>
              <a:t>keying</a:t>
            </a:r>
          </a:p>
        </p:txBody>
      </p:sp>
      <p:sp>
        <p:nvSpPr>
          <p:cNvPr id="3" name="object 3"/>
          <p:cNvSpPr/>
          <p:nvPr/>
        </p:nvSpPr>
        <p:spPr>
          <a:xfrm>
            <a:off x="3124201" y="2619382"/>
            <a:ext cx="6003925" cy="24809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>
                <a:solidFill>
                  <a:prstClr val="black"/>
                </a:solidFill>
              </a:rPr>
              <a:t>5.</a:t>
            </a:r>
            <a:fld id="{81D60167-4931-47E6-BA6A-407CBD079E47}" type="slidenum">
              <a:rPr spc="-5" dirty="0">
                <a:solidFill>
                  <a:prstClr val="black"/>
                </a:solidFill>
              </a:rPr>
              <a:pPr marL="12700">
                <a:lnSpc>
                  <a:spcPts val="1425"/>
                </a:lnSpc>
              </a:pPr>
              <a:t>11</a:t>
            </a:fld>
            <a:endParaRPr spc="-5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50461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-2581" b="25348"/>
          <a:stretch/>
        </p:blipFill>
        <p:spPr>
          <a:xfrm>
            <a:off x="973899" y="459070"/>
            <a:ext cx="10238704" cy="5740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9095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5" name="Content Placeholder 1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38874" y="3490425"/>
            <a:ext cx="256054" cy="268247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>
            <a:off x="3692574" y="3624549"/>
            <a:ext cx="583894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6466901" y="1620397"/>
            <a:ext cx="9180" cy="403033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12673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5" name="Content Placeholder 1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71346" y="3501442"/>
            <a:ext cx="256054" cy="268247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>
            <a:off x="3800819" y="3635566"/>
            <a:ext cx="583894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6466901" y="1620397"/>
            <a:ext cx="9180" cy="403033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19411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5" name="Content Placeholder 1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38874" y="3490424"/>
            <a:ext cx="256054" cy="268247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>
            <a:off x="4360842" y="3624547"/>
            <a:ext cx="583894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8075364" y="1609378"/>
            <a:ext cx="9180" cy="403033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03392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5" name="Content Placeholder 1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38874" y="3490424"/>
            <a:ext cx="256054" cy="268247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>
            <a:off x="5508434" y="3624546"/>
            <a:ext cx="501267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8075364" y="1609378"/>
            <a:ext cx="9180" cy="403033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Content Placeholder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5198" y="3490423"/>
            <a:ext cx="256054" cy="268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805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0" y="1"/>
            <a:ext cx="1948180" cy="539891"/>
          </a:xfrm>
          <a:prstGeom prst="rect">
            <a:avLst/>
          </a:prstGeom>
          <a:solidFill>
            <a:srgbClr val="2CB843"/>
          </a:solidFill>
          <a:ln w="9525">
            <a:solidFill>
              <a:srgbClr val="00CC00"/>
            </a:solidFill>
          </a:ln>
        </p:spPr>
        <p:txBody>
          <a:bodyPr vert="horz" wrap="square" lIns="0" tIns="24130" rIns="0" bIns="0" rtlCol="0">
            <a:spAutoFit/>
          </a:bodyPr>
          <a:lstStyle/>
          <a:p>
            <a:pPr marL="90805">
              <a:spcBef>
                <a:spcPts val="190"/>
              </a:spcBef>
            </a:pPr>
            <a:r>
              <a:rPr sz="3350" spc="-95" dirty="0">
                <a:solidFill>
                  <a:srgbClr val="FFFFFF"/>
                </a:solidFill>
                <a:latin typeface="Tahoma"/>
                <a:cs typeface="Tahoma"/>
              </a:rPr>
              <a:t>Example</a:t>
            </a:r>
            <a:endParaRPr sz="3350">
              <a:latin typeface="Tahoma"/>
              <a:cs typeface="Tahoma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59418" y="790414"/>
            <a:ext cx="1143258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the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Nyquist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sampling rate for each of the following signals?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a. A low-pass signal with bandwidth of 200 KHz?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b. A band-pass signal with bandwidth of 200 KHz if the lowest frequency is 100 KHz? 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 sampled a low-pass signal with a bandwidth of200 KHz using 1024 levels of quantization. </a:t>
            </a:r>
          </a:p>
          <a:p>
            <a:pPr marL="457200" indent="-457200">
              <a:buFont typeface="+mj-lt"/>
              <a:buAutoNum type="alphaL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 the bit rate of the digitized signal.</a:t>
            </a:r>
          </a:p>
          <a:p>
            <a:pPr marL="457200" indent="-457200">
              <a:buFont typeface="+mj-lt"/>
              <a:buAutoNum type="alphaL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 the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SNRdB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this signal. </a:t>
            </a:r>
          </a:p>
          <a:p>
            <a:pPr marL="457200" indent="-457200">
              <a:buFont typeface="+mj-lt"/>
              <a:buAutoNum type="alphaL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 the PCM bandwidth of this signal.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the maximum data rate of a channel with a bandwidth of 200 KHz if we use four levels of digital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signaling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analog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signal has a bandwidth of 20 KHz. If we sample this signal and send it through a 30 Kbps channel what is the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SNRdB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355053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48611" y="921610"/>
            <a:ext cx="1751076" cy="3194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3326892" y="679704"/>
            <a:ext cx="669036" cy="8991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" name="object 4"/>
          <p:cNvSpPr/>
          <p:nvPr/>
        </p:nvSpPr>
        <p:spPr>
          <a:xfrm>
            <a:off x="3462527" y="679704"/>
            <a:ext cx="1114044" cy="8991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" name="object 5"/>
          <p:cNvSpPr/>
          <p:nvPr/>
        </p:nvSpPr>
        <p:spPr>
          <a:xfrm>
            <a:off x="4043172" y="679704"/>
            <a:ext cx="669036" cy="8991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6" name="object 6"/>
          <p:cNvSpPr/>
          <p:nvPr/>
        </p:nvSpPr>
        <p:spPr>
          <a:xfrm>
            <a:off x="4178807" y="679704"/>
            <a:ext cx="2417064" cy="89916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7" name="object 7"/>
          <p:cNvSpPr/>
          <p:nvPr/>
        </p:nvSpPr>
        <p:spPr>
          <a:xfrm>
            <a:off x="6062471" y="679704"/>
            <a:ext cx="3293364" cy="89916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8" name="object 8"/>
          <p:cNvSpPr/>
          <p:nvPr/>
        </p:nvSpPr>
        <p:spPr>
          <a:xfrm>
            <a:off x="8822436" y="679704"/>
            <a:ext cx="635507" cy="89916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9" name="object 9"/>
          <p:cNvSpPr/>
          <p:nvPr/>
        </p:nvSpPr>
        <p:spPr>
          <a:xfrm>
            <a:off x="1592580" y="1167383"/>
            <a:ext cx="635508" cy="89916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831341" y="781558"/>
            <a:ext cx="7255509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3200" i="0" spc="-20" dirty="0">
                <a:latin typeface="Times New Roman"/>
                <a:cs typeface="Times New Roman"/>
              </a:rPr>
              <a:t>DIGITAL-TO-ANALOG</a:t>
            </a:r>
            <a:r>
              <a:rPr sz="3200" i="0" spc="-70" dirty="0">
                <a:latin typeface="Times New Roman"/>
                <a:cs typeface="Times New Roman"/>
              </a:rPr>
              <a:t> </a:t>
            </a:r>
            <a:r>
              <a:rPr sz="3200" i="0" dirty="0">
                <a:latin typeface="Times New Roman"/>
                <a:cs typeface="Times New Roman"/>
              </a:rPr>
              <a:t>CONVERSION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>
                <a:solidFill>
                  <a:prstClr val="black"/>
                </a:solidFill>
              </a:rPr>
              <a:t>5.</a:t>
            </a:r>
            <a:fld id="{81D60167-4931-47E6-BA6A-407CBD079E47}" type="slidenum">
              <a:rPr spc="-5" dirty="0">
                <a:solidFill>
                  <a:prstClr val="black"/>
                </a:solidFill>
              </a:rPr>
              <a:pPr marL="12700">
                <a:lnSpc>
                  <a:spcPts val="1425"/>
                </a:lnSpc>
              </a:pPr>
              <a:t>3</a:t>
            </a:fld>
            <a:endParaRPr spc="-5" dirty="0">
              <a:solidFill>
                <a:prstClr val="black"/>
              </a:solidFill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907540" y="2231264"/>
            <a:ext cx="7221220" cy="197738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900" marR="5080" indent="-457200" algn="just">
              <a:spcBef>
                <a:spcPts val="105"/>
              </a:spcBef>
            </a:pPr>
            <a:r>
              <a:rPr sz="3200" dirty="0">
                <a:solidFill>
                  <a:prstClr val="black"/>
                </a:solidFill>
                <a:latin typeface="Arial"/>
                <a:cs typeface="Arial"/>
              </a:rPr>
              <a:t>- </a:t>
            </a:r>
            <a:r>
              <a:rPr sz="3200" b="1" i="1" dirty="0">
                <a:solidFill>
                  <a:prstClr val="black"/>
                </a:solidFill>
                <a:latin typeface="Arial"/>
                <a:cs typeface="Arial"/>
              </a:rPr>
              <a:t>the </a:t>
            </a:r>
            <a:r>
              <a:rPr sz="3200" b="1" i="1" spc="-5" dirty="0">
                <a:solidFill>
                  <a:prstClr val="black"/>
                </a:solidFill>
                <a:latin typeface="Arial"/>
                <a:cs typeface="Arial"/>
              </a:rPr>
              <a:t>process </a:t>
            </a:r>
            <a:r>
              <a:rPr sz="3200" b="1" i="1" dirty="0">
                <a:solidFill>
                  <a:prstClr val="black"/>
                </a:solidFill>
                <a:latin typeface="Arial"/>
                <a:cs typeface="Arial"/>
              </a:rPr>
              <a:t>of changing one of the  </a:t>
            </a:r>
            <a:r>
              <a:rPr sz="3200" b="1" i="1" spc="-5" dirty="0">
                <a:solidFill>
                  <a:prstClr val="black"/>
                </a:solidFill>
                <a:latin typeface="Arial"/>
                <a:cs typeface="Arial"/>
              </a:rPr>
              <a:t>characteristics </a:t>
            </a:r>
            <a:r>
              <a:rPr sz="3200" b="1" i="1" dirty="0">
                <a:solidFill>
                  <a:prstClr val="black"/>
                </a:solidFill>
                <a:latin typeface="Arial"/>
                <a:cs typeface="Arial"/>
              </a:rPr>
              <a:t>of an </a:t>
            </a:r>
            <a:r>
              <a:rPr sz="3200" b="1" i="1" spc="-5" dirty="0">
                <a:solidFill>
                  <a:prstClr val="black"/>
                </a:solidFill>
                <a:latin typeface="Arial"/>
                <a:cs typeface="Arial"/>
              </a:rPr>
              <a:t>analog signal  based </a:t>
            </a:r>
            <a:r>
              <a:rPr sz="3200" b="1" i="1" dirty="0">
                <a:solidFill>
                  <a:prstClr val="black"/>
                </a:solidFill>
                <a:latin typeface="Arial"/>
                <a:cs typeface="Arial"/>
              </a:rPr>
              <a:t>on the information in </a:t>
            </a:r>
            <a:r>
              <a:rPr sz="3200" b="1" i="1" spc="-5" dirty="0">
                <a:solidFill>
                  <a:prstClr val="black"/>
                </a:solidFill>
                <a:latin typeface="Arial"/>
                <a:cs typeface="Arial"/>
              </a:rPr>
              <a:t>digital  data.</a:t>
            </a:r>
            <a:endParaRPr sz="3200">
              <a:solidFill>
                <a:prstClr val="black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66461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81274" y="3511396"/>
            <a:ext cx="5824474" cy="17314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1919287" y="3911600"/>
            <a:ext cx="1158240" cy="457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" name="object 4"/>
          <p:cNvSpPr/>
          <p:nvPr/>
        </p:nvSpPr>
        <p:spPr>
          <a:xfrm>
            <a:off x="8905875" y="4006850"/>
            <a:ext cx="1159822" cy="457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" name="object 5"/>
          <p:cNvSpPr/>
          <p:nvPr/>
        </p:nvSpPr>
        <p:spPr>
          <a:xfrm>
            <a:off x="4846702" y="3837750"/>
            <a:ext cx="2176399" cy="7762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55140" y="561213"/>
            <a:ext cx="7866380" cy="19825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i="1" spc="-5" dirty="0">
                <a:solidFill>
                  <a:srgbClr val="3366FF"/>
                </a:solidFill>
                <a:latin typeface="Arial"/>
                <a:cs typeface="Arial"/>
              </a:rPr>
              <a:t>Digital-to-analog</a:t>
            </a:r>
            <a:r>
              <a:rPr sz="2400" b="1" i="1" spc="-45" dirty="0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sz="2400" b="1" i="1" spc="-5" dirty="0">
                <a:solidFill>
                  <a:srgbClr val="3366FF"/>
                </a:solidFill>
                <a:latin typeface="Arial"/>
                <a:cs typeface="Arial"/>
              </a:rPr>
              <a:t>conversion</a:t>
            </a:r>
            <a:endParaRPr sz="2400">
              <a:solidFill>
                <a:prstClr val="black"/>
              </a:solidFill>
              <a:latin typeface="Arial"/>
              <a:cs typeface="Arial"/>
            </a:endParaRPr>
          </a:p>
          <a:p>
            <a:pPr>
              <a:spcBef>
                <a:spcPts val="20"/>
              </a:spcBef>
            </a:pPr>
            <a:endParaRPr sz="32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712470" marR="5080" indent="-457200">
              <a:tabLst>
                <a:tab pos="712470" algn="l"/>
              </a:tabLst>
            </a:pPr>
            <a:r>
              <a:rPr sz="2400" dirty="0">
                <a:solidFill>
                  <a:prstClr val="black"/>
                </a:solidFill>
                <a:latin typeface="Arial"/>
                <a:cs typeface="Arial"/>
              </a:rPr>
              <a:t>-	</a:t>
            </a:r>
            <a:r>
              <a:rPr sz="2400" b="1" i="1" dirty="0">
                <a:solidFill>
                  <a:prstClr val="black"/>
                </a:solidFill>
                <a:latin typeface="Arial"/>
                <a:cs typeface="Arial"/>
              </a:rPr>
              <a:t>Figure </a:t>
            </a:r>
            <a:r>
              <a:rPr sz="2400" b="1" i="1" spc="-5" dirty="0">
                <a:solidFill>
                  <a:prstClr val="black"/>
                </a:solidFill>
                <a:latin typeface="Arial"/>
                <a:cs typeface="Arial"/>
              </a:rPr>
              <a:t>shows </a:t>
            </a:r>
            <a:r>
              <a:rPr sz="2400" b="1" i="1" dirty="0">
                <a:solidFill>
                  <a:prstClr val="black"/>
                </a:solidFill>
                <a:latin typeface="Arial"/>
                <a:cs typeface="Arial"/>
              </a:rPr>
              <a:t>the </a:t>
            </a:r>
            <a:r>
              <a:rPr sz="2400" b="1" i="1" spc="-5" dirty="0">
                <a:solidFill>
                  <a:prstClr val="black"/>
                </a:solidFill>
                <a:latin typeface="Arial"/>
                <a:cs typeface="Arial"/>
              </a:rPr>
              <a:t>relationship between </a:t>
            </a:r>
            <a:r>
              <a:rPr sz="2400" b="1" i="1" dirty="0">
                <a:solidFill>
                  <a:prstClr val="black"/>
                </a:solidFill>
                <a:latin typeface="Arial"/>
                <a:cs typeface="Arial"/>
              </a:rPr>
              <a:t>the</a:t>
            </a:r>
            <a:r>
              <a:rPr sz="2400" b="1" i="1" spc="-5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400" b="1" i="1" dirty="0">
                <a:solidFill>
                  <a:prstClr val="black"/>
                </a:solidFill>
                <a:latin typeface="Arial"/>
                <a:cs typeface="Arial"/>
              </a:rPr>
              <a:t>digital  information, the </a:t>
            </a:r>
            <a:r>
              <a:rPr sz="2400" b="1" i="1" spc="-5" dirty="0">
                <a:solidFill>
                  <a:prstClr val="black"/>
                </a:solidFill>
                <a:latin typeface="Arial"/>
                <a:cs typeface="Arial"/>
              </a:rPr>
              <a:t>digital-to-analog </a:t>
            </a:r>
            <a:r>
              <a:rPr sz="2400" b="1" i="1" dirty="0">
                <a:solidFill>
                  <a:prstClr val="black"/>
                </a:solidFill>
                <a:latin typeface="Arial"/>
                <a:cs typeface="Arial"/>
              </a:rPr>
              <a:t>modulating  </a:t>
            </a:r>
            <a:r>
              <a:rPr sz="2400" b="1" i="1" spc="-5" dirty="0">
                <a:solidFill>
                  <a:prstClr val="black"/>
                </a:solidFill>
                <a:latin typeface="Arial"/>
                <a:cs typeface="Arial"/>
              </a:rPr>
              <a:t>process, </a:t>
            </a:r>
            <a:r>
              <a:rPr sz="2400" b="1" i="1" dirty="0">
                <a:solidFill>
                  <a:prstClr val="black"/>
                </a:solidFill>
                <a:latin typeface="Arial"/>
                <a:cs typeface="Arial"/>
              </a:rPr>
              <a:t>and </a:t>
            </a:r>
            <a:r>
              <a:rPr sz="2400" b="1" i="1" spc="-5" dirty="0">
                <a:solidFill>
                  <a:prstClr val="black"/>
                </a:solidFill>
                <a:latin typeface="Arial"/>
                <a:cs typeface="Arial"/>
              </a:rPr>
              <a:t>the resultant analog </a:t>
            </a:r>
            <a:r>
              <a:rPr sz="2400" b="1" i="1" dirty="0">
                <a:solidFill>
                  <a:prstClr val="black"/>
                </a:solidFill>
                <a:latin typeface="Arial"/>
                <a:cs typeface="Arial"/>
              </a:rPr>
              <a:t>signal.</a:t>
            </a:r>
            <a:endParaRPr sz="24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>
                <a:solidFill>
                  <a:prstClr val="black"/>
                </a:solidFill>
              </a:rPr>
              <a:t>5.</a:t>
            </a:r>
            <a:fld id="{81D60167-4931-47E6-BA6A-407CBD079E47}" type="slidenum">
              <a:rPr spc="-5" dirty="0">
                <a:solidFill>
                  <a:prstClr val="black"/>
                </a:solidFill>
              </a:rPr>
              <a:pPr marL="12700">
                <a:lnSpc>
                  <a:spcPts val="1425"/>
                </a:lnSpc>
              </a:pPr>
              <a:t>4</a:t>
            </a:fld>
            <a:endParaRPr spc="-5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4918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55141" y="530478"/>
            <a:ext cx="53917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25" dirty="0"/>
              <a:t>Types </a:t>
            </a:r>
            <a:r>
              <a:rPr dirty="0"/>
              <a:t>of digital to </a:t>
            </a:r>
            <a:r>
              <a:rPr spc="-5" dirty="0"/>
              <a:t>analog</a:t>
            </a:r>
            <a:r>
              <a:rPr spc="-45" dirty="0"/>
              <a:t> </a:t>
            </a:r>
            <a:r>
              <a:rPr spc="-5" dirty="0"/>
              <a:t>conversion</a:t>
            </a:r>
          </a:p>
        </p:txBody>
      </p:sp>
      <p:sp>
        <p:nvSpPr>
          <p:cNvPr id="3" name="object 3"/>
          <p:cNvSpPr/>
          <p:nvPr/>
        </p:nvSpPr>
        <p:spPr>
          <a:xfrm>
            <a:off x="1885950" y="1904873"/>
            <a:ext cx="8401050" cy="28877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>
                <a:solidFill>
                  <a:prstClr val="black"/>
                </a:solidFill>
              </a:rPr>
              <a:t>5.</a:t>
            </a:r>
            <a:fld id="{81D60167-4931-47E6-BA6A-407CBD079E47}" type="slidenum">
              <a:rPr spc="-5" dirty="0">
                <a:solidFill>
                  <a:prstClr val="black"/>
                </a:solidFill>
              </a:rPr>
              <a:pPr marL="12700">
                <a:lnSpc>
                  <a:spcPts val="1425"/>
                </a:lnSpc>
              </a:pPr>
              <a:t>5</a:t>
            </a:fld>
            <a:endParaRPr spc="-5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2513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39008" y="936150"/>
            <a:ext cx="2017420" cy="4487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3553968" y="661416"/>
            <a:ext cx="2948939" cy="10119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" name="object 4"/>
          <p:cNvSpPr/>
          <p:nvPr/>
        </p:nvSpPr>
        <p:spPr>
          <a:xfrm>
            <a:off x="5902453" y="661416"/>
            <a:ext cx="714755" cy="10119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755141" y="780034"/>
            <a:ext cx="44430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600" spc="-5" dirty="0">
                <a:solidFill>
                  <a:srgbClr val="FF0000"/>
                </a:solidFill>
                <a:latin typeface="Times New Roman"/>
                <a:cs typeface="Times New Roman"/>
              </a:rPr>
              <a:t>Amplitude Shift</a:t>
            </a:r>
            <a:r>
              <a:rPr sz="3600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600" spc="-5" dirty="0">
                <a:solidFill>
                  <a:srgbClr val="FF0000"/>
                </a:solidFill>
                <a:latin typeface="Times New Roman"/>
                <a:cs typeface="Times New Roman"/>
              </a:rPr>
              <a:t>Keying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>
                <a:solidFill>
                  <a:prstClr val="black"/>
                </a:solidFill>
              </a:rPr>
              <a:t>5.</a:t>
            </a:r>
            <a:fld id="{81D60167-4931-47E6-BA6A-407CBD079E47}" type="slidenum">
              <a:rPr spc="-5" dirty="0">
                <a:solidFill>
                  <a:prstClr val="black"/>
                </a:solidFill>
              </a:rPr>
              <a:pPr marL="12700">
                <a:lnSpc>
                  <a:spcPts val="1425"/>
                </a:lnSpc>
              </a:pPr>
              <a:t>6</a:t>
            </a:fld>
            <a:endParaRPr spc="-5" dirty="0">
              <a:solidFill>
                <a:prstClr val="black"/>
              </a:solidFill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36140" y="2231262"/>
            <a:ext cx="7767320" cy="218200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715">
              <a:spcBef>
                <a:spcPts val="95"/>
              </a:spcBef>
              <a:tabLst>
                <a:tab pos="573405" algn="l"/>
                <a:tab pos="2257425" algn="l"/>
                <a:tab pos="3134360" algn="l"/>
                <a:tab pos="4414520" algn="l"/>
                <a:tab pos="5092700" algn="l"/>
                <a:tab pos="6778625" algn="l"/>
                <a:tab pos="7299959" algn="l"/>
              </a:tabLst>
            </a:pPr>
            <a:r>
              <a:rPr sz="2800" b="1" i="1" spc="-5" dirty="0">
                <a:solidFill>
                  <a:prstClr val="black"/>
                </a:solidFill>
                <a:latin typeface="Times New Roman"/>
                <a:cs typeface="Times New Roman"/>
              </a:rPr>
              <a:t>In	am</a:t>
            </a:r>
            <a:r>
              <a:rPr sz="2800" b="1" i="1" dirty="0">
                <a:solidFill>
                  <a:prstClr val="black"/>
                </a:solidFill>
                <a:latin typeface="Times New Roman"/>
                <a:cs typeface="Times New Roman"/>
              </a:rPr>
              <a:t>p</a:t>
            </a:r>
            <a:r>
              <a:rPr sz="2800" b="1" i="1" spc="-5" dirty="0">
                <a:solidFill>
                  <a:prstClr val="black"/>
                </a:solidFill>
                <a:latin typeface="Times New Roman"/>
                <a:cs typeface="Times New Roman"/>
              </a:rPr>
              <a:t>li</a:t>
            </a:r>
            <a:r>
              <a:rPr sz="2800" b="1" i="1" spc="-25" dirty="0">
                <a:solidFill>
                  <a:prstClr val="black"/>
                </a:solidFill>
                <a:latin typeface="Times New Roman"/>
                <a:cs typeface="Times New Roman"/>
              </a:rPr>
              <a:t>t</a:t>
            </a:r>
            <a:r>
              <a:rPr sz="2800" b="1" i="1" spc="-5" dirty="0">
                <a:solidFill>
                  <a:prstClr val="black"/>
                </a:solidFill>
                <a:latin typeface="Times New Roman"/>
                <a:cs typeface="Times New Roman"/>
              </a:rPr>
              <a:t>u</a:t>
            </a:r>
            <a:r>
              <a:rPr sz="2800" b="1" i="1" dirty="0">
                <a:solidFill>
                  <a:prstClr val="black"/>
                </a:solidFill>
                <a:latin typeface="Times New Roman"/>
                <a:cs typeface="Times New Roman"/>
              </a:rPr>
              <a:t>d</a:t>
            </a:r>
            <a:r>
              <a:rPr sz="2800" b="1" i="1" spc="-5" dirty="0">
                <a:solidFill>
                  <a:prstClr val="black"/>
                </a:solidFill>
                <a:latin typeface="Times New Roman"/>
                <a:cs typeface="Times New Roman"/>
              </a:rPr>
              <a:t>e</a:t>
            </a:r>
            <a:r>
              <a:rPr sz="2800" b="1" i="1" dirty="0">
                <a:solidFill>
                  <a:prstClr val="black"/>
                </a:solidFill>
                <a:latin typeface="Times New Roman"/>
                <a:cs typeface="Times New Roman"/>
              </a:rPr>
              <a:t>	</a:t>
            </a:r>
            <a:r>
              <a:rPr sz="2800" b="1" i="1" spc="-5" dirty="0">
                <a:solidFill>
                  <a:prstClr val="black"/>
                </a:solidFill>
                <a:latin typeface="Times New Roman"/>
                <a:cs typeface="Times New Roman"/>
              </a:rPr>
              <a:t>s</a:t>
            </a:r>
            <a:r>
              <a:rPr sz="2800" b="1" i="1" dirty="0">
                <a:solidFill>
                  <a:prstClr val="black"/>
                </a:solidFill>
                <a:latin typeface="Times New Roman"/>
                <a:cs typeface="Times New Roman"/>
              </a:rPr>
              <a:t>h</a:t>
            </a:r>
            <a:r>
              <a:rPr sz="2800" b="1" i="1" spc="-5" dirty="0">
                <a:solidFill>
                  <a:prstClr val="black"/>
                </a:solidFill>
                <a:latin typeface="Times New Roman"/>
                <a:cs typeface="Times New Roman"/>
              </a:rPr>
              <a:t>ift</a:t>
            </a:r>
            <a:r>
              <a:rPr sz="2800" b="1" i="1" dirty="0">
                <a:solidFill>
                  <a:prstClr val="black"/>
                </a:solidFill>
                <a:latin typeface="Times New Roman"/>
                <a:cs typeface="Times New Roman"/>
              </a:rPr>
              <a:t>	</a:t>
            </a:r>
            <a:r>
              <a:rPr sz="2800" b="1" i="1" spc="-5" dirty="0">
                <a:solidFill>
                  <a:prstClr val="black"/>
                </a:solidFill>
                <a:latin typeface="Times New Roman"/>
                <a:cs typeface="Times New Roman"/>
              </a:rPr>
              <a:t>keyin</a:t>
            </a:r>
            <a:r>
              <a:rPr sz="2800" b="1" i="1" dirty="0">
                <a:solidFill>
                  <a:prstClr val="black"/>
                </a:solidFill>
                <a:latin typeface="Times New Roman"/>
                <a:cs typeface="Times New Roman"/>
              </a:rPr>
              <a:t>g</a:t>
            </a:r>
            <a:r>
              <a:rPr sz="2800" b="1" i="1" spc="-5" dirty="0">
                <a:solidFill>
                  <a:prstClr val="black"/>
                </a:solidFill>
                <a:latin typeface="Times New Roman"/>
                <a:cs typeface="Times New Roman"/>
              </a:rPr>
              <a:t>,</a:t>
            </a:r>
            <a:r>
              <a:rPr sz="2800" b="1" i="1" dirty="0">
                <a:solidFill>
                  <a:prstClr val="black"/>
                </a:solidFill>
                <a:latin typeface="Times New Roman"/>
                <a:cs typeface="Times New Roman"/>
              </a:rPr>
              <a:t>	</a:t>
            </a:r>
            <a:r>
              <a:rPr sz="2800" b="1" i="1" spc="-5" dirty="0">
                <a:solidFill>
                  <a:prstClr val="black"/>
                </a:solidFill>
                <a:latin typeface="Times New Roman"/>
                <a:cs typeface="Times New Roman"/>
              </a:rPr>
              <a:t>the</a:t>
            </a:r>
            <a:r>
              <a:rPr sz="2800" b="1" i="1" dirty="0">
                <a:solidFill>
                  <a:prstClr val="black"/>
                </a:solidFill>
                <a:latin typeface="Times New Roman"/>
                <a:cs typeface="Times New Roman"/>
              </a:rPr>
              <a:t>	</a:t>
            </a:r>
            <a:r>
              <a:rPr sz="2800" b="1" i="1" spc="-5" dirty="0">
                <a:solidFill>
                  <a:prstClr val="black"/>
                </a:solidFill>
                <a:latin typeface="Times New Roman"/>
                <a:cs typeface="Times New Roman"/>
              </a:rPr>
              <a:t>am</a:t>
            </a:r>
            <a:r>
              <a:rPr sz="2800" b="1" i="1" dirty="0">
                <a:solidFill>
                  <a:prstClr val="black"/>
                </a:solidFill>
                <a:latin typeface="Times New Roman"/>
                <a:cs typeface="Times New Roman"/>
              </a:rPr>
              <a:t>p</a:t>
            </a:r>
            <a:r>
              <a:rPr sz="2800" b="1" i="1" spc="-5" dirty="0">
                <a:solidFill>
                  <a:prstClr val="black"/>
                </a:solidFill>
                <a:latin typeface="Times New Roman"/>
                <a:cs typeface="Times New Roman"/>
              </a:rPr>
              <a:t>litude</a:t>
            </a:r>
            <a:r>
              <a:rPr sz="2800" b="1" i="1" dirty="0">
                <a:solidFill>
                  <a:prstClr val="black"/>
                </a:solidFill>
                <a:latin typeface="Times New Roman"/>
                <a:cs typeface="Times New Roman"/>
              </a:rPr>
              <a:t>	o</a:t>
            </a:r>
            <a:r>
              <a:rPr sz="2800" b="1" i="1" spc="-5" dirty="0">
                <a:solidFill>
                  <a:prstClr val="black"/>
                </a:solidFill>
                <a:latin typeface="Times New Roman"/>
                <a:cs typeface="Times New Roman"/>
              </a:rPr>
              <a:t>f</a:t>
            </a:r>
            <a:r>
              <a:rPr sz="2800" b="1" i="1" dirty="0">
                <a:solidFill>
                  <a:prstClr val="black"/>
                </a:solidFill>
                <a:latin typeface="Times New Roman"/>
                <a:cs typeface="Times New Roman"/>
              </a:rPr>
              <a:t>	</a:t>
            </a:r>
            <a:r>
              <a:rPr sz="2800" b="1" i="1" spc="-15" dirty="0">
                <a:solidFill>
                  <a:prstClr val="black"/>
                </a:solidFill>
                <a:latin typeface="Times New Roman"/>
                <a:cs typeface="Times New Roman"/>
              </a:rPr>
              <a:t>t</a:t>
            </a:r>
            <a:r>
              <a:rPr sz="2800" b="1" i="1" spc="-5" dirty="0">
                <a:solidFill>
                  <a:prstClr val="black"/>
                </a:solidFill>
                <a:latin typeface="Times New Roman"/>
                <a:cs typeface="Times New Roman"/>
              </a:rPr>
              <a:t>he  carrier </a:t>
            </a:r>
            <a:r>
              <a:rPr sz="2800" b="1" i="1" dirty="0">
                <a:solidFill>
                  <a:prstClr val="black"/>
                </a:solidFill>
                <a:latin typeface="Times New Roman"/>
                <a:cs typeface="Times New Roman"/>
              </a:rPr>
              <a:t>signal </a:t>
            </a:r>
            <a:r>
              <a:rPr sz="2800" b="1" i="1" spc="-5" dirty="0">
                <a:solidFill>
                  <a:prstClr val="black"/>
                </a:solidFill>
                <a:latin typeface="Times New Roman"/>
                <a:cs typeface="Times New Roman"/>
              </a:rPr>
              <a:t>is varied to create </a:t>
            </a:r>
            <a:r>
              <a:rPr sz="2800" b="1" i="1" dirty="0">
                <a:solidFill>
                  <a:prstClr val="black"/>
                </a:solidFill>
                <a:latin typeface="Times New Roman"/>
                <a:cs typeface="Times New Roman"/>
              </a:rPr>
              <a:t>signal</a:t>
            </a:r>
            <a:r>
              <a:rPr sz="2800" b="1" i="1" spc="-4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800" b="1" i="1" spc="-5" dirty="0">
                <a:solidFill>
                  <a:prstClr val="black"/>
                </a:solidFill>
                <a:latin typeface="Times New Roman"/>
                <a:cs typeface="Times New Roman"/>
              </a:rPr>
              <a:t>elements.</a:t>
            </a:r>
            <a:endParaRPr sz="28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>
              <a:spcBef>
                <a:spcPts val="25"/>
              </a:spcBef>
            </a:pPr>
            <a:endParaRPr sz="29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2700" marR="5080"/>
            <a:r>
              <a:rPr sz="2800" b="1" i="1" spc="-5" dirty="0">
                <a:solidFill>
                  <a:prstClr val="black"/>
                </a:solidFill>
                <a:latin typeface="Times New Roman"/>
                <a:cs typeface="Times New Roman"/>
              </a:rPr>
              <a:t>Both frequency </a:t>
            </a:r>
            <a:r>
              <a:rPr sz="2800" b="1" i="1" dirty="0">
                <a:solidFill>
                  <a:prstClr val="black"/>
                </a:solidFill>
                <a:latin typeface="Times New Roman"/>
                <a:cs typeface="Times New Roman"/>
              </a:rPr>
              <a:t>and </a:t>
            </a:r>
            <a:r>
              <a:rPr sz="2800" b="1" i="1" spc="-5" dirty="0">
                <a:solidFill>
                  <a:prstClr val="black"/>
                </a:solidFill>
                <a:latin typeface="Times New Roman"/>
                <a:cs typeface="Times New Roman"/>
              </a:rPr>
              <a:t>phase remain constant while the  amplitude</a:t>
            </a:r>
            <a:r>
              <a:rPr sz="2800" b="1" i="1" spc="-15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800" b="1" i="1" spc="-5" dirty="0">
                <a:solidFill>
                  <a:prstClr val="black"/>
                </a:solidFill>
                <a:latin typeface="Times New Roman"/>
                <a:cs typeface="Times New Roman"/>
              </a:rPr>
              <a:t>changes.</a:t>
            </a:r>
            <a:endParaRPr sz="28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79528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55140" y="759078"/>
            <a:ext cx="42722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/>
              <a:t>Binary amplitude </a:t>
            </a:r>
            <a:r>
              <a:rPr dirty="0"/>
              <a:t>shift</a:t>
            </a:r>
            <a:r>
              <a:rPr spc="-40" dirty="0"/>
              <a:t> </a:t>
            </a:r>
            <a:r>
              <a:rPr spc="-5" dirty="0"/>
              <a:t>keying</a:t>
            </a:r>
          </a:p>
        </p:txBody>
      </p:sp>
      <p:sp>
        <p:nvSpPr>
          <p:cNvPr id="3" name="object 3"/>
          <p:cNvSpPr/>
          <p:nvPr/>
        </p:nvSpPr>
        <p:spPr>
          <a:xfrm>
            <a:off x="2667001" y="2241550"/>
            <a:ext cx="6670675" cy="2755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>
                <a:solidFill>
                  <a:prstClr val="black"/>
                </a:solidFill>
              </a:rPr>
              <a:t>5.</a:t>
            </a:r>
            <a:fld id="{81D60167-4931-47E6-BA6A-407CBD079E47}" type="slidenum">
              <a:rPr spc="-5" dirty="0">
                <a:solidFill>
                  <a:prstClr val="black"/>
                </a:solidFill>
              </a:rPr>
              <a:pPr marL="12700">
                <a:lnSpc>
                  <a:spcPts val="1425"/>
                </a:lnSpc>
              </a:pPr>
              <a:t>7</a:t>
            </a:fld>
            <a:endParaRPr spc="-5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21324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79889" y="1135800"/>
            <a:ext cx="2069955" cy="4441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3642360" y="856488"/>
            <a:ext cx="2948940" cy="10119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" name="object 4"/>
          <p:cNvSpPr/>
          <p:nvPr/>
        </p:nvSpPr>
        <p:spPr>
          <a:xfrm>
            <a:off x="5990845" y="856488"/>
            <a:ext cx="714755" cy="10119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767942" y="974852"/>
            <a:ext cx="45192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600" spc="-5" dirty="0">
                <a:solidFill>
                  <a:srgbClr val="FF0000"/>
                </a:solidFill>
                <a:latin typeface="Times New Roman"/>
                <a:cs typeface="Times New Roman"/>
              </a:rPr>
              <a:t>Frequency Shift</a:t>
            </a:r>
            <a:r>
              <a:rPr sz="3600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600" spc="-5" dirty="0">
                <a:solidFill>
                  <a:srgbClr val="FF0000"/>
                </a:solidFill>
                <a:latin typeface="Times New Roman"/>
                <a:cs typeface="Times New Roman"/>
              </a:rPr>
              <a:t>Keying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>
                <a:solidFill>
                  <a:prstClr val="black"/>
                </a:solidFill>
              </a:rPr>
              <a:t>5.</a:t>
            </a:r>
            <a:fld id="{81D60167-4931-47E6-BA6A-407CBD079E47}" type="slidenum">
              <a:rPr spc="-5" dirty="0">
                <a:solidFill>
                  <a:prstClr val="black"/>
                </a:solidFill>
              </a:rPr>
              <a:pPr marL="12700">
                <a:lnSpc>
                  <a:spcPts val="1425"/>
                </a:lnSpc>
              </a:pPr>
              <a:t>8</a:t>
            </a:fld>
            <a:endParaRPr spc="-5" dirty="0">
              <a:solidFill>
                <a:prstClr val="black"/>
              </a:solidFill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xfrm>
            <a:off x="2338493" y="2231262"/>
            <a:ext cx="10563013" cy="218200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66370" marR="6350">
              <a:spcBef>
                <a:spcPts val="95"/>
              </a:spcBef>
              <a:tabLst>
                <a:tab pos="727075" algn="l"/>
                <a:tab pos="2411730" algn="l"/>
                <a:tab pos="3289300" algn="l"/>
                <a:tab pos="4569460" algn="l"/>
                <a:tab pos="5247640" algn="l"/>
                <a:tab pos="6932295" algn="l"/>
                <a:tab pos="7453630" algn="l"/>
              </a:tabLst>
            </a:pPr>
            <a:r>
              <a:rPr spc="-5" dirty="0"/>
              <a:t>In	f</a:t>
            </a:r>
            <a:r>
              <a:rPr dirty="0"/>
              <a:t>r</a:t>
            </a:r>
            <a:r>
              <a:rPr spc="-5" dirty="0"/>
              <a:t>equency</a:t>
            </a:r>
            <a:r>
              <a:rPr dirty="0"/>
              <a:t>	</a:t>
            </a:r>
            <a:r>
              <a:rPr spc="-5" dirty="0"/>
              <a:t>s</a:t>
            </a:r>
            <a:r>
              <a:rPr dirty="0"/>
              <a:t>h</a:t>
            </a:r>
            <a:r>
              <a:rPr spc="-5" dirty="0"/>
              <a:t>ift</a:t>
            </a:r>
            <a:r>
              <a:rPr dirty="0"/>
              <a:t>	</a:t>
            </a:r>
            <a:r>
              <a:rPr spc="-5" dirty="0"/>
              <a:t>keyin</a:t>
            </a:r>
            <a:r>
              <a:rPr dirty="0"/>
              <a:t>g</a:t>
            </a:r>
            <a:r>
              <a:rPr spc="-5" dirty="0"/>
              <a:t>,</a:t>
            </a:r>
            <a:r>
              <a:rPr dirty="0"/>
              <a:t>	</a:t>
            </a:r>
            <a:r>
              <a:rPr spc="-5" dirty="0"/>
              <a:t>the</a:t>
            </a:r>
            <a:r>
              <a:rPr dirty="0"/>
              <a:t>	</a:t>
            </a:r>
            <a:r>
              <a:rPr spc="-5" dirty="0"/>
              <a:t>f</a:t>
            </a:r>
            <a:r>
              <a:rPr dirty="0"/>
              <a:t>r</a:t>
            </a:r>
            <a:r>
              <a:rPr spc="-5" dirty="0"/>
              <a:t>equency</a:t>
            </a:r>
            <a:r>
              <a:rPr dirty="0"/>
              <a:t>	o</a:t>
            </a:r>
            <a:r>
              <a:rPr spc="-5" dirty="0"/>
              <a:t>f</a:t>
            </a:r>
            <a:r>
              <a:rPr dirty="0"/>
              <a:t>	</a:t>
            </a:r>
            <a:r>
              <a:rPr spc="-5" dirty="0"/>
              <a:t>the  carrier </a:t>
            </a:r>
            <a:r>
              <a:rPr i="1" dirty="0"/>
              <a:t>signal </a:t>
            </a:r>
            <a:r>
              <a:rPr spc="-5" dirty="0"/>
              <a:t>is varied to represent</a:t>
            </a:r>
            <a:r>
              <a:rPr spc="-30" dirty="0"/>
              <a:t> </a:t>
            </a:r>
            <a:r>
              <a:rPr i="1" dirty="0"/>
              <a:t>data.</a:t>
            </a:r>
          </a:p>
          <a:p>
            <a:pPr marL="153670">
              <a:spcBef>
                <a:spcPts val="25"/>
              </a:spcBef>
            </a:pPr>
            <a:endParaRPr sz="2900"/>
          </a:p>
          <a:p>
            <a:pPr marL="166370" marR="5080"/>
            <a:r>
              <a:rPr spc="-5" dirty="0"/>
              <a:t>Both peak amplitude </a:t>
            </a:r>
            <a:r>
              <a:rPr dirty="0"/>
              <a:t>and </a:t>
            </a:r>
            <a:r>
              <a:rPr spc="-5" dirty="0"/>
              <a:t>phase remain constant for  </a:t>
            </a:r>
            <a:r>
              <a:rPr i="1" dirty="0"/>
              <a:t>all signal</a:t>
            </a:r>
            <a:r>
              <a:rPr spc="-25" dirty="0"/>
              <a:t> </a:t>
            </a:r>
            <a:r>
              <a:rPr spc="-5" dirty="0"/>
              <a:t>elements.</a:t>
            </a:r>
          </a:p>
        </p:txBody>
      </p:sp>
    </p:spTree>
    <p:extLst>
      <p:ext uri="{BB962C8B-B14F-4D97-AF65-F5344CB8AC3E}">
        <p14:creationId xmlns:p14="http://schemas.microsoft.com/office/powerpoint/2010/main" val="6375635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38656" y="911478"/>
            <a:ext cx="42919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/>
              <a:t>Binary frequency </a:t>
            </a:r>
            <a:r>
              <a:rPr dirty="0"/>
              <a:t>shift</a:t>
            </a:r>
            <a:r>
              <a:rPr spc="-25" dirty="0"/>
              <a:t> </a:t>
            </a:r>
            <a:r>
              <a:rPr spc="-5" dirty="0"/>
              <a:t>keying</a:t>
            </a:r>
          </a:p>
        </p:txBody>
      </p:sp>
      <p:sp>
        <p:nvSpPr>
          <p:cNvPr id="3" name="object 3"/>
          <p:cNvSpPr/>
          <p:nvPr/>
        </p:nvSpPr>
        <p:spPr>
          <a:xfrm>
            <a:off x="2743200" y="2266957"/>
            <a:ext cx="6186424" cy="27666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>
                <a:solidFill>
                  <a:prstClr val="black"/>
                </a:solidFill>
              </a:rPr>
              <a:t>5.</a:t>
            </a:r>
            <a:fld id="{81D60167-4931-47E6-BA6A-407CBD079E47}" type="slidenum">
              <a:rPr spc="-5" dirty="0">
                <a:solidFill>
                  <a:prstClr val="black"/>
                </a:solidFill>
              </a:rPr>
              <a:pPr marL="12700">
                <a:lnSpc>
                  <a:spcPts val="1425"/>
                </a:lnSpc>
              </a:pPr>
              <a:t>9</a:t>
            </a:fld>
            <a:endParaRPr spc="-5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90555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A32203D684C3F41858C7B99892FCA1C" ma:contentTypeVersion="3" ma:contentTypeDescription="Create a new document." ma:contentTypeScope="" ma:versionID="3f6abb7bd7041a3c46199b14a2944225">
  <xsd:schema xmlns:xsd="http://www.w3.org/2001/XMLSchema" xmlns:xs="http://www.w3.org/2001/XMLSchema" xmlns:p="http://schemas.microsoft.com/office/2006/metadata/properties" xmlns:ns2="f733c01e-f8de-4ab7-a358-11ee3ada8c63" targetNamespace="http://schemas.microsoft.com/office/2006/metadata/properties" ma:root="true" ma:fieldsID="f7e2279085e906aed995564d0195e72f" ns2:_="">
    <xsd:import namespace="f733c01e-f8de-4ab7-a358-11ee3ada8c6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733c01e-f8de-4ab7-a358-11ee3ada8c6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B315505-CC9A-440F-A1CD-53FBF8F6B507}"/>
</file>

<file path=customXml/itemProps2.xml><?xml version="1.0" encoding="utf-8"?>
<ds:datastoreItem xmlns:ds="http://schemas.openxmlformats.org/officeDocument/2006/customXml" ds:itemID="{F98155EB-AB9D-44AB-84B2-D4AB27F293F4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A890C33A-0181-4008-ABF1-CA0D87CA6D5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555</TotalTime>
  <Words>251</Words>
  <Application>Microsoft Office PowerPoint</Application>
  <PresentationFormat>Widescreen</PresentationFormat>
  <Paragraphs>49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Office Theme</vt:lpstr>
      <vt:lpstr>1_Office Theme</vt:lpstr>
      <vt:lpstr>2_Office Theme</vt:lpstr>
      <vt:lpstr>PowerPoint Presentation</vt:lpstr>
      <vt:lpstr>Example</vt:lpstr>
      <vt:lpstr>DIGITAL-TO-ANALOG CONVERSION</vt:lpstr>
      <vt:lpstr>PowerPoint Presentation</vt:lpstr>
      <vt:lpstr>Types of digital to analog conversion</vt:lpstr>
      <vt:lpstr>Amplitude Shift Keying</vt:lpstr>
      <vt:lpstr>Binary amplitude shift keying</vt:lpstr>
      <vt:lpstr>Frequency Shift Keying</vt:lpstr>
      <vt:lpstr>Binary frequency shift keying</vt:lpstr>
      <vt:lpstr>Phase Shift Keying</vt:lpstr>
      <vt:lpstr>Binary phase shift keying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Dr. Gulraj Ahmed [MU - Jaipur]</dc:creator>
  <cp:lastModifiedBy>Dr. Gulraj Ahmed [MU - Jaipur]</cp:lastModifiedBy>
  <cp:revision>66</cp:revision>
  <dcterms:created xsi:type="dcterms:W3CDTF">2020-08-27T07:02:40Z</dcterms:created>
  <dcterms:modified xsi:type="dcterms:W3CDTF">2020-12-09T15:21:07Z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0x0101002A32203D684C3F41858C7B99892FCA1C</vt:lpwstr>
  </property>
</Properties>
</file>