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0" r:id="rId2"/>
    <p:sldId id="321" r:id="rId3"/>
    <p:sldId id="309" r:id="rId4"/>
    <p:sldId id="307" r:id="rId5"/>
    <p:sldId id="308" r:id="rId6"/>
    <p:sldId id="326" r:id="rId7"/>
    <p:sldId id="312" r:id="rId8"/>
    <p:sldId id="323" r:id="rId9"/>
    <p:sldId id="324" r:id="rId10"/>
    <p:sldId id="322" r:id="rId11"/>
    <p:sldId id="32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89C1-0EFE-4511-8717-98AF82277CE5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97BE2-9CE7-4B53-B309-902369EF4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802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DB3FC7-399A-4257-8184-6E50452E8BB3}" type="slidenum">
              <a:rPr lang="en-US" sz="1200" b="0" i="0" baseline="0" smtClean="0"/>
              <a:pPr/>
              <a:t>1</a:t>
            </a:fld>
            <a:endParaRPr lang="en-US" sz="1200" b="0" i="0" baseline="0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0838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DB3FC7-399A-4257-8184-6E50452E8BB3}" type="slidenum">
              <a:rPr lang="en-US" sz="1200" b="0" i="0" baseline="0" smtClean="0"/>
              <a:pPr/>
              <a:t>2</a:t>
            </a:fld>
            <a:endParaRPr lang="en-US" sz="1200" b="0" i="0" baseline="0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1623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F5CA-9664-485C-B0D3-9B4072F6CDDE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4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F5CA-9664-485C-B0D3-9B4072F6CDDE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20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F5CA-9664-485C-B0D3-9B4072F6CDDE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679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3.</a:t>
            </a:r>
            <a:fld id="{909690AA-951E-4833-B972-DC8A888AD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4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F5CA-9664-485C-B0D3-9B4072F6CDDE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5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F5CA-9664-485C-B0D3-9B4072F6CDDE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5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F5CA-9664-485C-B0D3-9B4072F6CDDE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44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F5CA-9664-485C-B0D3-9B4072F6CDDE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89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F5CA-9664-485C-B0D3-9B4072F6CDDE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80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F5CA-9664-485C-B0D3-9B4072F6CDDE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74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F5CA-9664-485C-B0D3-9B4072F6CDDE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10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F5CA-9664-485C-B0D3-9B4072F6CDDE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92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8F5CA-9664-485C-B0D3-9B4072F6CDDE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93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259237" y="1225659"/>
            <a:ext cx="8915400" cy="22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5400" i="0" baseline="0" dirty="0">
                <a:solidFill>
                  <a:schemeClr val="tx2"/>
                </a:solidFill>
                <a:latin typeface="Arial" panose="020B0604020202020204" pitchFamily="34" charset="0"/>
              </a:rPr>
              <a:t>Data Communications</a:t>
            </a:r>
          </a:p>
          <a:p>
            <a:pPr algn="ctr"/>
            <a:endParaRPr lang="en-US" sz="4400" i="0" baseline="0" dirty="0">
              <a:latin typeface="Arial" panose="020B0604020202020204" pitchFamily="34" charset="0"/>
            </a:endParaRPr>
          </a:p>
          <a:p>
            <a:pPr algn="ctr"/>
            <a:r>
              <a:rPr lang="en-US" sz="4400" i="0" baseline="0" dirty="0" smtClean="0">
                <a:latin typeface="Arial" panose="020B0604020202020204" pitchFamily="34" charset="0"/>
              </a:rPr>
              <a:t>Lecture 20</a:t>
            </a:r>
            <a:endParaRPr lang="en-US" sz="4400" i="0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4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 Bit sequence mapping for a 16QAM signal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173" y="1923635"/>
            <a:ext cx="4366832" cy="331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 32 QAM constellation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48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013432"/>
              </p:ext>
            </p:extLst>
          </p:nvPr>
        </p:nvGraphicFramePr>
        <p:xfrm>
          <a:off x="2628900" y="2614454"/>
          <a:ext cx="6934200" cy="2773680"/>
        </p:xfrm>
        <a:graphic>
          <a:graphicData uri="http://schemas.openxmlformats.org/drawingml/2006/table">
            <a:tbl>
              <a:tblPr/>
              <a:tblGrid>
                <a:gridCol w="2311400"/>
                <a:gridCol w="2311400"/>
                <a:gridCol w="2311400"/>
              </a:tblGrid>
              <a:tr h="0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IN" cap="all">
                          <a:effectLst/>
                        </a:rPr>
                        <a:t>QAM FORMATS &amp; BIT RATES COMPARISON</a:t>
                      </a:r>
                      <a:br>
                        <a:rPr lang="en-IN" cap="all">
                          <a:effectLst/>
                        </a:rPr>
                      </a:br>
                      <a:r>
                        <a:rPr lang="en-IN" cap="all">
                          <a:effectLst/>
                        </a:rPr>
                        <a:t> </a:t>
                      </a: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cap="all">
                          <a:effectLst/>
                        </a:rPr>
                        <a:t>MODULATION</a:t>
                      </a:r>
                    </a:p>
                  </a:txBody>
                  <a:tcPr marR="19050" marT="19050" marB="190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cap="all">
                          <a:effectLst/>
                        </a:rPr>
                        <a:t>BITS PER SYMBOL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cap="all">
                          <a:effectLst/>
                        </a:rPr>
                        <a:t>SYMBOL RATE</a:t>
                      </a:r>
                    </a:p>
                  </a:txBody>
                  <a:tcPr marL="19050" marT="19050" marB="190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 smtClean="0">
                          <a:effectLst/>
                        </a:rPr>
                        <a:t>ASK/BPSK</a:t>
                      </a:r>
                      <a:endParaRPr lang="en-IN" dirty="0">
                        <a:effectLst/>
                      </a:endParaRPr>
                    </a:p>
                  </a:txBody>
                  <a:tcPr marR="19050" marT="19050" marB="190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1 x bit rate</a:t>
                      </a:r>
                    </a:p>
                  </a:txBody>
                  <a:tcPr marL="19050" marT="19050" marB="190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 smtClean="0">
                          <a:effectLst/>
                        </a:rPr>
                        <a:t>4QAM</a:t>
                      </a:r>
                      <a:endParaRPr lang="en-IN" dirty="0">
                        <a:effectLst/>
                      </a:endParaRPr>
                    </a:p>
                  </a:txBody>
                  <a:tcPr marR="19050" marT="19050" marB="190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1/2 bit rate</a:t>
                      </a:r>
                    </a:p>
                  </a:txBody>
                  <a:tcPr marL="19050" marT="19050" marB="190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 smtClean="0">
                          <a:effectLst/>
                        </a:rPr>
                        <a:t>8QAM</a:t>
                      </a:r>
                      <a:endParaRPr lang="en-IN" dirty="0">
                        <a:effectLst/>
                      </a:endParaRPr>
                    </a:p>
                  </a:txBody>
                  <a:tcPr marR="19050" marT="19050" marB="190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1/3 bit rate</a:t>
                      </a:r>
                    </a:p>
                  </a:txBody>
                  <a:tcPr marL="19050" marT="19050" marB="190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16QAM</a:t>
                      </a:r>
                    </a:p>
                  </a:txBody>
                  <a:tcPr marR="19050" marT="19050" marB="190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1/4 bit rate</a:t>
                      </a:r>
                    </a:p>
                  </a:txBody>
                  <a:tcPr marL="19050" marT="19050" marB="190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32QAM</a:t>
                      </a:r>
                    </a:p>
                  </a:txBody>
                  <a:tcPr marR="19050" marT="19050" marB="190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5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1/5 bit rate</a:t>
                      </a:r>
                    </a:p>
                  </a:txBody>
                  <a:tcPr marL="19050" marT="19050" marB="190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64QAM</a:t>
                      </a:r>
                    </a:p>
                  </a:txBody>
                  <a:tcPr marR="19050" marT="19050" marB="190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6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1/6 bit rate</a:t>
                      </a:r>
                    </a:p>
                  </a:txBody>
                  <a:tcPr marL="19050" marT="19050" marB="190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68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259237" y="1225659"/>
            <a:ext cx="89154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5400" i="0" baseline="0" dirty="0" smtClean="0">
                <a:solidFill>
                  <a:schemeClr val="tx2"/>
                </a:solidFill>
                <a:latin typeface="Arial" panose="020B0604020202020204" pitchFamily="34" charset="0"/>
              </a:rPr>
              <a:t>Generation &amp; Detection of QAM</a:t>
            </a:r>
            <a:endParaRPr lang="en-US" sz="4400" i="0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02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62" y="-241770"/>
            <a:ext cx="8726576" cy="67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5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62" y="-431638"/>
            <a:ext cx="8971275" cy="696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3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93" y="-853913"/>
            <a:ext cx="9566520" cy="73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0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AutoShape 2" descr=" A QAM modulator circuit diagram showing the oscillator, mixers and summing blocks as well as the 90 degree carrier phase shift between the two halves 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70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4-QAM, 8-QAM</a:t>
            </a:r>
            <a:r>
              <a:rPr lang="en-IN" b="1" dirty="0"/>
              <a:t>, 16-QAM, 32-QAM, 64-QAM, 128-QAM, 256-QAM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7" name="Group 6"/>
          <p:cNvGrpSpPr/>
          <p:nvPr/>
        </p:nvGrpSpPr>
        <p:grpSpPr>
          <a:xfrm>
            <a:off x="838200" y="1737061"/>
            <a:ext cx="7494431" cy="3079638"/>
            <a:chOff x="838200" y="1737061"/>
            <a:chExt cx="7494431" cy="30796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26086" t="42994" r="4540" b="47490"/>
            <a:stretch/>
          </p:blipFill>
          <p:spPr>
            <a:xfrm>
              <a:off x="838200" y="1737061"/>
              <a:ext cx="6439437" cy="682580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5331854" y="3696237"/>
              <a:ext cx="3000777" cy="1120462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4046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95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0" y="-315040"/>
            <a:ext cx="9282112" cy="7173040"/>
            <a:chOff x="0" y="-315040"/>
            <a:chExt cx="9282112" cy="717304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315040"/>
              <a:ext cx="9282112" cy="7173040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5331854" y="3696237"/>
              <a:ext cx="3000777" cy="1120462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3991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32203D684C3F41858C7B99892FCA1C" ma:contentTypeVersion="2" ma:contentTypeDescription="Create a new document." ma:contentTypeScope="" ma:versionID="ee06e7952b266261fec7c4fdcea54249">
  <xsd:schema xmlns:xsd="http://www.w3.org/2001/XMLSchema" xmlns:xs="http://www.w3.org/2001/XMLSchema" xmlns:p="http://schemas.microsoft.com/office/2006/metadata/properties" xmlns:ns2="f733c01e-f8de-4ab7-a358-11ee3ada8c63" targetNamespace="http://schemas.microsoft.com/office/2006/metadata/properties" ma:root="true" ma:fieldsID="08406ad73cdbc1ceb9146597cd1ce21b" ns2:_="">
    <xsd:import namespace="f733c01e-f8de-4ab7-a358-11ee3ada8c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33c01e-f8de-4ab7-a358-11ee3ada8c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703ABB-F48F-47A5-B1B4-A66FBD35A56C}"/>
</file>

<file path=customXml/itemProps2.xml><?xml version="1.0" encoding="utf-8"?>
<ds:datastoreItem xmlns:ds="http://schemas.openxmlformats.org/officeDocument/2006/customXml" ds:itemID="{30CDC933-EDFA-4D3D-A7CF-1E95E31D6E8F}"/>
</file>

<file path=customXml/itemProps3.xml><?xml version="1.0" encoding="utf-8"?>
<ds:datastoreItem xmlns:ds="http://schemas.openxmlformats.org/officeDocument/2006/customXml" ds:itemID="{DE0242ED-BDC4-4DDE-83DC-42EE32240419}"/>
</file>

<file path=docProps/app.xml><?xml version="1.0" encoding="utf-8"?>
<Properties xmlns="http://schemas.openxmlformats.org/officeDocument/2006/extended-properties" xmlns:vt="http://schemas.openxmlformats.org/officeDocument/2006/docPropsVTypes">
  <TotalTime>5039</TotalTime>
  <Words>54</Words>
  <Application>Microsoft Office PowerPoint</Application>
  <PresentationFormat>Widescreen</PresentationFormat>
  <Paragraphs>29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4-QAM, 8-QAM, 16-QAM, 32-QAM, 64-QAM, 128-QAM, 256-QAM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Reﬂection, diffraction and scattering of radio wave</dc:title>
  <dc:creator>Dr. Gulraj Ahmed [MU - Jaipur]</dc:creator>
  <cp:lastModifiedBy>Dr. Gulraj Ahmed [MU - Jaipur]</cp:lastModifiedBy>
  <cp:revision>120</cp:revision>
  <dcterms:created xsi:type="dcterms:W3CDTF">2018-03-08T03:55:03Z</dcterms:created>
  <dcterms:modified xsi:type="dcterms:W3CDTF">2020-09-17T05:16:02Z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0x0101002A32203D684C3F41858C7B99892FCA1C</vt:lpwstr>
  </property>
</Properties>
</file>