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sldIdLst>
    <p:sldId id="345" r:id="rId3"/>
    <p:sldId id="330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89C1-0EFE-4511-8717-98AF82277CE5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97BE2-9CE7-4B53-B309-902369EF4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80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DB3FC7-399A-4257-8184-6E50452E8BB3}" type="slidenum">
              <a:rPr lang="en-US" sz="1200" b="0" i="0" baseline="0" smtClean="0"/>
              <a:pPr/>
              <a:t>1</a:t>
            </a:fld>
            <a:endParaRPr lang="en-US" sz="1200" b="0" i="0" baseline="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402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63A5-021F-4FC6-8B2B-55A1194A37A0}" type="datetime1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4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3-3E09-401A-B704-FBACB112088B}" type="datetime1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20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A09D-4B74-4BD8-B76F-36937E619006}" type="datetime1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7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3.</a:t>
            </a:r>
            <a:fld id="{909690AA-951E-4833-B972-DC8A888AD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3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8188" y="984884"/>
            <a:ext cx="1157562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86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21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79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29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62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2634-E8DB-45CA-A385-CF4F42B4AD1A}" type="datetime1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5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6F67-2E45-4625-A4C5-D7BCBC421F30}" type="datetime1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5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7D53-DB3E-41B7-A3AD-EC78A677AD6D}" type="datetime1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4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C75B-D5B6-444A-A16B-DB36A5BC42CF}" type="datetime1">
              <a:rPr lang="en-IN" smtClean="0"/>
              <a:t>28-09-2020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89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BEA2-82D7-46D2-BDEE-A949555033F2}" type="datetime1">
              <a:rPr lang="en-IN" smtClean="0"/>
              <a:t>28-09-2020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80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47C9-26FB-4016-A617-685E80DFAF90}" type="datetime1">
              <a:rPr lang="en-IN" smtClean="0"/>
              <a:t>28-09-2020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74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C0C9-19E3-4DC3-BC7A-B3C19F6D5CB7}" type="datetime1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0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6F8-5994-46B0-8714-B962CA2DE8A7}" type="datetime1">
              <a:rPr lang="en-IN" smtClean="0"/>
              <a:t>28-09-2020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2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A39F-5DCB-4AE3-9617-49801FA4AB75}" type="datetime1">
              <a:rPr lang="en-IN" smtClean="0"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93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9788" y="425958"/>
            <a:ext cx="1137242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5274" y="1545159"/>
            <a:ext cx="1078145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4986" y="6628088"/>
            <a:ext cx="56303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79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477601" y="952704"/>
            <a:ext cx="89154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400" i="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Data Communications</a:t>
            </a:r>
          </a:p>
          <a:p>
            <a:pPr algn="ctr"/>
            <a:endParaRPr lang="en-US" sz="4400" i="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4400" i="0" baseline="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Lecture </a:t>
            </a:r>
            <a:r>
              <a:rPr lang="en-US" sz="4400" i="0" baseline="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25</a:t>
            </a:r>
            <a:endParaRPr lang="en-US" sz="4400" i="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10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6943" y="1392682"/>
            <a:ext cx="3938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Parity-check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code</a:t>
            </a:r>
            <a:endParaRPr sz="3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44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11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55141" y="984884"/>
            <a:ext cx="5182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Cyclic </a:t>
            </a:r>
            <a:r>
              <a:rPr sz="3600" b="1" dirty="0">
                <a:solidFill>
                  <a:srgbClr val="0000CC"/>
                </a:solidFill>
                <a:latin typeface="Times New Roman"/>
                <a:cs typeface="Times New Roman"/>
              </a:rPr>
              <a:t>Redundancy</a:t>
            </a:r>
            <a:r>
              <a:rPr sz="3600" b="1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Check</a:t>
            </a:r>
            <a:endParaRPr sz="36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3741" y="2155062"/>
            <a:ext cx="6886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is used in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networks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such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as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LANs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2800" b="1" spc="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70" dirty="0">
                <a:solidFill>
                  <a:prstClr val="black"/>
                </a:solidFill>
                <a:latin typeface="Times New Roman"/>
                <a:cs typeface="Times New Roman"/>
              </a:rPr>
              <a:t>WANs.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9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0" y="160783"/>
            <a:ext cx="45542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576070" algn="l"/>
              </a:tabLst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Figure</a:t>
            </a:r>
            <a:r>
              <a:rPr sz="2000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10.6:	</a:t>
            </a:r>
            <a:r>
              <a:rPr sz="2000" i="1" dirty="0">
                <a:solidFill>
                  <a:srgbClr val="000000"/>
                </a:solidFill>
                <a:latin typeface="Arial"/>
                <a:cs typeface="Arial"/>
              </a:rPr>
              <a:t>Division in CRC</a:t>
            </a:r>
            <a:r>
              <a:rPr sz="2000" i="1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0000"/>
                </a:solidFill>
                <a:latin typeface="Arial"/>
                <a:cs typeface="Arial"/>
              </a:rPr>
              <a:t>encoder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09800" y="1546229"/>
            <a:ext cx="7097776" cy="4010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2801" y="928687"/>
            <a:ext cx="2008251" cy="823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8647" y="5562600"/>
            <a:ext cx="2637152" cy="94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12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8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360629"/>
            <a:ext cx="5131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Division </a:t>
            </a:r>
            <a:r>
              <a:rPr sz="2000" dirty="0">
                <a:latin typeface="Arial"/>
                <a:cs typeface="Arial"/>
              </a:rPr>
              <a:t>in the CRC decoder for </a:t>
            </a:r>
            <a:r>
              <a:rPr sz="2000" spc="10" dirty="0">
                <a:latin typeface="Arial"/>
                <a:cs typeface="Arial"/>
              </a:rPr>
              <a:t>two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2601" y="944891"/>
            <a:ext cx="4122801" cy="5127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4600" y="939810"/>
            <a:ext cx="4097274" cy="5092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13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88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14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243" y="810259"/>
            <a:ext cx="2411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/>
              <a:t>Polynomials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148941" y="1621358"/>
            <a:ext cx="7767320" cy="3936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A better </a:t>
            </a:r>
            <a:r>
              <a:rPr sz="28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way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to understand cyclic</a:t>
            </a:r>
            <a:r>
              <a:rPr sz="2800" b="1" spc="-1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codes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Font typeface="Times New Roman"/>
              <a:buChar char="-"/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5715" indent="-457200"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A pattern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of 0s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1s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can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8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represented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as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a 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polynomial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coefficients of 0 and</a:t>
            </a:r>
            <a:r>
              <a:rPr sz="2800" b="1" spc="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1.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  <a:buFont typeface="Times New Roman"/>
              <a:buChar char="-"/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5080" indent="-457200">
              <a:buFont typeface="Times New Roman"/>
              <a:buChar char="-"/>
              <a:tabLst>
                <a:tab pos="469265" algn="l"/>
                <a:tab pos="469900" algn="l"/>
                <a:tab pos="1204595" algn="l"/>
                <a:tab pos="2289175" algn="l"/>
                <a:tab pos="2729865" algn="l"/>
                <a:tab pos="3563620" algn="l"/>
                <a:tab pos="4435475" algn="l"/>
                <a:tab pos="5487670" algn="l"/>
                <a:tab pos="6106160" algn="l"/>
                <a:tab pos="7456805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The	p</a:t>
            </a:r>
            <a:r>
              <a:rPr sz="2800" b="1" spc="10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800" b="1" spc="-20" dirty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er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o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each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term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8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he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si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of 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the bit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Font typeface="Times New Roman"/>
              <a:buChar char="-"/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indent="-457200">
              <a:spcBef>
                <a:spcPts val="5"/>
              </a:spcBef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the coefficient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shows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the value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800" b="1" spc="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bit.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356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160783"/>
            <a:ext cx="64217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567180" algn="l"/>
              </a:tabLst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Figure</a:t>
            </a:r>
            <a:r>
              <a:rPr sz="2000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10.8:	</a:t>
            </a:r>
            <a:r>
              <a:rPr sz="2000" i="1" dirty="0">
                <a:solidFill>
                  <a:srgbClr val="000000"/>
                </a:solidFill>
                <a:latin typeface="Arial"/>
                <a:cs typeface="Arial"/>
              </a:rPr>
              <a:t>A polynomial to represent a binary</a:t>
            </a:r>
            <a:r>
              <a:rPr sz="2000" i="1" spc="-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0000"/>
                </a:solidFill>
                <a:latin typeface="Arial"/>
                <a:cs typeface="Arial"/>
              </a:rPr>
              <a:t>word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1201" y="923878"/>
            <a:ext cx="6184005" cy="263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4150" y="4002152"/>
            <a:ext cx="3518528" cy="2324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15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5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98298"/>
            <a:ext cx="5452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CRC division using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polynomials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35200" y="914336"/>
            <a:ext cx="7670800" cy="5298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16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428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9992" y="344500"/>
            <a:ext cx="3734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Standard</a:t>
            </a:r>
            <a:r>
              <a:rPr sz="2800" spc="-10" dirty="0">
                <a:latin typeface="Arial"/>
                <a:cs typeface="Arial"/>
              </a:rPr>
              <a:t> polynomials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89523" y="1181054"/>
            <a:ext cx="9078477" cy="3901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17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1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18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41" y="425958"/>
            <a:ext cx="18567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Checksum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3740" y="1678686"/>
            <a:ext cx="7762240" cy="34759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35560" indent="-457200">
              <a:spcBef>
                <a:spcPts val="105"/>
              </a:spcBef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Checksum is an </a:t>
            </a:r>
            <a:r>
              <a:rPr sz="32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error-detecting</a:t>
            </a:r>
            <a:r>
              <a:rPr sz="3200" b="1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technique  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that can be </a:t>
            </a:r>
            <a:r>
              <a:rPr sz="3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applied 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to a message of any  length.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  <a:buFont typeface="Times New Roman"/>
              <a:buChar char="-"/>
            </a:pPr>
            <a:endParaRPr sz="3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5080" indent="-457200" algn="just">
              <a:buFont typeface="Times New Roman"/>
              <a:buChar char="-"/>
              <a:tabLst>
                <a:tab pos="469900" algn="l"/>
              </a:tabLst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In the Internet, the checksum </a:t>
            </a:r>
            <a:r>
              <a:rPr sz="3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technique</a:t>
            </a:r>
            <a:r>
              <a:rPr sz="3200" b="1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is  mostly used at the network and transport  layer rather than the data-link</a:t>
            </a:r>
            <a:r>
              <a:rPr sz="3200" b="1" spc="-2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prstClr val="black"/>
                </a:solidFill>
                <a:latin typeface="Times New Roman"/>
                <a:cs typeface="Times New Roman"/>
              </a:rPr>
              <a:t>layer.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302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dirty="0">
                <a:solidFill>
                  <a:schemeClr val="accent1"/>
                </a:solidFill>
              </a:rPr>
              <a:t>Digital Data Communication Techniques</a:t>
            </a:r>
            <a:endParaRPr lang="en-IN" sz="60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1" y="3095321"/>
            <a:ext cx="79673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Error </a:t>
            </a:r>
            <a:r>
              <a:rPr sz="48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Detection </a:t>
            </a:r>
            <a:r>
              <a:rPr sz="4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4800" b="1" i="1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4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Correction</a:t>
            </a:r>
            <a:endParaRPr sz="4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626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4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40" y="474930"/>
            <a:ext cx="3081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5" dirty="0"/>
              <a:t>Types </a:t>
            </a:r>
            <a:r>
              <a:rPr sz="3600" dirty="0"/>
              <a:t>of</a:t>
            </a:r>
            <a:r>
              <a:rPr sz="3600" spc="-25" dirty="0"/>
              <a:t> </a:t>
            </a:r>
            <a:r>
              <a:rPr sz="3600" spc="-15" dirty="0"/>
              <a:t>Errors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983740" y="1773759"/>
            <a:ext cx="7768590" cy="3920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Whenever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bits flow </a:t>
            </a:r>
            <a:r>
              <a:rPr sz="28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from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one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point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800" b="1" spc="-35" dirty="0">
                <a:solidFill>
                  <a:prstClr val="black"/>
                </a:solidFill>
                <a:latin typeface="Times New Roman"/>
                <a:cs typeface="Times New Roman"/>
              </a:rPr>
              <a:t>another,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they  </a:t>
            </a:r>
            <a:r>
              <a:rPr sz="2800" b="1" spc="-20" dirty="0">
                <a:solidFill>
                  <a:prstClr val="black"/>
                </a:solidFill>
                <a:latin typeface="Times New Roman"/>
                <a:cs typeface="Times New Roman"/>
              </a:rPr>
              <a:t>are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subject to unpredictable changes because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of 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interference.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13485" marR="6985" indent="-457200">
              <a:buFont typeface="Times New Roman"/>
              <a:buChar char="-"/>
              <a:tabLst>
                <a:tab pos="1213485" algn="l"/>
                <a:tab pos="1214120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Single-bit </a:t>
            </a:r>
            <a:r>
              <a:rPr sz="28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error: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only 1 bit data is changed  </a:t>
            </a:r>
            <a:r>
              <a:rPr sz="28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from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1 to 0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or </a:t>
            </a:r>
            <a:r>
              <a:rPr sz="28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from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0 to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1.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Font typeface="Times New Roman"/>
              <a:buChar char="-"/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13485" marR="6985" indent="-457200">
              <a:buFont typeface="Times New Roman"/>
              <a:buChar char="-"/>
              <a:tabLst>
                <a:tab pos="1213485" algn="l"/>
                <a:tab pos="1214120" algn="l"/>
                <a:tab pos="2197735" algn="l"/>
                <a:tab pos="3254375" algn="l"/>
                <a:tab pos="3568700" algn="l"/>
                <a:tab pos="4951095" algn="l"/>
                <a:tab pos="5641340" algn="l"/>
                <a:tab pos="6489065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Burst	e</a:t>
            </a:r>
            <a:r>
              <a:rPr sz="2800" b="1" spc="-2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800" b="1" spc="-50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: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o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800" b="1" spc="3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mo</a:t>
            </a:r>
            <a:r>
              <a:rPr sz="2800" b="1" spc="-55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bi</a:t>
            </a:r>
            <a:r>
              <a:rPr sz="28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hav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cha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ged  </a:t>
            </a:r>
            <a:r>
              <a:rPr sz="28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from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1 to 0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or </a:t>
            </a:r>
            <a:r>
              <a:rPr sz="28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from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0 to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1.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553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941" y="591439"/>
            <a:ext cx="3678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Single-bit and burst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800" y="1608201"/>
            <a:ext cx="3303268" cy="1433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27626" y="3682950"/>
            <a:ext cx="5083175" cy="19059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5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40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6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640" y="551130"/>
            <a:ext cx="2491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Redundancy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29274" y="1545159"/>
            <a:ext cx="10781452" cy="34900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050" marR="10795" indent="-457834">
              <a:spcBef>
                <a:spcPts val="95"/>
              </a:spcBef>
              <a:buFont typeface="Times New Roman"/>
              <a:buChar char="-"/>
              <a:tabLst>
                <a:tab pos="781685" algn="l"/>
                <a:tab pos="782320" algn="l"/>
                <a:tab pos="1522095" algn="l"/>
                <a:tab pos="2740025" algn="l"/>
                <a:tab pos="4053840" algn="l"/>
                <a:tab pos="4500880" algn="l"/>
                <a:tab pos="6035675" algn="l"/>
                <a:tab pos="6514465" algn="l"/>
              </a:tabLst>
            </a:pPr>
            <a:r>
              <a:rPr spc="-5" dirty="0"/>
              <a:t>The	ce</a:t>
            </a:r>
            <a:r>
              <a:rPr dirty="0"/>
              <a:t>n</a:t>
            </a:r>
            <a:r>
              <a:rPr spc="-5" dirty="0"/>
              <a:t>t</a:t>
            </a:r>
            <a:r>
              <a:rPr dirty="0"/>
              <a:t>r</a:t>
            </a:r>
            <a:r>
              <a:rPr spc="-5" dirty="0"/>
              <a:t>al</a:t>
            </a:r>
            <a:r>
              <a:rPr dirty="0"/>
              <a:t>	</a:t>
            </a:r>
            <a:r>
              <a:rPr spc="-5" dirty="0"/>
              <a:t>co</a:t>
            </a:r>
            <a:r>
              <a:rPr dirty="0"/>
              <a:t>n</a:t>
            </a:r>
            <a:r>
              <a:rPr spc="-5" dirty="0"/>
              <a:t>cept</a:t>
            </a:r>
            <a:r>
              <a:rPr dirty="0"/>
              <a:t>	</a:t>
            </a:r>
            <a:r>
              <a:rPr spc="-5" dirty="0"/>
              <a:t>in</a:t>
            </a:r>
            <a:r>
              <a:rPr dirty="0"/>
              <a:t>	</a:t>
            </a:r>
            <a:r>
              <a:rPr spc="-5" dirty="0"/>
              <a:t>d</a:t>
            </a:r>
            <a:r>
              <a:rPr spc="5" dirty="0"/>
              <a:t>e</a:t>
            </a:r>
            <a:r>
              <a:rPr spc="-5" dirty="0"/>
              <a:t>tec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g</a:t>
            </a:r>
            <a:r>
              <a:rPr dirty="0"/>
              <a:t>	o</a:t>
            </a:r>
            <a:r>
              <a:rPr spc="-5" dirty="0"/>
              <a:t>r</a:t>
            </a:r>
            <a:r>
              <a:rPr dirty="0"/>
              <a:t>	</a:t>
            </a:r>
            <a:r>
              <a:rPr spc="-5" dirty="0"/>
              <a:t>cor</a:t>
            </a:r>
            <a:r>
              <a:rPr spc="-60" dirty="0"/>
              <a:t>r</a:t>
            </a:r>
            <a:r>
              <a:rPr spc="-5" dirty="0"/>
              <a:t>ecting  </a:t>
            </a:r>
            <a:r>
              <a:rPr spc="-15" dirty="0"/>
              <a:t>errors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spc="-20" dirty="0">
                <a:solidFill>
                  <a:srgbClr val="0000CC"/>
                </a:solidFill>
              </a:rPr>
              <a:t>redundancy</a:t>
            </a:r>
            <a:r>
              <a:rPr spc="-20" dirty="0"/>
              <a:t>.</a:t>
            </a:r>
          </a:p>
          <a:p>
            <a:pPr marL="311150">
              <a:spcBef>
                <a:spcPts val="30"/>
              </a:spcBef>
              <a:buFont typeface="Times New Roman"/>
              <a:buChar char="-"/>
            </a:pPr>
            <a:endParaRPr sz="2900"/>
          </a:p>
          <a:p>
            <a:pPr marL="781050" marR="11430" indent="-457834">
              <a:buFont typeface="Times New Roman"/>
              <a:buChar char="-"/>
              <a:tabLst>
                <a:tab pos="781685" algn="l"/>
                <a:tab pos="782320" algn="l"/>
              </a:tabLst>
            </a:pPr>
            <a:r>
              <a:rPr spc="-135" dirty="0"/>
              <a:t>To </a:t>
            </a:r>
            <a:r>
              <a:rPr dirty="0"/>
              <a:t>be </a:t>
            </a:r>
            <a:r>
              <a:rPr spc="-5" dirty="0"/>
              <a:t>able to </a:t>
            </a:r>
            <a:r>
              <a:rPr dirty="0"/>
              <a:t>detect or </a:t>
            </a:r>
            <a:r>
              <a:rPr spc="-10" dirty="0"/>
              <a:t>correct errors, we </a:t>
            </a:r>
            <a:r>
              <a:rPr dirty="0"/>
              <a:t>need  </a:t>
            </a:r>
            <a:r>
              <a:rPr spc="-5" dirty="0"/>
              <a:t>to send </a:t>
            </a:r>
            <a:r>
              <a:rPr dirty="0"/>
              <a:t>some </a:t>
            </a:r>
            <a:r>
              <a:rPr spc="-5" dirty="0"/>
              <a:t>extra bits </a:t>
            </a:r>
            <a:r>
              <a:rPr spc="-10" dirty="0"/>
              <a:t>with </a:t>
            </a:r>
            <a:r>
              <a:rPr dirty="0"/>
              <a:t>our</a:t>
            </a:r>
            <a:r>
              <a:rPr spc="-15" dirty="0"/>
              <a:t> </a:t>
            </a:r>
            <a:r>
              <a:rPr dirty="0"/>
              <a:t>data.</a:t>
            </a:r>
          </a:p>
          <a:p>
            <a:pPr marL="311150">
              <a:spcBef>
                <a:spcPts val="25"/>
              </a:spcBef>
              <a:buFont typeface="Times New Roman"/>
              <a:buChar char="-"/>
            </a:pPr>
            <a:endParaRPr sz="2900"/>
          </a:p>
          <a:p>
            <a:pPr marL="781050" marR="5080" indent="-457834">
              <a:buFont typeface="Times New Roman"/>
              <a:buChar char="-"/>
              <a:tabLst>
                <a:tab pos="781685" algn="l"/>
                <a:tab pos="782320" algn="l"/>
                <a:tab pos="1807210" algn="l"/>
                <a:tab pos="3543300" algn="l"/>
                <a:tab pos="4238625" algn="l"/>
                <a:tab pos="4863465" algn="l"/>
                <a:tab pos="5933440" algn="l"/>
                <a:tab pos="6450330" algn="l"/>
                <a:tab pos="7064375" algn="l"/>
              </a:tabLst>
            </a:pPr>
            <a:r>
              <a:rPr spc="-5" dirty="0"/>
              <a:t>These	</a:t>
            </a:r>
            <a:r>
              <a:rPr spc="-60" dirty="0"/>
              <a:t>r</a:t>
            </a:r>
            <a:r>
              <a:rPr spc="-5" dirty="0"/>
              <a:t>e</a:t>
            </a:r>
            <a:r>
              <a:rPr spc="5" dirty="0"/>
              <a:t>d</a:t>
            </a:r>
            <a:r>
              <a:rPr spc="-5" dirty="0"/>
              <a:t>u</a:t>
            </a:r>
            <a:r>
              <a:rPr spc="5" dirty="0"/>
              <a:t>n</a:t>
            </a:r>
            <a:r>
              <a:rPr spc="-5" dirty="0"/>
              <a:t>d</a:t>
            </a:r>
            <a:r>
              <a:rPr spc="5" dirty="0"/>
              <a:t>a</a:t>
            </a:r>
            <a:r>
              <a:rPr spc="-5" dirty="0"/>
              <a:t>nt</a:t>
            </a:r>
            <a:r>
              <a:rPr dirty="0"/>
              <a:t>	</a:t>
            </a:r>
            <a:r>
              <a:rPr spc="-5" dirty="0"/>
              <a:t>b</a:t>
            </a:r>
            <a:r>
              <a:rPr spc="10" dirty="0"/>
              <a:t>i</a:t>
            </a:r>
            <a:r>
              <a:rPr spc="-5" dirty="0"/>
              <a:t>ts</a:t>
            </a:r>
            <a:r>
              <a:rPr dirty="0"/>
              <a:t>	</a:t>
            </a:r>
            <a:r>
              <a:rPr spc="-5" dirty="0"/>
              <a:t>a</a:t>
            </a:r>
            <a:r>
              <a:rPr spc="-50" dirty="0"/>
              <a:t>r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a</a:t>
            </a:r>
            <a:r>
              <a:rPr spc="15" dirty="0"/>
              <a:t>d</a:t>
            </a:r>
            <a:r>
              <a:rPr spc="-5" dirty="0"/>
              <a:t>ded</a:t>
            </a:r>
            <a:r>
              <a:rPr dirty="0"/>
              <a:t>	b</a:t>
            </a:r>
            <a:r>
              <a:rPr spc="-5" dirty="0"/>
              <a:t>y</a:t>
            </a:r>
            <a:r>
              <a:rPr dirty="0"/>
              <a:t>	</a:t>
            </a:r>
            <a:r>
              <a:rPr spc="-5" dirty="0"/>
              <a:t>t</a:t>
            </a:r>
            <a:r>
              <a:rPr spc="10" dirty="0"/>
              <a:t>h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sen</a:t>
            </a:r>
            <a:r>
              <a:rPr spc="5" dirty="0"/>
              <a:t>d</a:t>
            </a:r>
            <a:r>
              <a:rPr spc="-5" dirty="0"/>
              <a:t>er  </a:t>
            </a:r>
            <a:r>
              <a:rPr dirty="0"/>
              <a:t>and </a:t>
            </a:r>
            <a:r>
              <a:rPr spc="-10" dirty="0"/>
              <a:t>removed </a:t>
            </a:r>
            <a:r>
              <a:rPr dirty="0"/>
              <a:t>by the</a:t>
            </a:r>
            <a:r>
              <a:rPr spc="-10" dirty="0"/>
              <a:t> </a:t>
            </a:r>
            <a:r>
              <a:rPr spc="-40" dirty="0"/>
              <a:t>receiver.</a:t>
            </a:r>
          </a:p>
        </p:txBody>
      </p:sp>
    </p:spTree>
    <p:extLst>
      <p:ext uri="{BB962C8B-B14F-4D97-AF65-F5344CB8AC3E}">
        <p14:creationId xmlns:p14="http://schemas.microsoft.com/office/powerpoint/2010/main" val="394344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7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8844" y="176529"/>
            <a:ext cx="1448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/>
              <a:t>Coding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983740" y="1316482"/>
            <a:ext cx="7767320" cy="3920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spcBef>
                <a:spcPts val="95"/>
              </a:spcBef>
              <a:buFont typeface="Times New Roman"/>
              <a:buChar char="-"/>
              <a:tabLst>
                <a:tab pos="469900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Redundancy is achieved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through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various coding  schemes.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Font typeface="Times New Roman"/>
              <a:buChar char="-"/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5080" indent="-457200" algn="just">
              <a:spcBef>
                <a:spcPts val="5"/>
              </a:spcBef>
              <a:buFont typeface="Times New Roman"/>
              <a:buChar char="-"/>
              <a:tabLst>
                <a:tab pos="469900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sender adds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redundant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bits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through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a 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process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that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creates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relationship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between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the 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redundant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bits and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the actual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data</a:t>
            </a:r>
            <a:r>
              <a:rPr sz="2800" b="1" spc="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bits.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Font typeface="Times New Roman"/>
              <a:buChar char="-"/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5715" indent="-457200" algn="just">
              <a:spcBef>
                <a:spcPts val="5"/>
              </a:spcBef>
              <a:buFont typeface="Times New Roman"/>
              <a:buChar char="-"/>
              <a:tabLst>
                <a:tab pos="469900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receiver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checks the relationships between  the </a:t>
            </a:r>
            <a:r>
              <a:rPr sz="28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two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sets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of bits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to detect</a:t>
            </a:r>
            <a:r>
              <a:rPr sz="2800" b="1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errors.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735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8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41" y="425958"/>
            <a:ext cx="2386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Block</a:t>
            </a:r>
            <a:r>
              <a:rPr spc="-60" dirty="0"/>
              <a:t> </a:t>
            </a:r>
            <a:r>
              <a:rPr spc="-5" dirty="0"/>
              <a:t>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3741" y="1926463"/>
            <a:ext cx="7920355" cy="30591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spcBef>
                <a:spcPts val="95"/>
              </a:spcBef>
              <a:buFont typeface="Times New Roman"/>
              <a:buChar char="-"/>
              <a:tabLst>
                <a:tab pos="469265" algn="l"/>
                <a:tab pos="469900" algn="l"/>
                <a:tab pos="1137285" algn="l"/>
                <a:tab pos="2242185" algn="l"/>
                <a:tab pos="2946400" algn="l"/>
                <a:tab pos="4367530" algn="l"/>
                <a:tab pos="5135245" algn="l"/>
                <a:tab pos="6370320" algn="l"/>
                <a:tab pos="7235825" algn="l"/>
                <a:tab pos="7709534" algn="l"/>
              </a:tabLst>
            </a:pPr>
            <a:r>
              <a:rPr sz="2800" b="1" spc="-165" dirty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di</a:t>
            </a:r>
            <a:r>
              <a:rPr sz="28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ide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ou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me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ge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in</a:t>
            </a:r>
            <a:r>
              <a:rPr sz="28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bl</a:t>
            </a:r>
            <a:r>
              <a:rPr sz="28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800" b="1" spc="-20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s,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each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o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k 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bits,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called </a:t>
            </a:r>
            <a:r>
              <a:rPr sz="2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datawords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Font typeface="Times New Roman"/>
              <a:buChar char="-"/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7620" indent="-457200"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2800" b="1" spc="-85" dirty="0">
                <a:solidFill>
                  <a:prstClr val="black"/>
                </a:solidFill>
                <a:latin typeface="Times New Roman"/>
                <a:cs typeface="Times New Roman"/>
              </a:rPr>
              <a:t>We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add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redundant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bits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to each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block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make 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the length n = k +</a:t>
            </a:r>
            <a:r>
              <a:rPr sz="2800" b="1" spc="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135" dirty="0">
                <a:solidFill>
                  <a:prstClr val="black"/>
                </a:solidFill>
                <a:latin typeface="Times New Roman"/>
                <a:cs typeface="Times New Roman"/>
              </a:rPr>
              <a:t>r.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  <a:buFont typeface="Times New Roman"/>
              <a:buChar char="-"/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indent="-457200"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resulting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n-bit blocks </a:t>
            </a:r>
            <a:r>
              <a:rPr sz="2800" b="1" spc="-20" dirty="0">
                <a:solidFill>
                  <a:prstClr val="black"/>
                </a:solidFill>
                <a:latin typeface="Times New Roman"/>
                <a:cs typeface="Times New Roman"/>
              </a:rPr>
              <a:t>are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called</a:t>
            </a:r>
            <a:r>
              <a:rPr sz="2800" b="1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codewords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861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2082806"/>
            <a:ext cx="2673350" cy="2936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37450" y="2082806"/>
            <a:ext cx="2673350" cy="2936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55141" y="472897"/>
            <a:ext cx="7160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Process of error detection in block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coding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0200" y="4140167"/>
            <a:ext cx="1096962" cy="4008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92626" y="4606925"/>
            <a:ext cx="4084574" cy="146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9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2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32203D684C3F41858C7B99892FCA1C" ma:contentTypeVersion="2" ma:contentTypeDescription="Create a new document." ma:contentTypeScope="" ma:versionID="ee06e7952b266261fec7c4fdcea54249">
  <xsd:schema xmlns:xsd="http://www.w3.org/2001/XMLSchema" xmlns:xs="http://www.w3.org/2001/XMLSchema" xmlns:p="http://schemas.microsoft.com/office/2006/metadata/properties" xmlns:ns2="f733c01e-f8de-4ab7-a358-11ee3ada8c63" targetNamespace="http://schemas.microsoft.com/office/2006/metadata/properties" ma:root="true" ma:fieldsID="08406ad73cdbc1ceb9146597cd1ce21b" ns2:_="">
    <xsd:import namespace="f733c01e-f8de-4ab7-a358-11ee3ada8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3c01e-f8de-4ab7-a358-11ee3ada8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B8DE9F-9EAD-4A6C-A383-FB571C6E95BF}"/>
</file>

<file path=customXml/itemProps2.xml><?xml version="1.0" encoding="utf-8"?>
<ds:datastoreItem xmlns:ds="http://schemas.openxmlformats.org/officeDocument/2006/customXml" ds:itemID="{38CF6523-32BC-48AC-9D4D-1146A336DF0C}"/>
</file>

<file path=customXml/itemProps3.xml><?xml version="1.0" encoding="utf-8"?>
<ds:datastoreItem xmlns:ds="http://schemas.openxmlformats.org/officeDocument/2006/customXml" ds:itemID="{8A6E96A0-A7AD-4E6D-A9A9-63DB2FA71A79}"/>
</file>

<file path=docProps/app.xml><?xml version="1.0" encoding="utf-8"?>
<Properties xmlns="http://schemas.openxmlformats.org/officeDocument/2006/extended-properties" xmlns:vt="http://schemas.openxmlformats.org/officeDocument/2006/docPropsVTypes">
  <TotalTime>5306</TotalTime>
  <Words>234</Words>
  <Application>Microsoft Office PowerPoint</Application>
  <PresentationFormat>Widescreen</PresentationFormat>
  <Paragraphs>67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Types of Errors</vt:lpstr>
      <vt:lpstr>Single-bit and burst error</vt:lpstr>
      <vt:lpstr>Redundancy</vt:lpstr>
      <vt:lpstr>Coding</vt:lpstr>
      <vt:lpstr>Block Coding</vt:lpstr>
      <vt:lpstr>Process of error detection in block coding</vt:lpstr>
      <vt:lpstr>Parity-check code</vt:lpstr>
      <vt:lpstr>PowerPoint Presentation</vt:lpstr>
      <vt:lpstr>Figure 10.6: Division in CRC encoder</vt:lpstr>
      <vt:lpstr>Division in the CRC decoder for two cases</vt:lpstr>
      <vt:lpstr>Polynomials</vt:lpstr>
      <vt:lpstr>Figure 10.8: A polynomial to represent a binary word</vt:lpstr>
      <vt:lpstr>CRC division using polynomials</vt:lpstr>
      <vt:lpstr>Standard polynomials</vt:lpstr>
      <vt:lpstr>Checksum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Reﬂection, diffraction and scattering of radio wave</dc:title>
  <dc:creator>Dr. Gulraj Ahmed [MU - Jaipur]</dc:creator>
  <cp:lastModifiedBy>Dr. Gulraj Ahmed [MU - Jaipur]</cp:lastModifiedBy>
  <cp:revision>145</cp:revision>
  <dcterms:created xsi:type="dcterms:W3CDTF">2018-03-08T03:55:03Z</dcterms:created>
  <dcterms:modified xsi:type="dcterms:W3CDTF">2020-09-28T05:28:13Z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0x0101002A32203D684C3F41858C7B99892FCA1C</vt:lpwstr>
  </property>
</Properties>
</file>